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30"/>
  </p:notesMasterIdLst>
  <p:handoutMasterIdLst>
    <p:handoutMasterId r:id="rId31"/>
  </p:handoutMasterIdLst>
  <p:sldIdLst>
    <p:sldId id="256" r:id="rId2"/>
    <p:sldId id="367" r:id="rId3"/>
    <p:sldId id="368" r:id="rId4"/>
    <p:sldId id="376" r:id="rId5"/>
    <p:sldId id="377" r:id="rId6"/>
    <p:sldId id="380" r:id="rId7"/>
    <p:sldId id="363" r:id="rId8"/>
    <p:sldId id="384" r:id="rId9"/>
    <p:sldId id="394" r:id="rId10"/>
    <p:sldId id="385" r:id="rId11"/>
    <p:sldId id="409" r:id="rId12"/>
    <p:sldId id="408" r:id="rId13"/>
    <p:sldId id="425" r:id="rId14"/>
    <p:sldId id="403" r:id="rId15"/>
    <p:sldId id="404" r:id="rId16"/>
    <p:sldId id="405" r:id="rId17"/>
    <p:sldId id="406" r:id="rId18"/>
    <p:sldId id="410" r:id="rId19"/>
    <p:sldId id="419" r:id="rId20"/>
    <p:sldId id="415" r:id="rId21"/>
    <p:sldId id="412" r:id="rId22"/>
    <p:sldId id="413" r:id="rId23"/>
    <p:sldId id="414" r:id="rId24"/>
    <p:sldId id="418" r:id="rId25"/>
    <p:sldId id="423" r:id="rId26"/>
    <p:sldId id="424" r:id="rId27"/>
    <p:sldId id="421" r:id="rId28"/>
    <p:sldId id="293" r:id="rId29"/>
  </p:sldIdLst>
  <p:sldSz cx="9144000" cy="6858000" type="screen4x3"/>
  <p:notesSz cx="7077075" cy="90773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709" autoAdjust="0"/>
  </p:normalViewPr>
  <p:slideViewPr>
    <p:cSldViewPr>
      <p:cViewPr varScale="1">
        <p:scale>
          <a:sx n="69" d="100"/>
          <a:sy n="69" d="100"/>
        </p:scale>
        <p:origin x="-5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P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PE"/>
              <a:t>Crecimiento</a:t>
            </a:r>
            <a:r>
              <a:rPr lang="es-PE" baseline="0"/>
              <a:t> Economico</a:t>
            </a:r>
          </a:p>
          <a:p>
            <a:pPr>
              <a:defRPr/>
            </a:pPr>
            <a:r>
              <a:rPr lang="es-PE" baseline="0"/>
              <a:t>Variacion PBI  año/%</a:t>
            </a:r>
            <a:endParaRPr lang="es-PE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18"/>
              <c:spPr/>
              <c:txPr>
                <a:bodyPr/>
                <a:lstStyle/>
                <a:p>
                  <a:pPr>
                    <a:defRPr b="1" i="0" baseline="0">
                      <a:solidFill>
                        <a:srgbClr val="FF0000"/>
                      </a:solidFill>
                    </a:defRPr>
                  </a:pPr>
                  <a:endParaRPr lang="es-P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 baseline="0"/>
                </a:pPr>
                <a:endParaRPr lang="es-P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Hoja1!$C$4:$U$4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Hoja1!$C$3:$U$3</c:f>
              <c:numCache>
                <c:formatCode>General</c:formatCode>
                <c:ptCount val="19"/>
                <c:pt idx="0">
                  <c:v>5.5</c:v>
                </c:pt>
                <c:pt idx="1">
                  <c:v>4.2</c:v>
                </c:pt>
                <c:pt idx="2">
                  <c:v>5</c:v>
                </c:pt>
                <c:pt idx="3">
                  <c:v>6.3</c:v>
                </c:pt>
                <c:pt idx="4">
                  <c:v>7.5</c:v>
                </c:pt>
                <c:pt idx="5">
                  <c:v>8.5</c:v>
                </c:pt>
                <c:pt idx="6">
                  <c:v>9.1</c:v>
                </c:pt>
                <c:pt idx="7">
                  <c:v>1</c:v>
                </c:pt>
                <c:pt idx="8">
                  <c:v>8.5</c:v>
                </c:pt>
                <c:pt idx="9">
                  <c:v>6.5</c:v>
                </c:pt>
                <c:pt idx="10">
                  <c:v>6</c:v>
                </c:pt>
                <c:pt idx="11">
                  <c:v>5.8</c:v>
                </c:pt>
                <c:pt idx="12">
                  <c:v>2.4</c:v>
                </c:pt>
                <c:pt idx="13">
                  <c:v>2.9</c:v>
                </c:pt>
                <c:pt idx="14">
                  <c:v>4</c:v>
                </c:pt>
                <c:pt idx="15">
                  <c:v>2.4</c:v>
                </c:pt>
                <c:pt idx="16">
                  <c:v>4</c:v>
                </c:pt>
                <c:pt idx="17">
                  <c:v>2.16</c:v>
                </c:pt>
                <c:pt idx="18">
                  <c:v>-13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7147136"/>
        <c:axId val="137148672"/>
      </c:barChart>
      <c:catAx>
        <c:axId val="137147136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es-PE"/>
          </a:p>
        </c:txPr>
        <c:crossAx val="137148672"/>
        <c:crosses val="autoZero"/>
        <c:auto val="1"/>
        <c:lblAlgn val="ctr"/>
        <c:lblOffset val="100"/>
        <c:noMultiLvlLbl val="0"/>
      </c:catAx>
      <c:valAx>
        <c:axId val="1371486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1371471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ln cap="sq" cmpd="sng">
      <a:solidFill>
        <a:schemeClr val="tx1"/>
      </a:solidFill>
      <a:beve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705" y="0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1753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705" y="8621753"/>
            <a:ext cx="3066733" cy="45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669EAC-F551-4A67-A8FD-944DC718797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334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BAFC-DF59-4F2E-B138-E2B54A4327F9}" type="datetimeFigureOut">
              <a:rPr lang="es-ES" smtClean="0"/>
              <a:pPr/>
              <a:t>13/11/2023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70000" y="681038"/>
            <a:ext cx="4537075" cy="3403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7708" y="4312360"/>
            <a:ext cx="5661660" cy="4083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21753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08705" y="8621753"/>
            <a:ext cx="3066733" cy="4540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41AB3-818B-4AEE-ABCF-D388EC4C6ED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40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1AB3-818B-4AEE-ABCF-D388EC4C6EDA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013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1AB3-818B-4AEE-ABCF-D388EC4C6EDA}" type="slidenum">
              <a:rPr lang="es-ES" smtClean="0">
                <a:solidFill>
                  <a:prstClr val="black"/>
                </a:solidFill>
              </a:rPr>
              <a:pPr/>
              <a:t>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13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1AB3-818B-4AEE-ABCF-D388EC4C6EDA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13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1AB3-818B-4AEE-ABCF-D388EC4C6EDA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1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58DE411-E72B-458C-A836-F81FBA9D082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CC8116-2F93-4B26-A81E-6ABDEE9A48A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DD4-B8A4-4FF6-A074-58BE276C293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6D52-5713-4E17-A101-9AF990F51DC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68A849-A788-41A9-8861-CAA510559E9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B5B8-0CFE-4B67-A4A4-B1D3918F4F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DC33-60CB-44BB-9232-ABB5DF526EA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98585-55CF-4FE2-941A-CDD9741E02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86BB9-D593-451B-B873-C4BA9FBBD87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89FE0-7CFB-4953-9955-F024A3B00B6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CBD78-9BCD-45C2-A23D-2FA392DC80C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133BC7E-CD25-41E1-AC79-511C470A726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F9FE45-57F4-4839-B471-EE8EA2E874F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png"/><Relationship Id="rId7" Type="http://schemas.openxmlformats.org/officeDocument/2006/relationships/image" Target="../media/image2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pexperu2005@yahoo.es" TargetMode="External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907704" y="4221088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s-PE" b="1" dirty="0" smtClean="0"/>
              <a:t>Pucallpa, 15 de noviembre del 2023</a:t>
            </a:r>
            <a:endParaRPr lang="es-PE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1772816"/>
            <a:ext cx="77768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sz="2800" b="1" dirty="0" smtClean="0"/>
          </a:p>
          <a:p>
            <a:pPr algn="ctr"/>
            <a:r>
              <a:rPr lang="es-PE" sz="2800" b="1" dirty="0" smtClean="0"/>
              <a:t>ENCUENTRO EMPRESARIAL REGIONAL</a:t>
            </a:r>
          </a:p>
          <a:p>
            <a:pPr algn="ctr"/>
            <a:endParaRPr lang="es-PE" sz="2800" b="1" dirty="0"/>
          </a:p>
          <a:p>
            <a:pPr algn="ctr"/>
            <a:r>
              <a:rPr lang="es-PE" sz="2800" b="1" dirty="0" smtClean="0"/>
              <a:t>«FONDOS </a:t>
            </a:r>
            <a:r>
              <a:rPr lang="es-PE" sz="2800" b="1" i="1" dirty="0" smtClean="0">
                <a:solidFill>
                  <a:srgbClr val="FF0000"/>
                </a:solidFill>
              </a:rPr>
              <a:t>no retornables</a:t>
            </a:r>
            <a:r>
              <a:rPr lang="es-PE" sz="2800" b="1" dirty="0" smtClean="0"/>
              <a:t> PARA LA MYPE»</a:t>
            </a:r>
            <a:endParaRPr lang="es-PE" sz="2800" b="1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3568" y="1988840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La   Micro y Pequeña Empresa  </a:t>
            </a:r>
            <a:r>
              <a:rPr lang="es-PE" b="1" dirty="0" smtClean="0">
                <a:solidFill>
                  <a:srgbClr val="FF0000"/>
                </a:solidFill>
              </a:rPr>
              <a:t>MYPE = PUEBLO</a:t>
            </a:r>
          </a:p>
          <a:p>
            <a:endParaRPr lang="es-PE" b="1" dirty="0">
              <a:solidFill>
                <a:srgbClr val="FF0000"/>
              </a:solidFill>
            </a:endParaRPr>
          </a:p>
          <a:p>
            <a:r>
              <a:rPr lang="es-PE" b="1" dirty="0" smtClean="0">
                <a:solidFill>
                  <a:srgbClr val="000000"/>
                </a:solidFill>
              </a:rPr>
              <a:t>PYME =  Pequeña y mediana empresa</a:t>
            </a:r>
          </a:p>
          <a:p>
            <a:endParaRPr lang="es-PE" b="1" dirty="0">
              <a:solidFill>
                <a:srgbClr val="000000"/>
              </a:solidFill>
            </a:endParaRPr>
          </a:p>
          <a:p>
            <a:r>
              <a:rPr lang="es-PE" b="1" dirty="0" smtClean="0">
                <a:solidFill>
                  <a:srgbClr val="000000"/>
                </a:solidFill>
              </a:rPr>
              <a:t>MIPYME = Mediana, pequeña y microempresa</a:t>
            </a:r>
          </a:p>
          <a:p>
            <a:endParaRPr lang="es-PE" b="1" dirty="0">
              <a:solidFill>
                <a:srgbClr val="000000"/>
              </a:solidFill>
            </a:endParaRPr>
          </a:p>
          <a:p>
            <a:r>
              <a:rPr lang="es-PE" b="1" dirty="0" smtClean="0">
                <a:solidFill>
                  <a:srgbClr val="000000"/>
                </a:solidFill>
              </a:rPr>
              <a:t>1700 UIT  = S/. 7,820,000</a:t>
            </a:r>
          </a:p>
          <a:p>
            <a:endParaRPr lang="es-PE" dirty="0" smtClean="0"/>
          </a:p>
          <a:p>
            <a:r>
              <a:rPr lang="es-PE" dirty="0" smtClean="0"/>
              <a:t>INDUSTRIA, COMERCIO, AGRICULTURA, MINERIA, PESQUERIA, TURISMO, ARTESANIA, TRANSPORTE, SERVICIOS …………</a:t>
            </a:r>
          </a:p>
          <a:p>
            <a:endParaRPr lang="es-PE" dirty="0"/>
          </a:p>
          <a:p>
            <a:endParaRPr lang="es-PE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134672" y="5405160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>
                <a:solidFill>
                  <a:srgbClr val="FF0000"/>
                </a:solidFill>
              </a:rPr>
              <a:t>98.6 % EMPRESAS</a:t>
            </a:r>
          </a:p>
          <a:p>
            <a:pPr algn="ctr"/>
            <a:r>
              <a:rPr lang="es-PE" b="1" dirty="0">
                <a:solidFill>
                  <a:srgbClr val="FF0000"/>
                </a:solidFill>
              </a:rPr>
              <a:t>75 – 80 %  EMPLEO</a:t>
            </a:r>
          </a:p>
          <a:p>
            <a:pPr algn="ctr"/>
            <a:r>
              <a:rPr lang="es-PE" b="1" dirty="0">
                <a:solidFill>
                  <a:srgbClr val="FF0000"/>
                </a:solidFill>
              </a:rPr>
              <a:t>45%  PBI</a:t>
            </a:r>
          </a:p>
          <a:p>
            <a:endParaRPr lang="es-PE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178788" y="5035828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IMPORTANCIA:</a:t>
            </a:r>
            <a:endParaRPr lang="es-PE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83568" y="1196752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CONCEPTOS ELEMENTALES</a:t>
            </a:r>
            <a:endParaRPr lang="es-PE" b="1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9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71600" y="191683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REALIDAD POR TRANSFORMAR</a:t>
            </a:r>
            <a:endParaRPr lang="es-PE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115616" y="3019056"/>
            <a:ext cx="74888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FF0000"/>
                </a:solidFill>
              </a:rPr>
              <a:t>INFORMALIDAD : 	                        		75/85%</a:t>
            </a:r>
          </a:p>
          <a:p>
            <a:endParaRPr lang="es-PE" dirty="0"/>
          </a:p>
          <a:p>
            <a:r>
              <a:rPr lang="es-PE" b="1" dirty="0" smtClean="0">
                <a:solidFill>
                  <a:srgbClr val="FF0000"/>
                </a:solidFill>
              </a:rPr>
              <a:t>ESTADO  DE SUBSISTENCIA:			94%</a:t>
            </a:r>
          </a:p>
          <a:p>
            <a:endParaRPr lang="es-PE" dirty="0"/>
          </a:p>
          <a:p>
            <a:r>
              <a:rPr lang="es-PE" dirty="0" smtClean="0"/>
              <a:t>AFILIADOS AL SIST. COMPENSACIONES		12.8%</a:t>
            </a:r>
          </a:p>
          <a:p>
            <a:endParaRPr lang="es-PE" dirty="0"/>
          </a:p>
          <a:p>
            <a:r>
              <a:rPr lang="es-PE" dirty="0" smtClean="0"/>
              <a:t>AFILIADOS AL SIST.  DE SALUD			9.8%</a:t>
            </a:r>
          </a:p>
          <a:p>
            <a:endParaRPr lang="es-PE" dirty="0"/>
          </a:p>
          <a:p>
            <a:r>
              <a:rPr lang="es-PE" dirty="0" smtClean="0"/>
              <a:t>ORIENTADOS A LA EXPORTACION		1.8	</a:t>
            </a:r>
          </a:p>
          <a:p>
            <a:endParaRPr lang="es-PE" dirty="0"/>
          </a:p>
          <a:p>
            <a:r>
              <a:rPr lang="es-PE" dirty="0" smtClean="0"/>
              <a:t>MOROSIDAD					3%     10%</a:t>
            </a:r>
          </a:p>
          <a:p>
            <a:endParaRPr lang="es-PE" dirty="0"/>
          </a:p>
          <a:p>
            <a:r>
              <a:rPr lang="es-PE" dirty="0" smtClean="0"/>
              <a:t>        </a:t>
            </a:r>
            <a:endParaRPr lang="es-PE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9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466897"/>
              </p:ext>
            </p:extLst>
          </p:nvPr>
        </p:nvGraphicFramePr>
        <p:xfrm>
          <a:off x="467544" y="1395412"/>
          <a:ext cx="7992888" cy="4913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85720" y="6381328"/>
            <a:ext cx="34941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500" b="1" dirty="0" smtClean="0"/>
              <a:t>Fuente: BCR</a:t>
            </a:r>
            <a:endParaRPr lang="es-PE" sz="1500" b="1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71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55576" y="1484784"/>
            <a:ext cx="59584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/>
              <a:t>PROGRAMA REACTIVA PERU</a:t>
            </a:r>
          </a:p>
          <a:p>
            <a:r>
              <a:rPr lang="es-PE" dirty="0" smtClean="0"/>
              <a:t>DECRETO LEGISLATIVO Nº 1455 (6 ABRIL 2020)</a:t>
            </a:r>
          </a:p>
          <a:p>
            <a:endParaRPr lang="es-PE" dirty="0" smtClean="0"/>
          </a:p>
          <a:p>
            <a:r>
              <a:rPr lang="es-PE" dirty="0" smtClean="0"/>
              <a:t>Programa para asegurar la continuidad en la cadena de pagos ante el impacto del Covid-19</a:t>
            </a:r>
          </a:p>
          <a:p>
            <a:endParaRPr lang="es-PE" dirty="0"/>
          </a:p>
          <a:p>
            <a:r>
              <a:rPr lang="es-PE" dirty="0" smtClean="0"/>
              <a:t>COLOCACIONES POR   S/.57,000,000,000</a:t>
            </a:r>
            <a:endParaRPr lang="es-PE" b="1" dirty="0" smtClean="0">
              <a:solidFill>
                <a:srgbClr val="FF0000"/>
              </a:solidFill>
            </a:endParaRPr>
          </a:p>
          <a:p>
            <a:endParaRPr lang="es-PE" b="1" dirty="0">
              <a:solidFill>
                <a:srgbClr val="FF0000"/>
              </a:solidFill>
            </a:endParaRPr>
          </a:p>
          <a:p>
            <a:r>
              <a:rPr lang="es-PE" b="1" dirty="0" smtClean="0">
                <a:solidFill>
                  <a:srgbClr val="FF0000"/>
                </a:solidFill>
              </a:rPr>
              <a:t>14% MYPE</a:t>
            </a:r>
          </a:p>
          <a:p>
            <a:endParaRPr lang="es-PE" b="1" dirty="0">
              <a:solidFill>
                <a:srgbClr val="FF0000"/>
              </a:solidFill>
            </a:endParaRPr>
          </a:p>
          <a:p>
            <a:r>
              <a:rPr lang="es-PE" b="1" dirty="0" smtClean="0">
                <a:solidFill>
                  <a:srgbClr val="FF0000"/>
                </a:solidFill>
              </a:rPr>
              <a:t>CADENA DE PAGOS</a:t>
            </a:r>
          </a:p>
          <a:p>
            <a:endParaRPr lang="es-PE" b="1" dirty="0">
              <a:solidFill>
                <a:srgbClr val="FF0000"/>
              </a:solidFill>
            </a:endParaRPr>
          </a:p>
          <a:p>
            <a:r>
              <a:rPr lang="es-PE" dirty="0"/>
              <a:t>SUBSIDIO A PLANILLAS</a:t>
            </a:r>
          </a:p>
          <a:p>
            <a:endParaRPr lang="es-PE" dirty="0"/>
          </a:p>
          <a:p>
            <a:r>
              <a:rPr lang="es-PE" dirty="0"/>
              <a:t>SUSPENSIÓN PERFECTA</a:t>
            </a:r>
          </a:p>
          <a:p>
            <a:endParaRPr lang="es-PE" b="1" dirty="0">
              <a:solidFill>
                <a:srgbClr val="FF0000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5576" y="1916832"/>
            <a:ext cx="62646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prstClr val="black"/>
                </a:solidFill>
              </a:rPr>
              <a:t>PAE MYPE DU 019 2021  (12 FEBRER0 2021 )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Decreto de urgencia que dicta medidas complementarias destinadas al financiamiento a micro y pequeños empresarios para la reducción del impacto del covid-19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S/. 2,000,000,000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COLOCACIONES : 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Hasta  noviembre del 2021    9.5%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b="1" dirty="0" smtClean="0">
                <a:solidFill>
                  <a:srgbClr val="FF0000"/>
                </a:solidFill>
              </a:rPr>
              <a:t>FALTA DE INTERES DEL SISTEMA FINANCIERO</a:t>
            </a:r>
            <a:endParaRPr lang="es-PE" b="1" dirty="0">
              <a:solidFill>
                <a:srgbClr val="FF0000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39552" y="1916832"/>
            <a:ext cx="79208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PROGRAMA DE GARANTÍAS COVID-19  LEY  31050 (8 OCTUBRE 2020) </a:t>
            </a:r>
          </a:p>
          <a:p>
            <a:endParaRPr lang="es-ES" dirty="0" smtClean="0"/>
          </a:p>
          <a:p>
            <a:r>
              <a:rPr lang="es-ES" dirty="0" smtClean="0"/>
              <a:t>Facilitar </a:t>
            </a:r>
            <a:r>
              <a:rPr lang="es-ES" dirty="0"/>
              <a:t>la reprogramación de pagos de créditos de personas naturales y MYPE afectadas económicamente por el estado de emergencia nacional a consecuencia del COVID-19, bajo el otorgamiento de garantías del Gobierno Nacional a través del Programa de Garantías COVID-19</a:t>
            </a:r>
            <a:endParaRPr lang="es-PE" dirty="0"/>
          </a:p>
          <a:p>
            <a:endParaRPr lang="es-PE" dirty="0" smtClean="0"/>
          </a:p>
          <a:p>
            <a:r>
              <a:rPr lang="es-PE" dirty="0" smtClean="0"/>
              <a:t>S/, 5,500,000,000</a:t>
            </a:r>
          </a:p>
          <a:p>
            <a:endParaRPr lang="es-PE" dirty="0"/>
          </a:p>
          <a:p>
            <a:r>
              <a:rPr lang="es-PE" dirty="0" smtClean="0"/>
              <a:t>COLOCACIONES DICIEMBRE 2021:</a:t>
            </a:r>
          </a:p>
          <a:p>
            <a:endParaRPr lang="es-PE" dirty="0"/>
          </a:p>
          <a:p>
            <a:r>
              <a:rPr lang="es-ES" dirty="0" smtClean="0"/>
              <a:t>S</a:t>
            </a:r>
            <a:r>
              <a:rPr lang="es-ES" dirty="0"/>
              <a:t>/ </a:t>
            </a:r>
            <a:r>
              <a:rPr lang="es-ES" dirty="0" smtClean="0"/>
              <a:t>98,499,000    (1.79%)</a:t>
            </a:r>
          </a:p>
          <a:p>
            <a:endParaRPr lang="es-ES" dirty="0"/>
          </a:p>
          <a:p>
            <a:r>
              <a:rPr lang="es-ES" dirty="0" smtClean="0"/>
              <a:t>	</a:t>
            </a:r>
            <a:r>
              <a:rPr lang="es-ES" dirty="0"/>
              <a:t>Consumo y Personal (</a:t>
            </a:r>
            <a:r>
              <a:rPr lang="es-ES" dirty="0" smtClean="0"/>
              <a:t>74,100  </a:t>
            </a:r>
            <a:r>
              <a:rPr lang="es-ES" dirty="0"/>
              <a:t>deudores</a:t>
            </a:r>
            <a:r>
              <a:rPr lang="es-ES" dirty="0" smtClean="0"/>
              <a:t>)</a:t>
            </a:r>
          </a:p>
          <a:p>
            <a:r>
              <a:rPr lang="es-ES" dirty="0"/>
              <a:t>	</a:t>
            </a:r>
            <a:r>
              <a:rPr lang="es-ES" dirty="0" smtClean="0"/>
              <a:t>MYPE </a:t>
            </a:r>
            <a:r>
              <a:rPr lang="es-ES" dirty="0"/>
              <a:t>(</a:t>
            </a:r>
            <a:r>
              <a:rPr lang="es-ES" dirty="0" smtClean="0"/>
              <a:t>4,700  </a:t>
            </a:r>
            <a:r>
              <a:rPr lang="es-ES" dirty="0"/>
              <a:t>deudores</a:t>
            </a:r>
            <a:r>
              <a:rPr lang="es-ES" dirty="0" smtClean="0"/>
              <a:t> )</a:t>
            </a:r>
          </a:p>
          <a:p>
            <a:r>
              <a:rPr lang="es-ES" dirty="0"/>
              <a:t>	H</a:t>
            </a:r>
            <a:r>
              <a:rPr lang="es-ES" dirty="0" smtClean="0"/>
              <a:t>ipotecario </a:t>
            </a:r>
            <a:r>
              <a:rPr lang="es-ES" dirty="0"/>
              <a:t>(4 deudores).</a:t>
            </a:r>
            <a:endParaRPr lang="es-PE" dirty="0" smtClean="0"/>
          </a:p>
          <a:p>
            <a:endParaRPr lang="es-PE" dirty="0"/>
          </a:p>
          <a:p>
            <a:endParaRPr lang="es-PE" dirty="0" smtClean="0"/>
          </a:p>
          <a:p>
            <a:endParaRPr lang="es-PE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8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1772816"/>
            <a:ext cx="669674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/>
              <a:t>PROCOMPITE</a:t>
            </a:r>
          </a:p>
          <a:p>
            <a:pPr algn="ctr"/>
            <a:endParaRPr lang="es-PE" b="1" dirty="0"/>
          </a:p>
          <a:p>
            <a:pPr algn="ctr"/>
            <a:r>
              <a:rPr lang="es-PE" b="1" dirty="0" smtClean="0"/>
              <a:t>LEY 29337</a:t>
            </a:r>
          </a:p>
          <a:p>
            <a:pPr algn="just"/>
            <a:r>
              <a:rPr lang="es-PE" b="1" dirty="0"/>
              <a:t>LEY DE PROMOCIÓN A LA COMPETITIVIDAD PRODUCTIVA </a:t>
            </a:r>
            <a:endParaRPr lang="es-PE" dirty="0"/>
          </a:p>
          <a:p>
            <a:pPr algn="just"/>
            <a:endParaRPr lang="es-PE" dirty="0"/>
          </a:p>
          <a:p>
            <a:r>
              <a:rPr lang="es-PE" dirty="0" smtClean="0"/>
              <a:t>10 % presupuesto de inversiones </a:t>
            </a:r>
            <a:r>
              <a:rPr lang="es-PE" dirty="0" err="1" smtClean="0"/>
              <a:t>gob.</a:t>
            </a:r>
            <a:r>
              <a:rPr lang="es-PE" dirty="0" smtClean="0"/>
              <a:t> </a:t>
            </a:r>
            <a:r>
              <a:rPr lang="es-PE" dirty="0" err="1" smtClean="0"/>
              <a:t>subnacionales</a:t>
            </a:r>
            <a:endParaRPr lang="es-PE" dirty="0" smtClean="0"/>
          </a:p>
          <a:p>
            <a:endParaRPr lang="es-PE" dirty="0"/>
          </a:p>
          <a:p>
            <a:r>
              <a:rPr lang="es-PE" dirty="0" smtClean="0"/>
              <a:t>Apoyo técnico ´para implementación</a:t>
            </a:r>
          </a:p>
          <a:p>
            <a:endParaRPr lang="es-PE" dirty="0"/>
          </a:p>
          <a:p>
            <a:r>
              <a:rPr lang="es-PE" dirty="0" smtClean="0"/>
              <a:t>Apoyo técnico para propuestas.</a:t>
            </a:r>
          </a:p>
          <a:p>
            <a:endParaRPr lang="es-PE" dirty="0"/>
          </a:p>
          <a:p>
            <a:endParaRPr lang="es-PE" dirty="0" smtClean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71" y="1556792"/>
            <a:ext cx="7718878" cy="4464496"/>
          </a:xfr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1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15616" y="3284984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 smtClean="0"/>
          </a:p>
          <a:p>
            <a:endParaRPr lang="es-PE" dirty="0" smtClean="0"/>
          </a:p>
          <a:p>
            <a:endParaRPr lang="es-PE" dirty="0"/>
          </a:p>
          <a:p>
            <a:r>
              <a:rPr lang="es-PE" dirty="0" smtClean="0"/>
              <a:t>5% 	PIM 2023 (enero 2023</a:t>
            </a:r>
            <a:r>
              <a:rPr lang="es-PE" b="1" dirty="0" smtClean="0"/>
              <a:t>)    S/. 1,250 millones</a:t>
            </a:r>
          </a:p>
          <a:p>
            <a:r>
              <a:rPr lang="es-PE" dirty="0" smtClean="0"/>
              <a:t>15%	</a:t>
            </a:r>
            <a:r>
              <a:rPr lang="es-PE" dirty="0"/>
              <a:t>PIM 2023 (enero 2023)    </a:t>
            </a:r>
            <a:r>
              <a:rPr lang="es-PE" b="1" dirty="0"/>
              <a:t>S/. </a:t>
            </a:r>
            <a:r>
              <a:rPr lang="es-PE" b="1" dirty="0" smtClean="0"/>
              <a:t>3,750 </a:t>
            </a:r>
            <a:r>
              <a:rPr lang="es-PE" b="1" dirty="0"/>
              <a:t>millones</a:t>
            </a:r>
          </a:p>
          <a:p>
            <a:endParaRPr lang="es-PE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2267744" y="1988840"/>
            <a:ext cx="411747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smtClean="0"/>
              <a:t>PRESUPUESTO PROCOMPITE 2023</a:t>
            </a:r>
          </a:p>
          <a:p>
            <a:r>
              <a:rPr lang="es-PE" dirty="0" smtClean="0"/>
              <a:t>Origen partidas:</a:t>
            </a:r>
          </a:p>
          <a:p>
            <a:r>
              <a:rPr lang="es-PE" dirty="0" smtClean="0"/>
              <a:t>Recursos Ordinarios</a:t>
            </a:r>
          </a:p>
          <a:p>
            <a:r>
              <a:rPr lang="es-PE" dirty="0" smtClean="0"/>
              <a:t>Directamente Recaudados</a:t>
            </a:r>
          </a:p>
          <a:p>
            <a:r>
              <a:rPr lang="es-PE" dirty="0" smtClean="0"/>
              <a:t>Determinados</a:t>
            </a:r>
          </a:p>
          <a:p>
            <a:endParaRPr lang="es-PE" dirty="0"/>
          </a:p>
          <a:p>
            <a:endParaRPr lang="es-PE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32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2736"/>
            <a:ext cx="6989052" cy="563528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6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143125"/>
            <a:ext cx="705802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7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2051720" y="14127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PROCOMPITE GORE UCAYALI</a:t>
            </a:r>
            <a:endParaRPr lang="es-PE" b="1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8206"/>
            <a:ext cx="3528392" cy="484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063874"/>
            <a:ext cx="5153290" cy="209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811409" y="1340768"/>
            <a:ext cx="2941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Taller PROCOMPITE I</a:t>
            </a:r>
          </a:p>
          <a:p>
            <a:r>
              <a:rPr lang="es-PE" b="1" dirty="0" smtClean="0"/>
              <a:t>20 febrero – 10 abril 2023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96" y="2132856"/>
            <a:ext cx="7158037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82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811409" y="1340768"/>
            <a:ext cx="2941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Taller PROCOMPITE I</a:t>
            </a:r>
          </a:p>
          <a:p>
            <a:r>
              <a:rPr lang="es-PE" b="1" dirty="0" smtClean="0"/>
              <a:t>20 febrero – 10 abril 2023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00" y="2132856"/>
            <a:ext cx="7158037" cy="33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6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811409" y="1340768"/>
            <a:ext cx="2941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Taller PROCOMPITE I</a:t>
            </a:r>
          </a:p>
          <a:p>
            <a:r>
              <a:rPr lang="es-PE" b="1" dirty="0" smtClean="0"/>
              <a:t>20 febrero – 10 abril 2023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40" y="2132856"/>
            <a:ext cx="3043978" cy="215171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27584" y="2146720"/>
            <a:ext cx="46805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Participantes:</a:t>
            </a:r>
          </a:p>
          <a:p>
            <a:endParaRPr lang="es-PE" dirty="0"/>
          </a:p>
          <a:p>
            <a:r>
              <a:rPr lang="es-PE" dirty="0" smtClean="0"/>
              <a:t>32 tipo «a»   aprobaron   10</a:t>
            </a:r>
          </a:p>
          <a:p>
            <a:r>
              <a:rPr lang="es-PE" dirty="0" smtClean="0"/>
              <a:t>9   tipo «b»  aprobaron   </a:t>
            </a:r>
            <a:r>
              <a:rPr lang="es-PE" dirty="0"/>
              <a:t> </a:t>
            </a:r>
            <a:r>
              <a:rPr lang="es-PE" dirty="0" smtClean="0"/>
              <a:t> 4</a:t>
            </a:r>
          </a:p>
          <a:p>
            <a:pPr marL="342900" indent="-342900">
              <a:buAutoNum type="arabicPlain" startAt="8"/>
            </a:pPr>
            <a:r>
              <a:rPr lang="es-PE" dirty="0" smtClean="0"/>
              <a:t>tipo  «c» 4 Cusco, 2 </a:t>
            </a:r>
            <a:r>
              <a:rPr lang="es-PE" dirty="0" err="1" smtClean="0"/>
              <a:t>Aqp</a:t>
            </a:r>
            <a:r>
              <a:rPr lang="es-PE" dirty="0" smtClean="0"/>
              <a:t> y 1 Tacna</a:t>
            </a:r>
          </a:p>
          <a:p>
            <a:r>
              <a:rPr lang="es-PE" dirty="0" smtClean="0"/>
              <a:t>      aprobaron  Cusco (4)	</a:t>
            </a:r>
          </a:p>
          <a:p>
            <a:endParaRPr lang="es-PE" dirty="0"/>
          </a:p>
          <a:p>
            <a:r>
              <a:rPr lang="es-PE" b="1" dirty="0" smtClean="0">
                <a:solidFill>
                  <a:srgbClr val="FF0000"/>
                </a:solidFill>
              </a:rPr>
              <a:t>* Asistencia, nota mínima aprobatoria 14, trabajos grupales</a:t>
            </a:r>
            <a:r>
              <a:rPr lang="es-PE" dirty="0" smtClean="0"/>
              <a:t>.</a:t>
            </a:r>
          </a:p>
          <a:p>
            <a:endParaRPr lang="es-PE" dirty="0" smtClean="0"/>
          </a:p>
          <a:p>
            <a:endParaRPr lang="es-PE" dirty="0"/>
          </a:p>
        </p:txBody>
      </p:sp>
      <p:sp>
        <p:nvSpPr>
          <p:cNvPr id="6" name="5 CuadroTexto"/>
          <p:cNvSpPr txBox="1"/>
          <p:nvPr/>
        </p:nvSpPr>
        <p:spPr>
          <a:xfrm>
            <a:off x="968533" y="5157192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GRUPO CONSULTOR PLANES DE NEGOCIO:</a:t>
            </a:r>
          </a:p>
          <a:p>
            <a:r>
              <a:rPr lang="es-PE" dirty="0" smtClean="0"/>
              <a:t>Plan de negocio Tacna</a:t>
            </a:r>
          </a:p>
          <a:p>
            <a:r>
              <a:rPr lang="es-PE" dirty="0"/>
              <a:t>Plan de negocio </a:t>
            </a:r>
            <a:r>
              <a:rPr lang="es-PE" dirty="0" smtClean="0"/>
              <a:t>Pucallpa</a:t>
            </a:r>
            <a:endParaRPr lang="es-PE" dirty="0"/>
          </a:p>
          <a:p>
            <a:endParaRPr lang="es-PE" dirty="0"/>
          </a:p>
        </p:txBody>
      </p:sp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21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811409" y="1340768"/>
            <a:ext cx="2591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/>
              <a:t>Taller PROCOMPITE II</a:t>
            </a:r>
          </a:p>
          <a:p>
            <a:r>
              <a:rPr lang="es-PE" b="1" dirty="0" smtClean="0"/>
              <a:t>Noviembre 2023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403648" y="2492896"/>
            <a:ext cx="61206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/>
              <a:t>Dirigido a funcionarios de Consejo Provinciales y </a:t>
            </a:r>
            <a:r>
              <a:rPr lang="es-PE" dirty="0" err="1" smtClean="0"/>
              <a:t>Gores</a:t>
            </a:r>
            <a:endParaRPr lang="es-PE" dirty="0" smtClean="0"/>
          </a:p>
          <a:p>
            <a:endParaRPr lang="es-PE" dirty="0"/>
          </a:p>
          <a:p>
            <a:r>
              <a:rPr lang="es-PE" dirty="0" smtClean="0"/>
              <a:t>56 </a:t>
            </a:r>
            <a:r>
              <a:rPr lang="es-PE" dirty="0" err="1" smtClean="0"/>
              <a:t>hrs</a:t>
            </a:r>
            <a:r>
              <a:rPr lang="es-PE" dirty="0" smtClean="0"/>
              <a:t>.</a:t>
            </a:r>
          </a:p>
          <a:p>
            <a:endParaRPr lang="es-PE" dirty="0"/>
          </a:p>
          <a:p>
            <a:r>
              <a:rPr lang="es-PE" dirty="0" smtClean="0"/>
              <a:t>7 sesiones de Normatividad, procedimientos, formatos y SIPROCOMPITE.</a:t>
            </a:r>
          </a:p>
          <a:p>
            <a:endParaRPr lang="es-PE" dirty="0"/>
          </a:p>
          <a:p>
            <a:r>
              <a:rPr lang="es-PE" dirty="0" smtClean="0"/>
              <a:t>7 sesiones de evaluación de Planes de Negocio (</a:t>
            </a:r>
            <a:r>
              <a:rPr lang="es-PE" dirty="0" err="1" smtClean="0"/>
              <a:t>Procompite</a:t>
            </a:r>
            <a:r>
              <a:rPr lang="es-PE" dirty="0" smtClean="0"/>
              <a:t>)</a:t>
            </a:r>
          </a:p>
          <a:p>
            <a:endParaRPr lang="es-PE" dirty="0"/>
          </a:p>
          <a:p>
            <a:r>
              <a:rPr lang="es-PE" dirty="0" smtClean="0"/>
              <a:t>S/. 860 (sin impuestos)</a:t>
            </a:r>
          </a:p>
          <a:p>
            <a:endParaRPr lang="es-PE" dirty="0"/>
          </a:p>
          <a:p>
            <a:r>
              <a:rPr lang="es-PE" dirty="0" smtClean="0"/>
              <a:t>20-30 participantes x grupo</a:t>
            </a:r>
          </a:p>
          <a:p>
            <a:endParaRPr lang="es-PE" dirty="0"/>
          </a:p>
          <a:p>
            <a:endParaRPr lang="es-PE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05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092268" y="2924944"/>
            <a:ext cx="70081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/>
              <a:t>CONSEJO NACIONAL PARA EL DESARROLLO DE LA MYPE</a:t>
            </a:r>
            <a:endParaRPr lang="es-PE" dirty="0"/>
          </a:p>
          <a:p>
            <a:endParaRPr lang="es-PE" dirty="0" smtClean="0"/>
          </a:p>
          <a:p>
            <a:r>
              <a:rPr lang="es-PE" dirty="0" smtClean="0"/>
              <a:t>3 Representantes (5)</a:t>
            </a:r>
            <a:endParaRPr lang="es-PE" dirty="0"/>
          </a:p>
          <a:p>
            <a:endParaRPr lang="es-PE" dirty="0" smtClean="0"/>
          </a:p>
          <a:p>
            <a:r>
              <a:rPr lang="es-PE" dirty="0" smtClean="0"/>
              <a:t>Reglamento:</a:t>
            </a:r>
          </a:p>
          <a:p>
            <a:endParaRPr lang="es-PE" dirty="0"/>
          </a:p>
          <a:p>
            <a:pPr marL="285750" indent="-285750">
              <a:buFont typeface="Arial" pitchFamily="34" charset="0"/>
              <a:buChar char="•"/>
            </a:pPr>
            <a:r>
              <a:rPr lang="es-PE" dirty="0"/>
              <a:t>Enfoque de demanda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PE" dirty="0"/>
              <a:t>Transparentar     adquisiciones y </a:t>
            </a:r>
            <a:r>
              <a:rPr lang="es-PE" dirty="0" smtClean="0"/>
              <a:t>consultores (Núcleo </a:t>
            </a:r>
            <a:r>
              <a:rPr lang="es-PE" dirty="0"/>
              <a:t>E</a:t>
            </a:r>
            <a:r>
              <a:rPr lang="es-PE" dirty="0" smtClean="0"/>
              <a:t>jecutor)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PE" dirty="0" smtClean="0"/>
              <a:t>Variar apartado Ley de Contrataciones Especial para adquisiciones de </a:t>
            </a:r>
            <a:r>
              <a:rPr lang="es-PE" dirty="0" err="1" smtClean="0"/>
              <a:t>Procompite</a:t>
            </a:r>
            <a:endParaRPr lang="es-PE" dirty="0" smtClean="0"/>
          </a:p>
          <a:p>
            <a:endParaRPr lang="es-PE" dirty="0"/>
          </a:p>
        </p:txBody>
      </p:sp>
      <p:sp>
        <p:nvSpPr>
          <p:cNvPr id="3" name="2 CuadroTexto"/>
          <p:cNvSpPr txBox="1"/>
          <p:nvPr/>
        </p:nvSpPr>
        <p:spPr>
          <a:xfrm>
            <a:off x="899592" y="1556792"/>
            <a:ext cx="645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TAREA PENDIENTE</a:t>
            </a:r>
            <a:endParaRPr lang="es-PE" b="1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8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99592" y="1556792"/>
            <a:ext cx="645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TAREA PENDIENTE</a:t>
            </a:r>
            <a:endParaRPr lang="es-PE" b="1" dirty="0"/>
          </a:p>
        </p:txBody>
      </p:sp>
      <p:pic>
        <p:nvPicPr>
          <p:cNvPr id="2050" name="Picture 2" descr="D:\DATOS\Copia\Escritorio\Mype\Renamype\CONFEMYPERU\2023 II\Taller Procompite Funcion\DENUNCIA EN DIAR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6912768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7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" y="1192196"/>
            <a:ext cx="9271843" cy="440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342510"/>
            <a:ext cx="9036496" cy="483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5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92195"/>
            <a:ext cx="9278029" cy="514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5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10266363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6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8795916" cy="420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7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3957849" cy="112357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47" y="0"/>
            <a:ext cx="2081985" cy="113562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971600" y="162880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prstClr val="black"/>
                </a:solidFill>
              </a:rPr>
              <a:t>PRIMERAS TAREAS A REALIZAR EN EL CODEMYPE</a:t>
            </a:r>
            <a:endParaRPr lang="es-PE" b="1" dirty="0">
              <a:solidFill>
                <a:prstClr val="black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87624" y="2483604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lain"/>
            </a:pPr>
            <a:r>
              <a:rPr lang="es-PE" dirty="0" smtClean="0">
                <a:solidFill>
                  <a:prstClr val="black"/>
                </a:solidFill>
              </a:rPr>
              <a:t>Plan </a:t>
            </a:r>
            <a:r>
              <a:rPr lang="es-PE" dirty="0">
                <a:solidFill>
                  <a:prstClr val="black"/>
                </a:solidFill>
              </a:rPr>
              <a:t>Nacional de Desarrollo </a:t>
            </a:r>
            <a:r>
              <a:rPr lang="es-PE" dirty="0" err="1">
                <a:solidFill>
                  <a:prstClr val="black"/>
                </a:solidFill>
              </a:rPr>
              <a:t>Mype</a:t>
            </a:r>
            <a:r>
              <a:rPr lang="es-PE" dirty="0">
                <a:solidFill>
                  <a:prstClr val="black"/>
                </a:solidFill>
              </a:rPr>
              <a:t> </a:t>
            </a:r>
            <a:r>
              <a:rPr lang="es-PE" dirty="0" smtClean="0">
                <a:solidFill>
                  <a:prstClr val="black"/>
                </a:solidFill>
              </a:rPr>
              <a:t>  2024 </a:t>
            </a:r>
            <a:r>
              <a:rPr lang="es-PE" dirty="0">
                <a:solidFill>
                  <a:prstClr val="black"/>
                </a:solidFill>
              </a:rPr>
              <a:t>- 2030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187624" y="3059668"/>
            <a:ext cx="3583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>
                <a:solidFill>
                  <a:prstClr val="black"/>
                </a:solidFill>
              </a:rPr>
              <a:t>2  </a:t>
            </a:r>
            <a:r>
              <a:rPr lang="es-PE" dirty="0" smtClean="0">
                <a:solidFill>
                  <a:prstClr val="black"/>
                </a:solidFill>
              </a:rPr>
              <a:t>  Integrar </a:t>
            </a:r>
            <a:r>
              <a:rPr lang="es-PE" dirty="0">
                <a:solidFill>
                  <a:prstClr val="black"/>
                </a:solidFill>
              </a:rPr>
              <a:t>las Mesas Ejecutivas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187624" y="3645024"/>
            <a:ext cx="7986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dirty="0">
                <a:solidFill>
                  <a:prstClr val="black"/>
                </a:solidFill>
              </a:rPr>
              <a:t>3 </a:t>
            </a:r>
            <a:r>
              <a:rPr lang="es-PE" dirty="0" smtClean="0">
                <a:solidFill>
                  <a:prstClr val="black"/>
                </a:solidFill>
              </a:rPr>
              <a:t>   Participación </a:t>
            </a:r>
            <a:r>
              <a:rPr lang="es-PE" dirty="0">
                <a:solidFill>
                  <a:prstClr val="black"/>
                </a:solidFill>
              </a:rPr>
              <a:t>en el Reglamento de la </a:t>
            </a:r>
            <a:r>
              <a:rPr lang="es-PE" dirty="0" smtClean="0">
                <a:solidFill>
                  <a:prstClr val="black"/>
                </a:solidFill>
              </a:rPr>
              <a:t>modificación del </a:t>
            </a:r>
            <a:r>
              <a:rPr lang="es-PE" dirty="0" err="1" smtClean="0">
                <a:solidFill>
                  <a:prstClr val="black"/>
                </a:solidFill>
              </a:rPr>
              <a:t>Procompite</a:t>
            </a:r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3957849" cy="112357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47" y="0"/>
            <a:ext cx="2081985" cy="113562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115616" y="148478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>
                <a:solidFill>
                  <a:prstClr val="black"/>
                </a:solidFill>
              </a:rPr>
              <a:t>ACCIONES INMEDIATAS A REALIZAR</a:t>
            </a:r>
            <a:endParaRPr lang="es-PE" b="1" dirty="0">
              <a:solidFill>
                <a:prstClr val="black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05617" y="2564904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solidFill>
                  <a:prstClr val="black"/>
                </a:solidFill>
              </a:rPr>
              <a:t>Conferencias virtuales con empresas chinas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II Taller </a:t>
            </a:r>
            <a:r>
              <a:rPr lang="es-PE" dirty="0" err="1" smtClean="0">
                <a:solidFill>
                  <a:prstClr val="black"/>
                </a:solidFill>
              </a:rPr>
              <a:t>Procompite</a:t>
            </a:r>
            <a:endParaRPr lang="es-PE" dirty="0" smtClean="0">
              <a:solidFill>
                <a:prstClr val="black"/>
              </a:solidFill>
            </a:endParaRP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III Misión Tecnológica a China abril 2024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Elección de nuestros representantes en Núcleos </a:t>
            </a:r>
            <a:r>
              <a:rPr lang="es-PE" dirty="0" err="1" smtClean="0">
                <a:solidFill>
                  <a:prstClr val="black"/>
                </a:solidFill>
              </a:rPr>
              <a:t>Procompite</a:t>
            </a:r>
            <a:endParaRPr lang="es-PE" dirty="0" smtClean="0">
              <a:solidFill>
                <a:prstClr val="black"/>
              </a:solidFill>
            </a:endParaRP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Elección de representantes en Mesas Ejecutivas</a:t>
            </a:r>
          </a:p>
          <a:p>
            <a:endParaRPr lang="es-PE" dirty="0">
              <a:solidFill>
                <a:prstClr val="black"/>
              </a:solidFill>
            </a:endParaRPr>
          </a:p>
          <a:p>
            <a:r>
              <a:rPr lang="es-PE" dirty="0" smtClean="0">
                <a:solidFill>
                  <a:prstClr val="black"/>
                </a:solidFill>
              </a:rPr>
              <a:t>Apoyo técnico en propuestas Agro Ideas, </a:t>
            </a:r>
            <a:r>
              <a:rPr lang="es-PE" dirty="0" err="1" smtClean="0">
                <a:solidFill>
                  <a:prstClr val="black"/>
                </a:solidFill>
              </a:rPr>
              <a:t>Procompite</a:t>
            </a:r>
            <a:r>
              <a:rPr lang="es-PE" dirty="0" smtClean="0">
                <a:solidFill>
                  <a:prstClr val="black"/>
                </a:solidFill>
              </a:rPr>
              <a:t> y otros</a:t>
            </a:r>
          </a:p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952235" y="617726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400" b="1" dirty="0" smtClean="0">
                <a:solidFill>
                  <a:srgbClr val="0070C0"/>
                </a:solidFill>
              </a:rPr>
              <a:t>confemyperu.pe</a:t>
            </a:r>
            <a:endParaRPr lang="es-P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0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03" y="5013176"/>
            <a:ext cx="8777672" cy="2087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76" y="1430152"/>
            <a:ext cx="7298279" cy="82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321" y="2243808"/>
            <a:ext cx="7298634" cy="696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92" y="2871808"/>
            <a:ext cx="7347863" cy="7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501008"/>
            <a:ext cx="10945216" cy="1793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971600" y="1060820"/>
            <a:ext cx="7298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ASESORIA Y ASISTENCIA TECNICA PLAN DE NEGOCIOS</a:t>
            </a:r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73552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>
          <a:xfrm>
            <a:off x="2699792" y="2222487"/>
            <a:ext cx="8229600" cy="1139825"/>
          </a:xfrm>
        </p:spPr>
        <p:txBody>
          <a:bodyPr/>
          <a:lstStyle/>
          <a:p>
            <a:r>
              <a:rPr lang="es-ES" sz="3200" b="1" dirty="0">
                <a:latin typeface="Comic Sans MS" pitchFamily="66" charset="0"/>
              </a:rPr>
              <a:t>Muchas gracias…</a:t>
            </a:r>
          </a:p>
        </p:txBody>
      </p:sp>
      <p:pic>
        <p:nvPicPr>
          <p:cNvPr id="3" name="Picture 3" descr="PE0193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2133600" cy="17907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131840" y="371703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Enrique Blanco Pimentel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547664" y="4581128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rgbClr val="000000"/>
                </a:solidFill>
                <a:hlinkClick r:id="rId3"/>
              </a:rPr>
              <a:t>apexperu2005@yahoo.es</a:t>
            </a:r>
            <a:endParaRPr lang="es-PE" b="1" dirty="0" smtClean="0">
              <a:solidFill>
                <a:srgbClr val="000000"/>
              </a:solidFill>
            </a:endParaRPr>
          </a:p>
          <a:p>
            <a:endParaRPr lang="es-PE" dirty="0"/>
          </a:p>
          <a:p>
            <a:r>
              <a:rPr lang="es-PE" b="1" dirty="0" smtClean="0"/>
              <a:t>980-256002</a:t>
            </a:r>
          </a:p>
          <a:p>
            <a:endParaRPr lang="es-PE" dirty="0"/>
          </a:p>
          <a:p>
            <a:endParaRPr lang="es-PE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10"/>
            <a:ext cx="4117113" cy="116878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032" y="125807"/>
            <a:ext cx="1767320" cy="96399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364088" y="5877273"/>
            <a:ext cx="404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dirty="0" smtClean="0">
                <a:solidFill>
                  <a:srgbClr val="0070C0"/>
                </a:solidFill>
              </a:rPr>
              <a:t>confemyperu.pe</a:t>
            </a:r>
            <a:endParaRPr lang="es-PE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23037412</TotalTime>
  <Words>573</Words>
  <Application>Microsoft Office PowerPoint</Application>
  <PresentationFormat>Presentación en pantalla (4:3)</PresentationFormat>
  <Paragraphs>188</Paragraphs>
  <Slides>28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gracias…</vt:lpstr>
    </vt:vector>
  </TitlesOfParts>
  <Company>Ministerio de Trabajo y Promoción del Empleo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Oficina de Informática</dc:creator>
  <cp:lastModifiedBy>Luffi</cp:lastModifiedBy>
  <cp:revision>286</cp:revision>
  <cp:lastPrinted>2017-07-09T03:35:45Z</cp:lastPrinted>
  <dcterms:created xsi:type="dcterms:W3CDTF">2006-07-05T14:39:44Z</dcterms:created>
  <dcterms:modified xsi:type="dcterms:W3CDTF">2023-11-14T02:19:07Z</dcterms:modified>
</cp:coreProperties>
</file>