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2192000" cy="6858000"/>
  <p:notesSz cx="12192000" cy="6858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-126" y="-2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07082" y="1776222"/>
            <a:ext cx="8577834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C72F4B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C72F4B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C72F4B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365875" y="2222754"/>
            <a:ext cx="3404870" cy="3531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40404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C72F4B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3999"/>
            <a:ext cx="12192000" cy="6603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0250" y="253999"/>
            <a:ext cx="11461750" cy="6603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43579" y="1633219"/>
            <a:ext cx="4704841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C72F4B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55394" y="3422650"/>
            <a:ext cx="8931275" cy="2681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mailto:mercadosmodernos@innovateperu.gob.pe" TargetMode="External"/><Relationship Id="rId3" Type="http://schemas.openxmlformats.org/officeDocument/2006/relationships/image" Target="../media/image35.png"/><Relationship Id="rId7" Type="http://schemas.openxmlformats.org/officeDocument/2006/relationships/hyperlink" Target="mailto:mypesreactivadas@innovateperu.gob.pe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erviciostecnologicos@innovateperu.gob.pe" TargetMode="External"/><Relationship Id="rId5" Type="http://schemas.openxmlformats.org/officeDocument/2006/relationships/hyperlink" Target="mailto:calidad@innovateperu.gob.pe" TargetMode="External"/><Relationship Id="rId4" Type="http://schemas.openxmlformats.org/officeDocument/2006/relationships/hyperlink" Target="http://sistemaenlinea.innovateperu.gob/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3999"/>
            <a:ext cx="12192000" cy="6603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51813" y="2869438"/>
            <a:ext cx="9088755" cy="139192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 algn="ctr">
              <a:lnSpc>
                <a:spcPct val="90000"/>
              </a:lnSpc>
              <a:spcBef>
                <a:spcPts val="484"/>
              </a:spcBef>
            </a:pPr>
            <a:r>
              <a:rPr sz="3200" spc="-10" dirty="0">
                <a:solidFill>
                  <a:srgbClr val="FFFFFF"/>
                </a:solidFill>
              </a:rPr>
              <a:t>PROGRAMA</a:t>
            </a:r>
            <a:r>
              <a:rPr sz="3200" spc="-20" dirty="0">
                <a:solidFill>
                  <a:srgbClr val="FFFFFF"/>
                </a:solidFill>
              </a:rPr>
              <a:t> NACIONAL</a:t>
            </a:r>
            <a:r>
              <a:rPr sz="3200" spc="-1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DE</a:t>
            </a:r>
            <a:r>
              <a:rPr sz="3200" spc="5" dirty="0">
                <a:solidFill>
                  <a:srgbClr val="FFFFFF"/>
                </a:solidFill>
              </a:rPr>
              <a:t> </a:t>
            </a:r>
            <a:r>
              <a:rPr sz="3200" spc="-15" dirty="0">
                <a:solidFill>
                  <a:srgbClr val="FFFFFF"/>
                </a:solidFill>
              </a:rPr>
              <a:t>DESARROLLO </a:t>
            </a:r>
            <a:r>
              <a:rPr sz="3200" spc="-1055" dirty="0">
                <a:solidFill>
                  <a:srgbClr val="FFFFFF"/>
                </a:solidFill>
              </a:rPr>
              <a:t> </a:t>
            </a:r>
            <a:r>
              <a:rPr sz="3200" spc="-5" dirty="0">
                <a:solidFill>
                  <a:srgbClr val="FFFFFF"/>
                </a:solidFill>
              </a:rPr>
              <a:t>TECNOLÓGICO </a:t>
            </a:r>
            <a:r>
              <a:rPr sz="3200" dirty="0">
                <a:solidFill>
                  <a:srgbClr val="FFFFFF"/>
                </a:solidFill>
              </a:rPr>
              <a:t>E </a:t>
            </a:r>
            <a:r>
              <a:rPr sz="3200" spc="-40" dirty="0">
                <a:solidFill>
                  <a:srgbClr val="FFFFFF"/>
                </a:solidFill>
              </a:rPr>
              <a:t>INNOVACIÓN </a:t>
            </a:r>
            <a:r>
              <a:rPr sz="3200" dirty="0">
                <a:solidFill>
                  <a:srgbClr val="FFFFFF"/>
                </a:solidFill>
              </a:rPr>
              <a:t>- </a:t>
            </a:r>
            <a:r>
              <a:rPr sz="3200" spc="5" dirty="0">
                <a:solidFill>
                  <a:srgbClr val="FFFFFF"/>
                </a:solidFill>
              </a:rPr>
              <a:t> </a:t>
            </a:r>
            <a:r>
              <a:rPr sz="3200" spc="-45" dirty="0">
                <a:solidFill>
                  <a:srgbClr val="FFFFFF"/>
                </a:solidFill>
              </a:rPr>
              <a:t>PROINNÓVATE</a:t>
            </a:r>
            <a:endParaRPr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0250" y="253999"/>
            <a:ext cx="11461750" cy="6604000"/>
            <a:chOff x="730250" y="253999"/>
            <a:chExt cx="11461750" cy="6604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0250" y="253999"/>
              <a:ext cx="11461750" cy="6603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6404" y="1911095"/>
              <a:ext cx="3619500" cy="126034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269996" y="4484877"/>
            <a:ext cx="15741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6245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	inn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v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ación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67858" y="4484877"/>
            <a:ext cx="52165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7205" algn="l"/>
                <a:tab pos="1610995" algn="l"/>
                <a:tab pos="3084830" algn="l"/>
                <a:tab pos="346456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los	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oceso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	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od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ti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v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os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,	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	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endim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nt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69996" y="4484877"/>
            <a:ext cx="74148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4505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278890" algn="l"/>
                <a:tab pos="1614170" algn="l"/>
                <a:tab pos="2019300" algn="l"/>
                <a:tab pos="3828415" algn="l"/>
                <a:tab pos="4310380" algn="l"/>
                <a:tab pos="5796280" algn="l"/>
                <a:tab pos="6278245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innovador	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	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el	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fortalecimiento	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	capacidades	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en	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innovación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69996" y="5094173"/>
            <a:ext cx="741553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07820" algn="l"/>
                <a:tab pos="3331845" algn="l"/>
                <a:tab pos="4705350" algn="l"/>
                <a:tab pos="6156325" algn="l"/>
                <a:tab pos="6575425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mp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rial,	t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2000" spc="-50" dirty="0">
                <a:solidFill>
                  <a:srgbClr val="404040"/>
                </a:solidFill>
                <a:latin typeface="Calibri"/>
                <a:cs typeface="Calibri"/>
              </a:rPr>
              <a:t>f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enc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a,	a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so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ci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ó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,	ada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ación	y	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difus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ió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tecnológica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hacia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empresas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(micro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y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pequeñas).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69996" y="1937741"/>
            <a:ext cx="7414895" cy="247777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599565" algn="just">
              <a:lnSpc>
                <a:spcPct val="100000"/>
              </a:lnSpc>
              <a:spcBef>
                <a:spcPts val="685"/>
              </a:spcBef>
            </a:pPr>
            <a:r>
              <a:rPr sz="2000" dirty="0">
                <a:solidFill>
                  <a:srgbClr val="C72F4B"/>
                </a:solidFill>
                <a:latin typeface="Arial Black"/>
                <a:cs typeface="Arial Black"/>
              </a:rPr>
              <a:t>¿QUÉ</a:t>
            </a:r>
            <a:r>
              <a:rPr sz="2000" spc="-50" dirty="0">
                <a:solidFill>
                  <a:srgbClr val="C72F4B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C72F4B"/>
                </a:solidFill>
                <a:latin typeface="Arial Black"/>
                <a:cs typeface="Arial Black"/>
              </a:rPr>
              <a:t>ES</a:t>
            </a:r>
            <a:r>
              <a:rPr sz="2000" spc="-25" dirty="0">
                <a:solidFill>
                  <a:srgbClr val="C72F4B"/>
                </a:solidFill>
                <a:latin typeface="Arial Black"/>
                <a:cs typeface="Arial Black"/>
              </a:rPr>
              <a:t> PROINNÓVATE?</a:t>
            </a:r>
            <a:endParaRPr sz="2000">
              <a:latin typeface="Arial Black"/>
              <a:cs typeface="Arial Black"/>
            </a:endParaRPr>
          </a:p>
          <a:p>
            <a:pPr marL="1599565" marR="5080" algn="just">
              <a:lnSpc>
                <a:spcPct val="100000"/>
              </a:lnSpc>
              <a:spcBef>
                <a:spcPts val="590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Programa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Ministerio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de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Producción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que </a:t>
            </a:r>
            <a:r>
              <a:rPr sz="2000" spc="-4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impulsa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 y</a:t>
            </a:r>
            <a:r>
              <a:rPr sz="20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consolida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innovación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 y</a:t>
            </a:r>
            <a:r>
              <a:rPr sz="2000" b="1" spc="4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404040"/>
                </a:solidFill>
                <a:latin typeface="Calibri"/>
                <a:cs typeface="Calibri"/>
              </a:rPr>
              <a:t>el 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 emprendimiento,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así 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como el 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desarrollo 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tecnológico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20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productivo</a:t>
            </a:r>
            <a:r>
              <a:rPr sz="20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0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país.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2000" dirty="0">
                <a:solidFill>
                  <a:srgbClr val="C72F4B"/>
                </a:solidFill>
                <a:latin typeface="Arial Black"/>
                <a:cs typeface="Arial Black"/>
              </a:rPr>
              <a:t>¿QUÉ</a:t>
            </a:r>
            <a:r>
              <a:rPr sz="2000" spc="-55" dirty="0">
                <a:solidFill>
                  <a:srgbClr val="C72F4B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C72F4B"/>
                </a:solidFill>
                <a:latin typeface="Arial Black"/>
                <a:cs typeface="Arial Black"/>
              </a:rPr>
              <a:t>IMPULSA?</a:t>
            </a:r>
            <a:endParaRPr sz="2000">
              <a:latin typeface="Arial Black"/>
              <a:cs typeface="Arial Black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08175" y="4561332"/>
            <a:ext cx="1502664" cy="1069847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0656" y="1269038"/>
            <a:ext cx="526415" cy="5150485"/>
          </a:xfrm>
          <a:prstGeom prst="rect">
            <a:avLst/>
          </a:prstGeom>
        </p:spPr>
        <p:txBody>
          <a:bodyPr vert="vert270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2800" spc="-45" dirty="0">
                <a:solidFill>
                  <a:srgbClr val="C72F4B"/>
                </a:solidFill>
                <a:latin typeface="Arial Black"/>
                <a:cs typeface="Arial Black"/>
              </a:rPr>
              <a:t>PROINNÓVATE</a:t>
            </a:r>
            <a:r>
              <a:rPr sz="2800" spc="50" dirty="0">
                <a:solidFill>
                  <a:srgbClr val="C72F4B"/>
                </a:solidFill>
                <a:latin typeface="Arial Black"/>
                <a:cs typeface="Arial Black"/>
              </a:rPr>
              <a:t> </a:t>
            </a:r>
            <a:r>
              <a:rPr sz="2800" spc="-10" dirty="0">
                <a:solidFill>
                  <a:srgbClr val="C72F4B"/>
                </a:solidFill>
                <a:latin typeface="Arial Black"/>
                <a:cs typeface="Arial Black"/>
              </a:rPr>
              <a:t>EN</a:t>
            </a:r>
            <a:r>
              <a:rPr sz="2800" spc="-5" dirty="0">
                <a:solidFill>
                  <a:srgbClr val="C72F4B"/>
                </a:solidFill>
                <a:latin typeface="Arial Black"/>
                <a:cs typeface="Arial Black"/>
              </a:rPr>
              <a:t> </a:t>
            </a:r>
            <a:r>
              <a:rPr sz="2800" spc="-10" dirty="0">
                <a:solidFill>
                  <a:srgbClr val="C72F4B"/>
                </a:solidFill>
                <a:latin typeface="Arial Black"/>
                <a:cs typeface="Arial Black"/>
              </a:rPr>
              <a:t>CIFRAS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12184" y="1592325"/>
            <a:ext cx="6678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200" spc="-7" baseline="-2976" dirty="0">
                <a:solidFill>
                  <a:srgbClr val="049292"/>
                </a:solidFill>
              </a:rPr>
              <a:t>+</a:t>
            </a:r>
            <a:r>
              <a:rPr sz="4200" baseline="-2976" dirty="0">
                <a:solidFill>
                  <a:srgbClr val="049292"/>
                </a:solidFill>
              </a:rPr>
              <a:t> </a:t>
            </a:r>
            <a:r>
              <a:rPr sz="4200" spc="-15" baseline="-2976" dirty="0">
                <a:solidFill>
                  <a:srgbClr val="049292"/>
                </a:solidFill>
              </a:rPr>
              <a:t>S/1,210</a:t>
            </a:r>
            <a:r>
              <a:rPr sz="4200" spc="52" baseline="-2976" dirty="0">
                <a:solidFill>
                  <a:srgbClr val="049292"/>
                </a:solidFill>
              </a:rPr>
              <a:t> </a:t>
            </a:r>
            <a:r>
              <a:rPr sz="3600" baseline="-3472" dirty="0">
                <a:solidFill>
                  <a:srgbClr val="049292"/>
                </a:solidFill>
              </a:rPr>
              <a:t>millones</a:t>
            </a:r>
            <a:r>
              <a:rPr sz="3600" spc="292" baseline="-3472" dirty="0">
                <a:solidFill>
                  <a:srgbClr val="049292"/>
                </a:solidFill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invertidos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 en</a:t>
            </a:r>
            <a:r>
              <a:rPr sz="18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proyectos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 de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I+D+I+e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97073" y="3113659"/>
            <a:ext cx="1140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49292"/>
                </a:solidFill>
                <a:latin typeface="Arial Black"/>
                <a:cs typeface="Arial Black"/>
              </a:rPr>
              <a:t>+4,7</a:t>
            </a:r>
            <a:r>
              <a:rPr sz="2400" spc="-10" dirty="0">
                <a:solidFill>
                  <a:srgbClr val="049292"/>
                </a:solidFill>
                <a:latin typeface="Arial Black"/>
                <a:cs typeface="Arial Black"/>
              </a:rPr>
              <a:t>0</a:t>
            </a:r>
            <a:r>
              <a:rPr sz="2400" dirty="0">
                <a:solidFill>
                  <a:srgbClr val="049292"/>
                </a:solidFill>
                <a:latin typeface="Arial Black"/>
                <a:cs typeface="Arial Black"/>
              </a:rPr>
              <a:t>0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49166" y="3194430"/>
            <a:ext cx="2370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49292"/>
                </a:solidFill>
                <a:latin typeface="Calibri"/>
                <a:cs typeface="Calibri"/>
              </a:rPr>
              <a:t>Proyectos</a:t>
            </a:r>
            <a:r>
              <a:rPr sz="1800" b="1" spc="-70" dirty="0">
                <a:solidFill>
                  <a:srgbClr val="049292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49292"/>
                </a:solidFill>
                <a:latin typeface="Calibri"/>
                <a:cs typeface="Calibri"/>
              </a:rPr>
              <a:t>cofinanciados.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95169" y="4728209"/>
            <a:ext cx="1356360" cy="83185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2400" spc="-5" dirty="0">
                <a:solidFill>
                  <a:srgbClr val="049292"/>
                </a:solidFill>
                <a:latin typeface="Arial Black"/>
                <a:cs typeface="Arial Black"/>
              </a:rPr>
              <a:t>+10,600</a:t>
            </a:r>
            <a:endParaRPr sz="2400">
              <a:latin typeface="Arial Black"/>
              <a:cs typeface="Arial Black"/>
            </a:endParaRPr>
          </a:p>
          <a:p>
            <a:pPr marL="25400">
              <a:lnSpc>
                <a:spcPct val="100000"/>
              </a:lnSpc>
              <a:spcBef>
                <a:spcPts val="295"/>
              </a:spcBef>
            </a:pPr>
            <a:r>
              <a:rPr sz="2400" spc="-5" dirty="0">
                <a:solidFill>
                  <a:srgbClr val="049292"/>
                </a:solidFill>
                <a:latin typeface="Arial Black"/>
                <a:cs typeface="Arial Black"/>
              </a:rPr>
              <a:t>+3</a:t>
            </a:r>
            <a:r>
              <a:rPr sz="2400" spc="-10" dirty="0">
                <a:solidFill>
                  <a:srgbClr val="049292"/>
                </a:solidFill>
                <a:latin typeface="Arial Black"/>
                <a:cs typeface="Arial Black"/>
              </a:rPr>
              <a:t>5</a:t>
            </a:r>
            <a:r>
              <a:rPr sz="2400" dirty="0">
                <a:solidFill>
                  <a:srgbClr val="049292"/>
                </a:solidFill>
                <a:latin typeface="Arial Black"/>
                <a:cs typeface="Arial Black"/>
              </a:rPr>
              <a:t>,500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15866" y="4669282"/>
            <a:ext cx="6762750" cy="850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69" marR="5080" indent="-40005">
              <a:lnSpc>
                <a:spcPct val="150500"/>
              </a:lnSpc>
              <a:spcBef>
                <a:spcPts val="100"/>
              </a:spcBef>
            </a:pP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Entidades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del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ecosistema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innovación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y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emprendimiento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involucradas. </a:t>
            </a:r>
            <a:r>
              <a:rPr sz="1800" spc="-39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Actores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movilizados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58239" y="1656588"/>
            <a:ext cx="2620010" cy="3959860"/>
            <a:chOff x="1158239" y="1656588"/>
            <a:chExt cx="2620010" cy="395986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3583" y="4739639"/>
              <a:ext cx="876300" cy="8763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4807" y="1656588"/>
              <a:ext cx="1123188" cy="11186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8239" y="3136391"/>
              <a:ext cx="1025652" cy="102260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672588" y="3487673"/>
            <a:ext cx="3322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585858"/>
                </a:solidFill>
                <a:latin typeface="Arial Black"/>
                <a:cs typeface="Arial Black"/>
              </a:rPr>
              <a:t>1,441</a:t>
            </a:r>
            <a:r>
              <a:rPr sz="2400" spc="130" dirty="0">
                <a:solidFill>
                  <a:srgbClr val="585858"/>
                </a:solidFill>
                <a:latin typeface="Arial Black"/>
                <a:cs typeface="Arial Black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Proyectos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Innovación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10332" y="3914394"/>
            <a:ext cx="3543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585858"/>
                </a:solidFill>
                <a:latin typeface="Arial Black"/>
                <a:cs typeface="Arial Black"/>
              </a:rPr>
              <a:t>570</a:t>
            </a:r>
            <a:r>
              <a:rPr sz="2400" spc="5" dirty="0">
                <a:solidFill>
                  <a:srgbClr val="585858"/>
                </a:solidFill>
                <a:latin typeface="Arial Black"/>
                <a:cs typeface="Arial Black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Proyectos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Emprendimiento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76466" y="3024362"/>
            <a:ext cx="4314190" cy="87884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solidFill>
                  <a:srgbClr val="585858"/>
                </a:solidFill>
                <a:latin typeface="Arial Black"/>
                <a:cs typeface="Arial Black"/>
              </a:rPr>
              <a:t>1,786</a:t>
            </a:r>
            <a:r>
              <a:rPr sz="2400" spc="125" dirty="0">
                <a:solidFill>
                  <a:srgbClr val="585858"/>
                </a:solidFill>
                <a:latin typeface="Arial Black"/>
                <a:cs typeface="Arial Black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Proyectos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Desarrollo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Productivo</a:t>
            </a:r>
            <a:endParaRPr sz="1800">
              <a:latin typeface="Calibri"/>
              <a:cs typeface="Calibri"/>
            </a:endParaRPr>
          </a:p>
          <a:p>
            <a:pPr marL="352425">
              <a:lnSpc>
                <a:spcPct val="100000"/>
              </a:lnSpc>
              <a:spcBef>
                <a:spcPts val="480"/>
              </a:spcBef>
            </a:pPr>
            <a:r>
              <a:rPr sz="2400" spc="-10" dirty="0">
                <a:solidFill>
                  <a:srgbClr val="585858"/>
                </a:solidFill>
                <a:latin typeface="Arial Black"/>
                <a:cs typeface="Arial Black"/>
              </a:rPr>
              <a:t>910</a:t>
            </a:r>
            <a:r>
              <a:rPr sz="2400" spc="-5" dirty="0">
                <a:solidFill>
                  <a:srgbClr val="585858"/>
                </a:solidFill>
                <a:latin typeface="Arial Black"/>
                <a:cs typeface="Arial Black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Proyectos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Ecosistema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11244" y="1975230"/>
            <a:ext cx="3576954" cy="681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85"/>
              </a:lnSpc>
              <a:spcBef>
                <a:spcPts val="100"/>
              </a:spcBef>
            </a:pPr>
            <a:r>
              <a:rPr sz="2400" dirty="0">
                <a:solidFill>
                  <a:srgbClr val="049292"/>
                </a:solidFill>
                <a:latin typeface="Arial Black"/>
                <a:cs typeface="Arial Black"/>
              </a:rPr>
              <a:t>+</a:t>
            </a:r>
            <a:r>
              <a:rPr sz="2400" spc="-30" dirty="0">
                <a:solidFill>
                  <a:srgbClr val="049292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49292"/>
                </a:solidFill>
                <a:latin typeface="Arial Black"/>
                <a:cs typeface="Arial Black"/>
              </a:rPr>
              <a:t>760</a:t>
            </a:r>
            <a:r>
              <a:rPr sz="2400" spc="-15" dirty="0">
                <a:solidFill>
                  <a:srgbClr val="049292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049292"/>
                </a:solidFill>
                <a:latin typeface="Arial Black"/>
                <a:cs typeface="Arial Black"/>
              </a:rPr>
              <a:t>millones</a:t>
            </a:r>
            <a:r>
              <a:rPr sz="1800" spc="-85" dirty="0">
                <a:solidFill>
                  <a:srgbClr val="049292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1F2023"/>
                </a:solidFill>
                <a:latin typeface="Calibri"/>
                <a:cs typeface="Calibri"/>
              </a:rPr>
              <a:t>de </a:t>
            </a:r>
            <a:r>
              <a:rPr sz="1800" spc="-15" dirty="0">
                <a:solidFill>
                  <a:srgbClr val="1F2023"/>
                </a:solidFill>
                <a:latin typeface="Calibri"/>
                <a:cs typeface="Calibri"/>
              </a:rPr>
              <a:t>ProInnóvate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585"/>
              </a:lnSpc>
            </a:pPr>
            <a:r>
              <a:rPr sz="2400" dirty="0">
                <a:solidFill>
                  <a:srgbClr val="049292"/>
                </a:solidFill>
                <a:latin typeface="Arial Black"/>
                <a:cs typeface="Arial Black"/>
              </a:rPr>
              <a:t>+</a:t>
            </a:r>
            <a:r>
              <a:rPr sz="2400" spc="-25" dirty="0">
                <a:solidFill>
                  <a:srgbClr val="049292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049292"/>
                </a:solidFill>
                <a:latin typeface="Arial Black"/>
                <a:cs typeface="Arial Black"/>
              </a:rPr>
              <a:t>450</a:t>
            </a:r>
            <a:r>
              <a:rPr sz="2400" spc="-10" dirty="0">
                <a:solidFill>
                  <a:srgbClr val="049292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049292"/>
                </a:solidFill>
                <a:latin typeface="Arial Black"/>
                <a:cs typeface="Arial Black"/>
              </a:rPr>
              <a:t>millones</a:t>
            </a:r>
            <a:r>
              <a:rPr sz="1800" spc="-80" dirty="0">
                <a:solidFill>
                  <a:srgbClr val="049292"/>
                </a:solidFill>
                <a:latin typeface="Arial Black"/>
                <a:cs typeface="Arial Black"/>
              </a:rPr>
              <a:t> </a:t>
            </a:r>
            <a:r>
              <a:rPr sz="1800" spc="-5" dirty="0">
                <a:solidFill>
                  <a:srgbClr val="1F2023"/>
                </a:solidFill>
                <a:latin typeface="Calibri"/>
                <a:cs typeface="Calibri"/>
              </a:rPr>
              <a:t>de</a:t>
            </a:r>
            <a:r>
              <a:rPr sz="1800" spc="5" dirty="0">
                <a:solidFill>
                  <a:srgbClr val="1F2023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F2023"/>
                </a:solidFill>
                <a:latin typeface="Calibri"/>
                <a:cs typeface="Calibri"/>
              </a:rPr>
              <a:t>Ejecutores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47" y="5776980"/>
            <a:ext cx="2106156" cy="1050538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614" y="5847095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0744" y="2537460"/>
            <a:ext cx="8587740" cy="242773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1377518"/>
            <a:ext cx="34486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¿QUÉ</a:t>
            </a:r>
            <a:r>
              <a:rPr spc="5" dirty="0"/>
              <a:t> </a:t>
            </a:r>
            <a:r>
              <a:rPr spc="-5" dirty="0"/>
              <a:t>ES EL</a:t>
            </a:r>
            <a:r>
              <a:rPr spc="-15" dirty="0"/>
              <a:t> </a:t>
            </a:r>
            <a:r>
              <a:rPr spc="-10" dirty="0"/>
              <a:t>PEE?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30020" y="1994153"/>
            <a:ext cx="9317355" cy="249491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0665" marR="5080" indent="-228600" algn="just">
              <a:lnSpc>
                <a:spcPts val="2590"/>
              </a:lnSpc>
              <a:spcBef>
                <a:spcPts val="42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El </a:t>
            </a:r>
            <a:r>
              <a:rPr sz="2400" b="1" spc="-15" dirty="0">
                <a:solidFill>
                  <a:srgbClr val="404040"/>
                </a:solidFill>
                <a:latin typeface="Calibri"/>
                <a:cs typeface="Calibri"/>
              </a:rPr>
              <a:t>Programa 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Emergencia 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Empresarial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es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gestionado por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el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Ministerio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 de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Producción,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través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del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Programa 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ProInnóvate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se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enmarca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dentro </a:t>
            </a:r>
            <a:r>
              <a:rPr sz="2400" spc="-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Plan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Nacional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Diversificación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Productiva.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404040"/>
              </a:buClr>
              <a:buFont typeface="Arial MT"/>
              <a:buChar char="•"/>
            </a:pPr>
            <a:endParaRPr sz="2950">
              <a:latin typeface="Calibri"/>
              <a:cs typeface="Calibri"/>
            </a:endParaRPr>
          </a:p>
          <a:p>
            <a:pPr marL="240665" marR="6350" indent="-228600" algn="just">
              <a:lnSpc>
                <a:spcPts val="2590"/>
              </a:lnSpc>
              <a:spcBef>
                <a:spcPts val="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Se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destina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fondo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 de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404040"/>
                </a:solidFill>
                <a:latin typeface="Calibri"/>
                <a:cs typeface="Calibri"/>
              </a:rPr>
              <a:t>hasta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S/</a:t>
            </a:r>
            <a:r>
              <a:rPr sz="24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64’600,000.00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apoyar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2400" spc="-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reactivación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 de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alrededor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 de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2,000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404040"/>
                </a:solidFill>
                <a:latin typeface="Calibri"/>
                <a:cs typeface="Calibri"/>
              </a:rPr>
              <a:t>micro,</a:t>
            </a:r>
            <a:r>
              <a:rPr sz="24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pequeñas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 y</a:t>
            </a:r>
            <a:r>
              <a:rPr sz="24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medianas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empresas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nivel</a:t>
            </a:r>
            <a:r>
              <a:rPr sz="2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nacional.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660328"/>
            <a:ext cx="2106156" cy="105053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613791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0250" y="253999"/>
            <a:ext cx="11461750" cy="6603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55597" y="1942337"/>
            <a:ext cx="9057640" cy="2669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72F4B"/>
                </a:solidFill>
                <a:latin typeface="Arial Black"/>
                <a:cs typeface="Arial Black"/>
              </a:rPr>
              <a:t>¿QUÉ</a:t>
            </a:r>
            <a:r>
              <a:rPr sz="2800" spc="-15" dirty="0">
                <a:solidFill>
                  <a:srgbClr val="C72F4B"/>
                </a:solidFill>
                <a:latin typeface="Arial Black"/>
                <a:cs typeface="Arial Black"/>
              </a:rPr>
              <a:t> BUSCAMOS?</a:t>
            </a:r>
            <a:endParaRPr sz="2800">
              <a:latin typeface="Arial Black"/>
              <a:cs typeface="Arial Black"/>
            </a:endParaRPr>
          </a:p>
          <a:p>
            <a:pPr marL="241300" marR="5080" indent="-228600" algn="just">
              <a:lnSpc>
                <a:spcPct val="90000"/>
              </a:lnSpc>
              <a:spcBef>
                <a:spcPts val="234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25" dirty="0">
                <a:solidFill>
                  <a:srgbClr val="404040"/>
                </a:solidFill>
                <a:latin typeface="Calibri"/>
                <a:cs typeface="Calibri"/>
              </a:rPr>
              <a:t>Esta</a:t>
            </a:r>
            <a:r>
              <a:rPr sz="2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iniciativa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busca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404040"/>
                </a:solidFill>
                <a:latin typeface="Calibri"/>
                <a:cs typeface="Calibri"/>
              </a:rPr>
              <a:t>cofinanciar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 la</a:t>
            </a:r>
            <a:r>
              <a:rPr sz="28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404040"/>
                </a:solidFill>
                <a:latin typeface="Calibri"/>
                <a:cs typeface="Calibri"/>
              </a:rPr>
              <a:t>transferencia</a:t>
            </a:r>
            <a:r>
              <a:rPr sz="2800" b="1" spc="-10" dirty="0">
                <a:solidFill>
                  <a:srgbClr val="404040"/>
                </a:solidFill>
                <a:latin typeface="Calibri"/>
                <a:cs typeface="Calibri"/>
              </a:rPr>
              <a:t> de </a:t>
            </a:r>
            <a:r>
              <a:rPr sz="2800" b="1" spc="-6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404040"/>
                </a:solidFill>
                <a:latin typeface="Calibri"/>
                <a:cs typeface="Calibri"/>
              </a:rPr>
              <a:t>conocimientos,</a:t>
            </a:r>
            <a:r>
              <a:rPr sz="2800" b="1" spc="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así</a:t>
            </a:r>
            <a:r>
              <a:rPr sz="2800" b="1" spc="6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404040"/>
                </a:solidFill>
                <a:latin typeface="Calibri"/>
                <a:cs typeface="Calibri"/>
              </a:rPr>
              <a:t>como</a:t>
            </a:r>
            <a:r>
              <a:rPr sz="2800" b="1" spc="6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800" b="1" spc="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adopción</a:t>
            </a:r>
            <a:r>
              <a:rPr sz="2800" b="1" spc="5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800" b="1" spc="5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adaptación </a:t>
            </a:r>
            <a:r>
              <a:rPr sz="2800" b="1" spc="-6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404040"/>
                </a:solidFill>
                <a:latin typeface="Calibri"/>
                <a:cs typeface="Calibri"/>
              </a:rPr>
              <a:t>tecnológica</a:t>
            </a:r>
            <a:r>
              <a:rPr sz="2800" b="1" spc="4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800" b="1" spc="4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800" b="1" spc="4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404040"/>
                </a:solidFill>
                <a:latin typeface="Calibri"/>
                <a:cs typeface="Calibri"/>
              </a:rPr>
              <a:t>mipymes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800" spc="3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800" spc="4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fin</a:t>
            </a:r>
            <a:r>
              <a:rPr sz="2800" spc="4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800" spc="4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que</a:t>
            </a:r>
            <a:r>
              <a:rPr sz="2800" spc="4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puedan</a:t>
            </a:r>
            <a:r>
              <a:rPr sz="2800" spc="4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adecuar </a:t>
            </a:r>
            <a:r>
              <a:rPr sz="2800" spc="-6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Calibri"/>
                <a:cs typeface="Calibri"/>
              </a:rPr>
              <a:t>y/o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mejorar sus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actividades, </a:t>
            </a:r>
            <a:r>
              <a:rPr sz="2800" spc="-20" dirty="0">
                <a:solidFill>
                  <a:srgbClr val="404040"/>
                </a:solidFill>
                <a:latin typeface="Calibri"/>
                <a:cs typeface="Calibri"/>
              </a:rPr>
              <a:t>afrontando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de mejor </a:t>
            </a:r>
            <a:r>
              <a:rPr sz="2800" spc="-15" dirty="0">
                <a:solidFill>
                  <a:srgbClr val="404040"/>
                </a:solidFill>
                <a:latin typeface="Calibri"/>
                <a:cs typeface="Calibri"/>
              </a:rPr>
              <a:t>manera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los </a:t>
            </a:r>
            <a:r>
              <a:rPr sz="2800" spc="-6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desafíos</a:t>
            </a:r>
            <a:r>
              <a:rPr sz="2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2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su</a:t>
            </a:r>
            <a:r>
              <a:rPr sz="2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reactivación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económica.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29634" y="1368043"/>
            <a:ext cx="43332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CONCURSOS</a:t>
            </a:r>
            <a:r>
              <a:rPr spc="20" dirty="0"/>
              <a:t> </a:t>
            </a:r>
            <a:r>
              <a:rPr spc="-5" dirty="0"/>
              <a:t>DEL</a:t>
            </a:r>
            <a:r>
              <a:rPr spc="-40" dirty="0"/>
              <a:t> </a:t>
            </a:r>
            <a:r>
              <a:rPr spc="-10" dirty="0"/>
              <a:t>PEE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0966" y="3413886"/>
            <a:ext cx="1727200" cy="738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905"/>
              </a:lnSpc>
              <a:spcBef>
                <a:spcPts val="95"/>
              </a:spcBef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Cofinanciamos</a:t>
            </a:r>
            <a:r>
              <a:rPr sz="16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hasta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2385"/>
              </a:lnSpc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S/</a:t>
            </a:r>
            <a:r>
              <a:rPr sz="20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35,000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1050" spc="-5" dirty="0">
                <a:solidFill>
                  <a:srgbClr val="404040"/>
                </a:solidFill>
                <a:latin typeface="Calibri"/>
                <a:cs typeface="Calibri"/>
              </a:rPr>
              <a:t>(Por</a:t>
            </a:r>
            <a:r>
              <a:rPr sz="105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404040"/>
                </a:solidFill>
                <a:latin typeface="Calibri"/>
                <a:cs typeface="Calibri"/>
              </a:rPr>
              <a:t>cada</a:t>
            </a:r>
            <a:r>
              <a:rPr sz="105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04040"/>
                </a:solidFill>
                <a:latin typeface="Calibri"/>
                <a:cs typeface="Calibri"/>
              </a:rPr>
              <a:t>Mype)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5310" y="4366640"/>
            <a:ext cx="231902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Dirigida a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las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mypes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que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hayan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sufrido caídas en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ventas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superiores</a:t>
            </a:r>
            <a:r>
              <a:rPr sz="16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al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20%</a:t>
            </a:r>
            <a:r>
              <a:rPr sz="16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en </a:t>
            </a:r>
            <a:r>
              <a:rPr sz="1600" spc="-3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el último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año.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0528" y="3415029"/>
            <a:ext cx="1726564" cy="5702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905"/>
              </a:lnSpc>
              <a:spcBef>
                <a:spcPts val="95"/>
              </a:spcBef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Cofinanciamos</a:t>
            </a:r>
            <a:r>
              <a:rPr sz="16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hasta</a:t>
            </a:r>
            <a:endParaRPr sz="1600">
              <a:latin typeface="Calibri"/>
              <a:cs typeface="Calibri"/>
            </a:endParaRPr>
          </a:p>
          <a:p>
            <a:pPr marL="3175" algn="ctr">
              <a:lnSpc>
                <a:spcPts val="2385"/>
              </a:lnSpc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S/</a:t>
            </a:r>
            <a:r>
              <a:rPr sz="20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35,000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16020" y="4146930"/>
            <a:ext cx="2237105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Dirigida a mipymes que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buscan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reducir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sus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brechas </a:t>
            </a:r>
            <a:r>
              <a:rPr sz="1600" spc="-3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tecnológicas,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través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procesos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 adopción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y/o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adaptación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tecnología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 digital.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72021" y="3415665"/>
            <a:ext cx="1726564" cy="5702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905"/>
              </a:lnSpc>
              <a:spcBef>
                <a:spcPts val="95"/>
              </a:spcBef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Cofinanciamos</a:t>
            </a:r>
            <a:r>
              <a:rPr sz="16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hasta</a:t>
            </a:r>
            <a:endParaRPr sz="1600">
              <a:latin typeface="Calibri"/>
              <a:cs typeface="Calibri"/>
            </a:endParaRPr>
          </a:p>
          <a:p>
            <a:pPr marL="5080" algn="ctr">
              <a:lnSpc>
                <a:spcPts val="2385"/>
              </a:lnSpc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S/</a:t>
            </a:r>
            <a:r>
              <a:rPr sz="20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35,000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47409" y="4269485"/>
            <a:ext cx="237617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Dirigida a mipymes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que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buscan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realizar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actividades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vinculadas a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obtención de </a:t>
            </a:r>
            <a:r>
              <a:rPr sz="1600" spc="-3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certificaciones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para mejorar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su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productividad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acceder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600" spc="-3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nuevos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mercados.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31985" y="2821304"/>
            <a:ext cx="2399030" cy="2067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910"/>
              </a:lnSpc>
              <a:spcBef>
                <a:spcPts val="95"/>
              </a:spcBef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Cofinanciamos</a:t>
            </a:r>
            <a:r>
              <a:rPr sz="16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hasta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2150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S/</a:t>
            </a:r>
            <a:r>
              <a:rPr sz="18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80,000</a:t>
            </a:r>
            <a:endParaRPr sz="1800">
              <a:latin typeface="Calibri"/>
              <a:cs typeface="Calibri"/>
            </a:endParaRPr>
          </a:p>
          <a:p>
            <a:pPr marL="635" algn="ctr">
              <a:lnSpc>
                <a:spcPts val="1910"/>
              </a:lnSpc>
              <a:spcBef>
                <a:spcPts val="20"/>
              </a:spcBef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(Cadena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 frío)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2150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S/</a:t>
            </a:r>
            <a:r>
              <a:rPr sz="18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50,000</a:t>
            </a:r>
            <a:endParaRPr sz="1800">
              <a:latin typeface="Calibri"/>
              <a:cs typeface="Calibri"/>
            </a:endParaRPr>
          </a:p>
          <a:p>
            <a:pPr marL="68580" marR="60325" algn="ctr">
              <a:lnSpc>
                <a:spcPct val="100000"/>
              </a:lnSpc>
              <a:spcBef>
                <a:spcPts val="20"/>
              </a:spcBef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(Mejoramiento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sanitario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600" spc="-3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puestos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venta)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2145"/>
              </a:lnSpc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S/</a:t>
            </a:r>
            <a:r>
              <a:rPr sz="18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30,000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(Manejo de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residuos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sólidos)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83573" y="5107685"/>
            <a:ext cx="28956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Dirigida a asociaciones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mercados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 abastos que buscan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mejorar</a:t>
            </a:r>
            <a:r>
              <a:rPr sz="16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sus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servicios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cadena</a:t>
            </a: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600" spc="-3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frío,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 sanidad</a:t>
            </a: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puestos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venta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1600" spc="-3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manejo</a:t>
            </a:r>
            <a:r>
              <a:rPr sz="16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residuos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sólidos.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11480" y="1891283"/>
            <a:ext cx="11165205" cy="4310380"/>
            <a:chOff x="411480" y="1891283"/>
            <a:chExt cx="11165205" cy="431038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76944" y="1947671"/>
              <a:ext cx="2499359" cy="7284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67983" y="1947671"/>
              <a:ext cx="2499360" cy="7284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4972" y="1914143"/>
              <a:ext cx="2497836" cy="7284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1480" y="1891283"/>
              <a:ext cx="2499360" cy="72694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971800" y="3343655"/>
              <a:ext cx="5562600" cy="2857500"/>
            </a:xfrm>
            <a:custGeom>
              <a:avLst/>
              <a:gdLst/>
              <a:ahLst/>
              <a:cxnLst/>
              <a:rect l="l" t="t" r="r" b="b"/>
              <a:pathLst>
                <a:path w="5562600" h="2857500">
                  <a:moveTo>
                    <a:pt x="0" y="0"/>
                  </a:moveTo>
                  <a:lnTo>
                    <a:pt x="0" y="2819400"/>
                  </a:lnTo>
                </a:path>
                <a:path w="5562600" h="2857500">
                  <a:moveTo>
                    <a:pt x="2729484" y="38100"/>
                  </a:moveTo>
                  <a:lnTo>
                    <a:pt x="2729484" y="2857500"/>
                  </a:lnTo>
                </a:path>
                <a:path w="5562600" h="2857500">
                  <a:moveTo>
                    <a:pt x="5562600" y="38100"/>
                  </a:moveTo>
                  <a:lnTo>
                    <a:pt x="5562600" y="2857500"/>
                  </a:lnTo>
                </a:path>
              </a:pathLst>
            </a:custGeom>
            <a:ln w="9144">
              <a:solidFill>
                <a:srgbClr val="A6A6A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07666" y="4329810"/>
            <a:ext cx="7546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Arial Black"/>
                <a:cs typeface="Arial Black"/>
              </a:rPr>
              <a:t>Concurso</a:t>
            </a:r>
            <a:r>
              <a:rPr sz="36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dirty="0">
                <a:solidFill>
                  <a:srgbClr val="FFFFFF"/>
                </a:solidFill>
                <a:latin typeface="Arial Black"/>
                <a:cs typeface="Arial Black"/>
              </a:rPr>
              <a:t>Mipymes</a:t>
            </a:r>
            <a:r>
              <a:rPr sz="360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dirty="0">
                <a:solidFill>
                  <a:srgbClr val="FFFFFF"/>
                </a:solidFill>
                <a:latin typeface="Arial Black"/>
                <a:cs typeface="Arial Black"/>
              </a:rPr>
              <a:t>de</a:t>
            </a:r>
            <a:r>
              <a:rPr sz="36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dirty="0">
                <a:solidFill>
                  <a:srgbClr val="FFFFFF"/>
                </a:solidFill>
                <a:latin typeface="Arial Black"/>
                <a:cs typeface="Arial Black"/>
              </a:rPr>
              <a:t>Calidad</a:t>
            </a:r>
            <a:endParaRPr sz="360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3072" y="2086355"/>
            <a:ext cx="5567172" cy="157429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82088" y="2628645"/>
            <a:ext cx="7423150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Proyectos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 vinculados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obtención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9593"/>
                </a:solidFill>
                <a:latin typeface="Calibri"/>
                <a:cs typeface="Calibri"/>
              </a:rPr>
              <a:t>de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 certificaciones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por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primera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vez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en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sistemas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5" dirty="0">
                <a:solidFill>
                  <a:srgbClr val="009593"/>
                </a:solidFill>
                <a:latin typeface="Calibri"/>
                <a:cs typeface="Calibri"/>
              </a:rPr>
              <a:t>de </a:t>
            </a:r>
            <a:r>
              <a:rPr sz="2800" b="1" spc="1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9593"/>
                </a:solidFill>
                <a:latin typeface="Calibri"/>
                <a:cs typeface="Calibri"/>
              </a:rPr>
              <a:t>gestión, 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de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proceso o 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producto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que permitan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las </a:t>
            </a:r>
            <a:r>
              <a:rPr sz="2800" spc="-6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empresas</a:t>
            </a:r>
            <a:r>
              <a:rPr sz="2800" spc="4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acceder</a:t>
            </a:r>
            <a:r>
              <a:rPr sz="2800" spc="4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800" spc="45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nuevos</a:t>
            </a:r>
            <a:r>
              <a:rPr sz="2800" b="1" spc="47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mercados</a:t>
            </a:r>
            <a:r>
              <a:rPr sz="2800" b="1" spc="47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y</a:t>
            </a:r>
            <a:r>
              <a:rPr sz="2800" b="1" spc="459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mejorar </a:t>
            </a:r>
            <a:r>
              <a:rPr sz="2800" b="1" spc="-62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su productividad</a:t>
            </a:r>
            <a:r>
              <a:rPr sz="2800" spc="-5" dirty="0">
                <a:solidFill>
                  <a:srgbClr val="6E2FC7"/>
                </a:solidFill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5936" y="1618564"/>
            <a:ext cx="55149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¿QUÉ</a:t>
            </a:r>
            <a:r>
              <a:rPr sz="3200" spc="-95" dirty="0"/>
              <a:t> </a:t>
            </a:r>
            <a:r>
              <a:rPr sz="3200" dirty="0"/>
              <a:t>COFINANCIAMOS?</a:t>
            </a:r>
            <a:endParaRPr sz="32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69948" y="1610867"/>
            <a:ext cx="1182624" cy="774191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7803" y="1350340"/>
            <a:ext cx="46043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FLUJO</a:t>
            </a:r>
            <a:r>
              <a:rPr spc="-5" dirty="0"/>
              <a:t> DEL</a:t>
            </a:r>
            <a:r>
              <a:rPr spc="-10" dirty="0"/>
              <a:t> CONCURSO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1327" y="2013204"/>
            <a:ext cx="8881872" cy="44744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8285" y="2414397"/>
            <a:ext cx="9142095" cy="36531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985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Empresas</a:t>
            </a:r>
            <a:r>
              <a:rPr sz="2200" b="1" spc="17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privadas</a:t>
            </a:r>
            <a:r>
              <a:rPr sz="2200" b="1" spc="18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(micro,</a:t>
            </a:r>
            <a:r>
              <a:rPr sz="22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pequeñas</a:t>
            </a:r>
            <a:r>
              <a:rPr sz="2200" spc="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200" spc="1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medianas</a:t>
            </a:r>
            <a:r>
              <a:rPr sz="22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empresas)</a:t>
            </a:r>
            <a:r>
              <a:rPr sz="2200" spc="1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2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r>
              <a:rPr sz="22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sectores</a:t>
            </a:r>
            <a:r>
              <a:rPr sz="2200" spc="1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2200" spc="-4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producción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(bienes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servicios).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Personas</a:t>
            </a:r>
            <a:r>
              <a:rPr sz="2200" b="1" spc="6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jurídicas</a:t>
            </a:r>
            <a:r>
              <a:rPr sz="2200" b="1" spc="6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constituidas</a:t>
            </a:r>
            <a:r>
              <a:rPr sz="22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legalmente</a:t>
            </a:r>
            <a:r>
              <a:rPr sz="220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2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22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país</a:t>
            </a:r>
            <a:r>
              <a:rPr sz="2200" spc="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2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inscritas</a:t>
            </a:r>
            <a:r>
              <a:rPr sz="22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2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r>
              <a:rPr sz="22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Registros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Públicos.</a:t>
            </a:r>
            <a:endParaRPr sz="2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  <a:tabLst>
                <a:tab pos="1253490" algn="l"/>
                <a:tab pos="2257425" algn="l"/>
                <a:tab pos="2692400" algn="l"/>
                <a:tab pos="3144520" algn="l"/>
                <a:tab pos="3717925" algn="l"/>
                <a:tab pos="4145915" algn="l"/>
                <a:tab pos="6125845" algn="l"/>
                <a:tab pos="7293609" algn="l"/>
                <a:tab pos="8065134" algn="l"/>
                <a:tab pos="8836025" algn="l"/>
              </a:tabLst>
            </a:pP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Acredi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	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m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í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nim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	</a:t>
            </a:r>
            <a:r>
              <a:rPr sz="2200" b="1" spc="-10" dirty="0">
                <a:solidFill>
                  <a:srgbClr val="009593"/>
                </a:solidFill>
                <a:latin typeface="Calibri"/>
                <a:cs typeface="Calibri"/>
              </a:rPr>
              <a:t>u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n</a:t>
            </a:r>
            <a:r>
              <a:rPr sz="2200" b="1" dirty="0">
                <a:solidFill>
                  <a:srgbClr val="009593"/>
                </a:solidFill>
                <a:latin typeface="Calibri"/>
                <a:cs typeface="Calibri"/>
              </a:rPr>
              <a:t>	</a:t>
            </a:r>
            <a:r>
              <a:rPr sz="2200" b="1" spc="-10" dirty="0">
                <a:solidFill>
                  <a:srgbClr val="009593"/>
                </a:solidFill>
                <a:latin typeface="Calibri"/>
                <a:cs typeface="Calibri"/>
              </a:rPr>
              <a:t>(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1)</a:t>
            </a:r>
            <a:r>
              <a:rPr sz="2200" b="1" dirty="0">
                <a:solidFill>
                  <a:srgbClr val="009593"/>
                </a:solidFill>
                <a:latin typeface="Calibri"/>
                <a:cs typeface="Calibri"/>
              </a:rPr>
              <a:t>	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año</a:t>
            </a:r>
            <a:r>
              <a:rPr sz="2200" b="1" dirty="0">
                <a:solidFill>
                  <a:srgbClr val="009593"/>
                </a:solidFill>
                <a:latin typeface="Calibri"/>
                <a:cs typeface="Calibri"/>
              </a:rPr>
              <a:t>	d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e</a:t>
            </a:r>
            <a:r>
              <a:rPr sz="2200" b="1" dirty="0">
                <a:solidFill>
                  <a:srgbClr val="009593"/>
                </a:solidFill>
                <a:latin typeface="Calibri"/>
                <a:cs typeface="Calibri"/>
              </a:rPr>
              <a:t>	</a:t>
            </a:r>
            <a:r>
              <a:rPr sz="2200" b="1" spc="-10" dirty="0">
                <a:solidFill>
                  <a:srgbClr val="009593"/>
                </a:solidFill>
                <a:latin typeface="Calibri"/>
                <a:cs typeface="Calibri"/>
              </a:rPr>
              <a:t>funcio</a:t>
            </a:r>
            <a:r>
              <a:rPr sz="2200" b="1" spc="-15" dirty="0">
                <a:solidFill>
                  <a:srgbClr val="009593"/>
                </a:solidFill>
                <a:latin typeface="Calibri"/>
                <a:cs typeface="Calibri"/>
              </a:rPr>
              <a:t>n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am</a:t>
            </a:r>
            <a:r>
              <a:rPr sz="2200" b="1" dirty="0">
                <a:solidFill>
                  <a:srgbClr val="009593"/>
                </a:solidFill>
                <a:latin typeface="Calibri"/>
                <a:cs typeface="Calibri"/>
              </a:rPr>
              <a:t>i</a:t>
            </a:r>
            <a:r>
              <a:rPr sz="2200" b="1" spc="-10" dirty="0">
                <a:solidFill>
                  <a:srgbClr val="009593"/>
                </a:solidFill>
                <a:latin typeface="Calibri"/>
                <a:cs typeface="Calibri"/>
              </a:rPr>
              <a:t>ent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o</a:t>
            </a:r>
            <a:r>
              <a:rPr sz="2200" b="1" dirty="0">
                <a:solidFill>
                  <a:srgbClr val="009593"/>
                </a:solidFill>
                <a:latin typeface="Calibri"/>
                <a:cs typeface="Calibri"/>
              </a:rPr>
              <a:t>	</a:t>
            </a:r>
            <a:r>
              <a:rPr sz="2200" b="1" spc="-10" dirty="0">
                <a:solidFill>
                  <a:srgbClr val="009593"/>
                </a:solidFill>
                <a:latin typeface="Calibri"/>
                <a:cs typeface="Calibri"/>
              </a:rPr>
              <a:t>co</a:t>
            </a:r>
            <a:r>
              <a:rPr sz="2200" b="1" dirty="0">
                <a:solidFill>
                  <a:srgbClr val="009593"/>
                </a:solidFill>
                <a:latin typeface="Calibri"/>
                <a:cs typeface="Calibri"/>
              </a:rPr>
              <a:t>n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ti</a:t>
            </a:r>
            <a:r>
              <a:rPr sz="2200" b="1" spc="-15" dirty="0">
                <a:solidFill>
                  <a:srgbClr val="009593"/>
                </a:solidFill>
                <a:latin typeface="Calibri"/>
                <a:cs typeface="Calibri"/>
              </a:rPr>
              <a:t>n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uo</a:t>
            </a:r>
            <a:r>
              <a:rPr sz="2200" b="1" dirty="0">
                <a:solidFill>
                  <a:srgbClr val="009593"/>
                </a:solidFill>
                <a:latin typeface="Calibri"/>
                <a:cs typeface="Calibri"/>
              </a:rPr>
              <a:t>	h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asta</a:t>
            </a:r>
            <a:r>
              <a:rPr sz="2200" b="1" dirty="0">
                <a:solidFill>
                  <a:srgbClr val="009593"/>
                </a:solidFill>
                <a:latin typeface="Calibri"/>
                <a:cs typeface="Calibri"/>
              </a:rPr>
              <a:t>	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a</a:t>
            </a:r>
            <a:r>
              <a:rPr sz="2200" b="1" spc="-15" dirty="0">
                <a:solidFill>
                  <a:srgbClr val="009593"/>
                </a:solidFill>
                <a:latin typeface="Calibri"/>
                <a:cs typeface="Calibri"/>
              </a:rPr>
              <a:t>n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tes</a:t>
            </a:r>
            <a:r>
              <a:rPr sz="2200" b="1" dirty="0">
                <a:solidFill>
                  <a:srgbClr val="009593"/>
                </a:solidFill>
                <a:latin typeface="Calibri"/>
                <a:cs typeface="Calibri"/>
              </a:rPr>
              <a:t>	de  </a:t>
            </a:r>
            <a:r>
              <a:rPr sz="2200" b="1" spc="-10" dirty="0">
                <a:solidFill>
                  <a:srgbClr val="009593"/>
                </a:solidFill>
                <a:latin typeface="Calibri"/>
                <a:cs typeface="Calibri"/>
              </a:rPr>
              <a:t>marzo</a:t>
            </a:r>
            <a:r>
              <a:rPr sz="2200" b="1" spc="3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de</a:t>
            </a:r>
            <a:r>
              <a:rPr sz="22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2020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acuerdo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 la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Sunat.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Registren</a:t>
            </a:r>
            <a:r>
              <a:rPr sz="2200" spc="3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una</a:t>
            </a:r>
            <a:r>
              <a:rPr sz="2200" spc="3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venta</a:t>
            </a:r>
            <a:r>
              <a:rPr sz="2200" spc="3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anual</a:t>
            </a:r>
            <a:r>
              <a:rPr sz="2200" spc="3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mínima</a:t>
            </a:r>
            <a:r>
              <a:rPr sz="2200" spc="3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200" spc="3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13</a:t>
            </a:r>
            <a:r>
              <a:rPr sz="2200" spc="3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UIT</a:t>
            </a:r>
            <a:r>
              <a:rPr sz="2200" spc="3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200" spc="3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que</a:t>
            </a:r>
            <a:r>
              <a:rPr sz="2200" spc="3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no</a:t>
            </a:r>
            <a:r>
              <a:rPr sz="2200" spc="3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superan</a:t>
            </a:r>
            <a:r>
              <a:rPr sz="2200" spc="3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200" spc="3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2300</a:t>
            </a:r>
            <a:r>
              <a:rPr sz="2200" spc="3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UIT,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condición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que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será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verificada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Declaración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Jurada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Impuesto</a:t>
            </a:r>
            <a:r>
              <a:rPr sz="22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 la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Renta.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Otros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requisitos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descritos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Bases.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7745" y="1535429"/>
            <a:ext cx="62255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PARTICIPANTES</a:t>
            </a:r>
            <a:r>
              <a:rPr spc="30" dirty="0"/>
              <a:t> </a:t>
            </a:r>
            <a:r>
              <a:rPr spc="-5" dirty="0"/>
              <a:t>Y</a:t>
            </a:r>
            <a:r>
              <a:rPr spc="-25" dirty="0"/>
              <a:t> </a:t>
            </a:r>
            <a:r>
              <a:rPr spc="-5" dirty="0"/>
              <a:t>REQUISITOS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0260" y="1406652"/>
            <a:ext cx="769619" cy="79705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253744" y="5729732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53744" y="4910454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3744" y="4160901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53744" y="3259073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49781" y="2479928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1932" y="1342136"/>
            <a:ext cx="3481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EQUIPO TÉCNICO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9324" y="1019555"/>
            <a:ext cx="728472" cy="88087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374394" y="2116327"/>
            <a:ext cx="9919970" cy="1022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34315" marR="5080" indent="-221615" algn="just">
              <a:lnSpc>
                <a:spcPct val="98800"/>
              </a:lnSpc>
              <a:spcBef>
                <a:spcPts val="125"/>
              </a:spcBef>
              <a:buClr>
                <a:srgbClr val="000000"/>
              </a:buClr>
              <a:buSzPct val="81818"/>
              <a:buFont typeface="Arial MT"/>
              <a:buChar char="•"/>
              <a:tabLst>
                <a:tab pos="234315" algn="l"/>
              </a:tabLst>
            </a:pPr>
            <a:r>
              <a:rPr sz="3300" spc="-7" baseline="1262" dirty="0">
                <a:solidFill>
                  <a:srgbClr val="404040"/>
                </a:solidFill>
                <a:latin typeface="Calibri"/>
                <a:cs typeface="Calibri"/>
              </a:rPr>
              <a:t>Un </a:t>
            </a:r>
            <a:r>
              <a:rPr sz="3300" b="1" spc="-7" baseline="1262" dirty="0">
                <a:solidFill>
                  <a:srgbClr val="009593"/>
                </a:solidFill>
                <a:latin typeface="Calibri"/>
                <a:cs typeface="Calibri"/>
              </a:rPr>
              <a:t>Coordinador General del Proyecto</a:t>
            </a:r>
            <a:r>
              <a:rPr sz="3300" spc="-7" baseline="1262" dirty="0">
                <a:solidFill>
                  <a:srgbClr val="404040"/>
                </a:solidFill>
                <a:latin typeface="Calibri"/>
                <a:cs typeface="Calibri"/>
              </a:rPr>
              <a:t>, debe </a:t>
            </a:r>
            <a:r>
              <a:rPr sz="3300" baseline="1262" dirty="0">
                <a:solidFill>
                  <a:srgbClr val="404040"/>
                </a:solidFill>
                <a:latin typeface="Calibri"/>
                <a:cs typeface="Calibri"/>
              </a:rPr>
              <a:t>ser </a:t>
            </a:r>
            <a:r>
              <a:rPr sz="3300" spc="-7" baseline="1262" dirty="0">
                <a:solidFill>
                  <a:srgbClr val="404040"/>
                </a:solidFill>
                <a:latin typeface="Calibri"/>
                <a:cs typeface="Calibri"/>
              </a:rPr>
              <a:t>personal de la </a:t>
            </a:r>
            <a:r>
              <a:rPr sz="3300" spc="-15" baseline="1262" dirty="0">
                <a:solidFill>
                  <a:srgbClr val="404040"/>
                </a:solidFill>
                <a:latin typeface="Calibri"/>
                <a:cs typeface="Calibri"/>
              </a:rPr>
              <a:t>Entidad </a:t>
            </a:r>
            <a:r>
              <a:rPr sz="3300" spc="-7" baseline="1262" dirty="0">
                <a:solidFill>
                  <a:srgbClr val="404040"/>
                </a:solidFill>
                <a:latin typeface="Calibri"/>
                <a:cs typeface="Calibri"/>
              </a:rPr>
              <a:t>Solicitante, </a:t>
            </a:r>
            <a:r>
              <a:rPr sz="3300" baseline="12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con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facultades para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tomar decisiones.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Es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responsable de la gestión del proyecto, y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 presentar los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informes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técnicos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financieros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 Innóvate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Perú.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55216" y="3270250"/>
            <a:ext cx="9942195" cy="1850389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3365" marR="7620" indent="-241300" algn="just">
              <a:lnSpc>
                <a:spcPts val="2610"/>
              </a:lnSpc>
              <a:spcBef>
                <a:spcPts val="204"/>
              </a:spcBef>
              <a:buClr>
                <a:srgbClr val="000000"/>
              </a:buClr>
              <a:buSzPct val="81818"/>
              <a:buFont typeface="Arial MT"/>
              <a:buChar char="•"/>
              <a:tabLst>
                <a:tab pos="254000" algn="l"/>
              </a:tabLst>
            </a:pPr>
            <a:r>
              <a:rPr sz="3300" b="1" baseline="1262" dirty="0">
                <a:solidFill>
                  <a:srgbClr val="009593"/>
                </a:solidFill>
                <a:latin typeface="Calibri"/>
                <a:cs typeface="Calibri"/>
              </a:rPr>
              <a:t>Recurso</a:t>
            </a:r>
            <a:r>
              <a:rPr sz="3300" b="1" spc="7" baseline="1262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3300" b="1" spc="-7" baseline="1262" dirty="0">
                <a:solidFill>
                  <a:srgbClr val="009593"/>
                </a:solidFill>
                <a:latin typeface="Calibri"/>
                <a:cs typeface="Calibri"/>
              </a:rPr>
              <a:t>Humano</a:t>
            </a:r>
            <a:r>
              <a:rPr sz="3300" b="1" baseline="1262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3300" b="1" spc="-7" baseline="1262" dirty="0">
                <a:solidFill>
                  <a:srgbClr val="009593"/>
                </a:solidFill>
                <a:latin typeface="Calibri"/>
                <a:cs typeface="Calibri"/>
              </a:rPr>
              <a:t>de</a:t>
            </a:r>
            <a:r>
              <a:rPr sz="3300" b="1" baseline="1262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3300" b="1" spc="-7" baseline="1262" dirty="0">
                <a:solidFill>
                  <a:srgbClr val="009593"/>
                </a:solidFill>
                <a:latin typeface="Calibri"/>
                <a:cs typeface="Calibri"/>
              </a:rPr>
              <a:t>la</a:t>
            </a:r>
            <a:r>
              <a:rPr sz="3300" b="1" baseline="1262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3300" b="1" spc="-7" baseline="1262" dirty="0">
                <a:solidFill>
                  <a:srgbClr val="009593"/>
                </a:solidFill>
                <a:latin typeface="Calibri"/>
                <a:cs typeface="Calibri"/>
              </a:rPr>
              <a:t>Entidad</a:t>
            </a:r>
            <a:r>
              <a:rPr sz="3300" b="1" baseline="1262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3300" b="1" spc="-7" baseline="1262" dirty="0">
                <a:solidFill>
                  <a:srgbClr val="009593"/>
                </a:solidFill>
                <a:latin typeface="Calibri"/>
                <a:cs typeface="Calibri"/>
              </a:rPr>
              <a:t>Solicitante</a:t>
            </a:r>
            <a:r>
              <a:rPr sz="3300" spc="-7" baseline="1262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3300" baseline="12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300" spc="-7" baseline="1262" dirty="0">
                <a:solidFill>
                  <a:srgbClr val="404040"/>
                </a:solidFill>
                <a:latin typeface="Calibri"/>
                <a:cs typeface="Calibri"/>
              </a:rPr>
              <a:t>personal</a:t>
            </a:r>
            <a:r>
              <a:rPr sz="3300" baseline="12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300" spc="-7" baseline="1262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3300" baseline="12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300" spc="-7" baseline="1262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3300" baseline="12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300" spc="-15" baseline="1262" dirty="0">
                <a:solidFill>
                  <a:srgbClr val="404040"/>
                </a:solidFill>
                <a:latin typeface="Calibri"/>
                <a:cs typeface="Calibri"/>
              </a:rPr>
              <a:t>Entidad</a:t>
            </a:r>
            <a:r>
              <a:rPr sz="3300" spc="-7" baseline="1262" dirty="0">
                <a:solidFill>
                  <a:srgbClr val="404040"/>
                </a:solidFill>
                <a:latin typeface="Calibri"/>
                <a:cs typeface="Calibri"/>
              </a:rPr>
              <a:t> Solicitante. </a:t>
            </a:r>
            <a:r>
              <a:rPr sz="3300" baseline="1262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Participa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labores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técnicas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acompaña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actividades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proyecto.</a:t>
            </a:r>
            <a:endParaRPr sz="2200">
              <a:latin typeface="Calibri"/>
              <a:cs typeface="Calibri"/>
            </a:endParaRPr>
          </a:p>
          <a:p>
            <a:pPr marL="253365" marR="5080" algn="just">
              <a:lnSpc>
                <a:spcPct val="100000"/>
              </a:lnSpc>
              <a:spcBef>
                <a:spcPts val="1120"/>
              </a:spcBef>
            </a:pP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El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proyecto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debe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contar con un </a:t>
            </a:r>
            <a:r>
              <a:rPr sz="2200" b="1" spc="-10" dirty="0">
                <a:solidFill>
                  <a:srgbClr val="009593"/>
                </a:solidFill>
                <a:latin typeface="Calibri"/>
                <a:cs typeface="Calibri"/>
              </a:rPr>
              <a:t>Coordinador</a:t>
            </a:r>
            <a:r>
              <a:rPr sz="2200" b="1" spc="47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Administrativo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que será el encargado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de realizar las rendiciones y los informes de los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gastos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del proyecto. El Coordinador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General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puede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desempeñar</a:t>
            </a:r>
            <a:r>
              <a:rPr sz="2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funciones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Coordinador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Administrativo.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55216" y="4112463"/>
            <a:ext cx="1060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03298" y="2834081"/>
            <a:ext cx="3452495" cy="1856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5"/>
              </a:spcBef>
            </a:pPr>
            <a:r>
              <a:rPr sz="2000" u="heavy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Arial Black"/>
                <a:cs typeface="Arial Black"/>
              </a:rPr>
              <a:t>DIAGNÓSTICO</a:t>
            </a:r>
            <a:endParaRPr sz="2000">
              <a:latin typeface="Arial Black"/>
              <a:cs typeface="Arial Black"/>
            </a:endParaRPr>
          </a:p>
          <a:p>
            <a:pPr marL="12700" marR="5080" indent="-3810" algn="ctr">
              <a:lnSpc>
                <a:spcPct val="100000"/>
              </a:lnSpc>
              <a:spcBef>
                <a:spcPts val="2405"/>
              </a:spcBef>
            </a:pP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Proyectos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que a través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de un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diagnóstico</a:t>
            </a:r>
            <a:r>
              <a:rPr sz="2000" b="1" spc="-5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logren</a:t>
            </a:r>
            <a:r>
              <a:rPr sz="2000" b="1" spc="-1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identificar</a:t>
            </a:r>
            <a:r>
              <a:rPr sz="2000" b="1" spc="-5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las </a:t>
            </a:r>
            <a:r>
              <a:rPr sz="2000" b="1" spc="-434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brechas de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calidad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y aprovechar </a:t>
            </a:r>
            <a:r>
              <a:rPr sz="20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las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oportunidades</a:t>
            </a:r>
            <a:r>
              <a:rPr sz="20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identificadas.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ETAPAS</a:t>
            </a:r>
            <a:r>
              <a:rPr spc="10" dirty="0"/>
              <a:t> </a:t>
            </a:r>
            <a:r>
              <a:rPr spc="-5" dirty="0"/>
              <a:t>DE</a:t>
            </a:r>
            <a:r>
              <a:rPr spc="-15" dirty="0"/>
              <a:t> </a:t>
            </a:r>
            <a:r>
              <a:rPr spc="-10" dirty="0"/>
              <a:t>EJECUCIÓN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712976" y="5719571"/>
            <a:ext cx="9222105" cy="424180"/>
            <a:chOff x="1712976" y="5719571"/>
            <a:chExt cx="9222105" cy="424180"/>
          </a:xfrm>
        </p:grpSpPr>
        <p:sp>
          <p:nvSpPr>
            <p:cNvPr id="5" name="object 5"/>
            <p:cNvSpPr/>
            <p:nvPr/>
          </p:nvSpPr>
          <p:spPr>
            <a:xfrm>
              <a:off x="5772911" y="5719571"/>
              <a:ext cx="5161915" cy="424180"/>
            </a:xfrm>
            <a:custGeom>
              <a:avLst/>
              <a:gdLst/>
              <a:ahLst/>
              <a:cxnLst/>
              <a:rect l="l" t="t" r="r" b="b"/>
              <a:pathLst>
                <a:path w="5161915" h="424179">
                  <a:moveTo>
                    <a:pt x="4949952" y="0"/>
                  </a:moveTo>
                  <a:lnTo>
                    <a:pt x="0" y="0"/>
                  </a:lnTo>
                  <a:lnTo>
                    <a:pt x="211836" y="211835"/>
                  </a:lnTo>
                  <a:lnTo>
                    <a:pt x="0" y="423671"/>
                  </a:lnTo>
                  <a:lnTo>
                    <a:pt x="4949952" y="423671"/>
                  </a:lnTo>
                  <a:lnTo>
                    <a:pt x="5161788" y="211835"/>
                  </a:lnTo>
                  <a:lnTo>
                    <a:pt x="494995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12976" y="5719571"/>
              <a:ext cx="4273550" cy="424180"/>
            </a:xfrm>
            <a:custGeom>
              <a:avLst/>
              <a:gdLst/>
              <a:ahLst/>
              <a:cxnLst/>
              <a:rect l="l" t="t" r="r" b="b"/>
              <a:pathLst>
                <a:path w="4273550" h="424179">
                  <a:moveTo>
                    <a:pt x="4273296" y="211836"/>
                  </a:moveTo>
                  <a:lnTo>
                    <a:pt x="4061460" y="0"/>
                  </a:lnTo>
                  <a:lnTo>
                    <a:pt x="3822192" y="0"/>
                  </a:lnTo>
                  <a:lnTo>
                    <a:pt x="0" y="0"/>
                  </a:lnTo>
                  <a:lnTo>
                    <a:pt x="0" y="423672"/>
                  </a:lnTo>
                  <a:lnTo>
                    <a:pt x="3822192" y="423672"/>
                  </a:lnTo>
                  <a:lnTo>
                    <a:pt x="4061460" y="423672"/>
                  </a:lnTo>
                  <a:lnTo>
                    <a:pt x="4273296" y="211836"/>
                  </a:lnTo>
                  <a:close/>
                </a:path>
              </a:pathLst>
            </a:custGeom>
            <a:solidFill>
              <a:srgbClr val="0193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840227" y="5744362"/>
            <a:ext cx="16484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Hasta</a:t>
            </a:r>
            <a:r>
              <a:rPr sz="20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mes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19800" y="5766815"/>
            <a:ext cx="4700270" cy="376555"/>
          </a:xfrm>
          <a:custGeom>
            <a:avLst/>
            <a:gdLst/>
            <a:ahLst/>
            <a:cxnLst/>
            <a:rect l="l" t="t" r="r" b="b"/>
            <a:pathLst>
              <a:path w="4700270" h="376554">
                <a:moveTo>
                  <a:pt x="4700015" y="0"/>
                </a:moveTo>
                <a:lnTo>
                  <a:pt x="0" y="0"/>
                </a:lnTo>
                <a:lnTo>
                  <a:pt x="0" y="376428"/>
                </a:lnTo>
                <a:lnTo>
                  <a:pt x="4700015" y="376428"/>
                </a:lnTo>
                <a:lnTo>
                  <a:pt x="4700015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93282" y="2479294"/>
            <a:ext cx="4311015" cy="3620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u="heavy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Arial Black"/>
                <a:cs typeface="Arial Black"/>
              </a:rPr>
              <a:t>IMPLEMENTACIÓN</a:t>
            </a:r>
            <a:endParaRPr sz="2000">
              <a:latin typeface="Arial Black"/>
              <a:cs typeface="Arial Black"/>
            </a:endParaRPr>
          </a:p>
          <a:p>
            <a:pPr marL="12700" marR="5080" indent="1270" algn="ctr">
              <a:lnSpc>
                <a:spcPct val="100000"/>
              </a:lnSpc>
              <a:spcBef>
                <a:spcPts val="1675"/>
              </a:spcBef>
            </a:pP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Cofinanciamiento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de las acciones </a:t>
            </a:r>
            <a:r>
              <a:rPr sz="20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consideradas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en el plan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de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acción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para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 reducir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la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brecha de calidad</a:t>
            </a:r>
            <a:r>
              <a:rPr sz="20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0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través</a:t>
            </a:r>
            <a:r>
              <a:rPr sz="20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de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la </a:t>
            </a:r>
            <a:r>
              <a:rPr sz="2000" spc="-434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obtención de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certificaciones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por primera </a:t>
            </a:r>
            <a:r>
              <a:rPr sz="2000" b="1" spc="-44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vez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de sistemas de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gestión,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de proceso o </a:t>
            </a:r>
            <a:r>
              <a:rPr sz="2000" b="1" spc="-44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producto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que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permitan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a las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empresas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 acceder a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nuevos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mercados y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mejorar su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productividad.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150">
              <a:latin typeface="Calibri"/>
              <a:cs typeface="Calibri"/>
            </a:endParaRPr>
          </a:p>
          <a:p>
            <a:pPr marL="1249680">
              <a:lnSpc>
                <a:spcPct val="100000"/>
              </a:lnSpc>
            </a:pP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Hasta</a:t>
            </a:r>
            <a:r>
              <a:rPr sz="2000" b="1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12</a:t>
            </a:r>
            <a:r>
              <a:rPr sz="2000" b="1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meses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783579" y="2481072"/>
            <a:ext cx="0" cy="3238500"/>
          </a:xfrm>
          <a:custGeom>
            <a:avLst/>
            <a:gdLst/>
            <a:ahLst/>
            <a:cxnLst/>
            <a:rect l="l" t="t" r="r" b="b"/>
            <a:pathLst>
              <a:path h="3238500">
                <a:moveTo>
                  <a:pt x="0" y="0"/>
                </a:moveTo>
                <a:lnTo>
                  <a:pt x="0" y="3238398"/>
                </a:lnTo>
              </a:path>
            </a:pathLst>
          </a:custGeom>
          <a:ln w="12192">
            <a:solidFill>
              <a:srgbClr val="01938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3972" y="1425067"/>
            <a:ext cx="410717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COFINANCIAMIENTO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12188" y="1960270"/>
            <a:ext cx="7675245" cy="82931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2200" b="1" spc="-10" dirty="0">
                <a:solidFill>
                  <a:srgbClr val="009593"/>
                </a:solidFill>
                <a:latin typeface="Calibri"/>
                <a:cs typeface="Calibri"/>
              </a:rPr>
              <a:t>Etapa</a:t>
            </a:r>
            <a:r>
              <a:rPr sz="2200" b="1" spc="2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9593"/>
                </a:solidFill>
                <a:latin typeface="Calibri"/>
                <a:cs typeface="Calibri"/>
              </a:rPr>
              <a:t>1</a:t>
            </a:r>
            <a:r>
              <a:rPr sz="2200" dirty="0">
                <a:solidFill>
                  <a:srgbClr val="585858"/>
                </a:solidFill>
                <a:latin typeface="Calibri"/>
                <a:cs typeface="Calibri"/>
              </a:rPr>
              <a:t>:</a:t>
            </a: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Diagnóstico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hasta</a:t>
            </a:r>
            <a:r>
              <a:rPr sz="22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S/</a:t>
            </a:r>
            <a:r>
              <a:rPr sz="22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5 000</a:t>
            </a:r>
            <a:r>
              <a:rPr sz="2200" b="1" spc="1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(75%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 con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RNR)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2200" b="1" spc="-10" dirty="0">
                <a:solidFill>
                  <a:srgbClr val="009593"/>
                </a:solidFill>
                <a:latin typeface="Calibri"/>
                <a:cs typeface="Calibri"/>
              </a:rPr>
              <a:t>Etapa</a:t>
            </a:r>
            <a:r>
              <a:rPr sz="2200" b="1" spc="2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9593"/>
                </a:solidFill>
                <a:latin typeface="Calibri"/>
                <a:cs typeface="Calibri"/>
              </a:rPr>
              <a:t>2</a:t>
            </a:r>
            <a:r>
              <a:rPr sz="2200" dirty="0">
                <a:solidFill>
                  <a:srgbClr val="585858"/>
                </a:solidFill>
                <a:latin typeface="Calibri"/>
                <a:cs typeface="Calibri"/>
              </a:rPr>
              <a:t>:</a:t>
            </a: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Implementación</a:t>
            </a:r>
            <a:r>
              <a:rPr sz="2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hasta</a:t>
            </a:r>
            <a:r>
              <a:rPr sz="22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S/</a:t>
            </a:r>
            <a:r>
              <a:rPr sz="2200" b="1" spc="1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30 000</a:t>
            </a:r>
            <a:r>
              <a:rPr sz="22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(Entre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50 y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75%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RNR)</a:t>
            </a:r>
            <a:endParaRPr sz="22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426972" y="3107308"/>
          <a:ext cx="9665969" cy="2923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15665"/>
                <a:gridCol w="1704975"/>
                <a:gridCol w="1784350"/>
                <a:gridCol w="1382395"/>
                <a:gridCol w="1378584"/>
              </a:tblGrid>
              <a:tr h="24383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817244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Tipo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Beneficiario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63830" marR="66675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máximo 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RNR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(Monetario)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S/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1435" algn="ctr">
                        <a:lnSpc>
                          <a:spcPts val="2045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máximo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12420" marR="250190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RNR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sobre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el </a:t>
                      </a:r>
                      <a:r>
                        <a:rPr sz="1800" b="1" spc="-3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 del 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proyecto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(Monetario)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53415">
                        <a:lnSpc>
                          <a:spcPts val="1820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Contrapartida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277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>
                  <a:txBody>
                    <a:bodyPr/>
                    <a:lstStyle/>
                    <a:p>
                      <a:pPr marL="164465" marR="193675" indent="-66040"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mínimo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aporte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monetario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7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232410" indent="4445" algn="just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máximo </a:t>
                      </a:r>
                      <a:r>
                        <a:rPr sz="1800" b="1" spc="-3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aporte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 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etario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7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</a:tr>
              <a:tr h="941832">
                <a:tc>
                  <a:txBody>
                    <a:bodyPr/>
                    <a:lstStyle/>
                    <a:p>
                      <a:pPr marL="103505">
                        <a:lnSpc>
                          <a:spcPts val="227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Ventas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anuales mayor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igual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89535" marR="245745">
                        <a:lnSpc>
                          <a:spcPts val="2470"/>
                        </a:lnSpc>
                        <a:spcBef>
                          <a:spcPts val="9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13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UIT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menor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igual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1700 </a:t>
                      </a:r>
                      <a:r>
                        <a:rPr sz="2000" spc="-43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UIT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344170">
                        <a:lnSpc>
                          <a:spcPct val="1000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30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000.00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R="616585" algn="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75%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R="525780" algn="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7%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R="11430" algn="ct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18%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9625">
                <a:tc>
                  <a:txBody>
                    <a:bodyPr/>
                    <a:lstStyle/>
                    <a:p>
                      <a:pPr marL="103505">
                        <a:lnSpc>
                          <a:spcPts val="2285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Ventas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anuales mayor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1700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UIT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menor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igual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2300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UIT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16585" algn="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50%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7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25780" algn="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7%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7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43%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7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8538" y="1213815"/>
            <a:ext cx="399605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¿QUÉ</a:t>
            </a:r>
            <a:r>
              <a:rPr spc="-20" dirty="0"/>
              <a:t> </a:t>
            </a:r>
            <a:r>
              <a:rPr spc="-5" dirty="0"/>
              <a:t>SE</a:t>
            </a:r>
            <a:r>
              <a:rPr spc="-30" dirty="0"/>
              <a:t> </a:t>
            </a:r>
            <a:r>
              <a:rPr spc="-5" dirty="0"/>
              <a:t>FINANCIA?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5191" y="1202436"/>
            <a:ext cx="606552" cy="74218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954148" y="1960321"/>
            <a:ext cx="7965440" cy="36849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05"/>
              </a:spcBef>
              <a:buClr>
                <a:srgbClr val="393838"/>
              </a:buClr>
              <a:buAutoNum type="alphaLcPeriod"/>
              <a:tabLst>
                <a:tab pos="355600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Consultorías</a:t>
            </a:r>
            <a:r>
              <a:rPr sz="2000" spc="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(persona</a:t>
            </a:r>
            <a:r>
              <a:rPr sz="2000" spc="2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natural</a:t>
            </a:r>
            <a:r>
              <a:rPr sz="2000" spc="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000" spc="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persona</a:t>
            </a:r>
            <a:r>
              <a:rPr sz="2000" spc="2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jurídica)</a:t>
            </a:r>
            <a:r>
              <a:rPr sz="2000" spc="2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2000" spc="20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2000" spc="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diagnóstico</a:t>
            </a:r>
            <a:r>
              <a:rPr sz="2000" spc="2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endParaRPr sz="20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brechas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y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preparación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certificación.</a:t>
            </a:r>
            <a:endParaRPr sz="20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buClr>
                <a:srgbClr val="393838"/>
              </a:buClr>
              <a:buAutoNum type="alphaLcPeriod" startAt="2"/>
              <a:tabLst>
                <a:tab pos="355600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Auditoría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externa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certificación.</a:t>
            </a:r>
            <a:endParaRPr sz="20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buClr>
                <a:srgbClr val="393838"/>
              </a:buClr>
              <a:buAutoNum type="alphaLcPeriod" startAt="2"/>
              <a:tabLst>
                <a:tab pos="3556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Mantenimiento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equipos,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análisis,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ensayos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laboratorio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y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otros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directamente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asociados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al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proyecto.</a:t>
            </a:r>
            <a:endParaRPr sz="2000">
              <a:latin typeface="Calibri"/>
              <a:cs typeface="Calibri"/>
            </a:endParaRPr>
          </a:p>
          <a:p>
            <a:pPr marL="355600" marR="6350" indent="-342900" algn="just">
              <a:lnSpc>
                <a:spcPct val="100000"/>
              </a:lnSpc>
              <a:buClr>
                <a:srgbClr val="393838"/>
              </a:buClr>
              <a:buAutoNum type="alphaLcPeriod" startAt="2"/>
              <a:tabLst>
                <a:tab pos="3556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Adquisición de equipos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necesarios para la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ejecución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del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proyecto.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Con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recursos de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Innóvate Perú sólo podrá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financiarse como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máximo hasta el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20%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RNR de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etapa de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implementación.</a:t>
            </a:r>
            <a:endParaRPr sz="20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5"/>
              </a:spcBef>
              <a:buClr>
                <a:srgbClr val="393838"/>
              </a:buClr>
              <a:buAutoNum type="alphaLcPeriod" startAt="2"/>
              <a:tabLst>
                <a:tab pos="355600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Adquisición</a:t>
            </a:r>
            <a:r>
              <a:rPr sz="2000" spc="8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8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r>
              <a:rPr sz="2000" spc="8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materiales</a:t>
            </a:r>
            <a:r>
              <a:rPr sz="2000" spc="8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000" spc="8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insumos</a:t>
            </a:r>
            <a:r>
              <a:rPr sz="2000" spc="8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2000" spc="8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000" spc="8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actividades</a:t>
            </a:r>
            <a:r>
              <a:rPr sz="2000" spc="89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proyecto.</a:t>
            </a:r>
            <a:endParaRPr sz="2000">
              <a:latin typeface="Calibri"/>
              <a:cs typeface="Calibri"/>
            </a:endParaRPr>
          </a:p>
          <a:p>
            <a:pPr marL="355600" marR="6350" indent="-342900">
              <a:lnSpc>
                <a:spcPct val="100000"/>
              </a:lnSpc>
              <a:buClr>
                <a:srgbClr val="393838"/>
              </a:buClr>
              <a:buAutoNum type="alphaLcPeriod" startAt="6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Material</a:t>
            </a:r>
            <a:r>
              <a:rPr sz="2000" spc="3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bibliográfico,</a:t>
            </a:r>
            <a:r>
              <a:rPr sz="2000" spc="3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actividades</a:t>
            </a:r>
            <a:r>
              <a:rPr sz="2000" spc="3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3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difusión,</a:t>
            </a:r>
            <a:r>
              <a:rPr sz="2000" spc="3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obras</a:t>
            </a:r>
            <a:r>
              <a:rPr sz="2000" spc="3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menores,</a:t>
            </a:r>
            <a:r>
              <a:rPr sz="2000" spc="3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000" spc="3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otros </a:t>
            </a:r>
            <a:r>
              <a:rPr sz="2000" spc="-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vinculados directamente</a:t>
            </a:r>
            <a:r>
              <a:rPr sz="20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ejecución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proyecto.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56942" y="1276045"/>
            <a:ext cx="47059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GASTOS</a:t>
            </a:r>
            <a:r>
              <a:rPr spc="10" dirty="0"/>
              <a:t> </a:t>
            </a:r>
            <a:r>
              <a:rPr spc="-5" dirty="0"/>
              <a:t>NO </a:t>
            </a:r>
            <a:r>
              <a:rPr spc="-10" dirty="0"/>
              <a:t>ELEGIBLES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2708" y="1264919"/>
            <a:ext cx="608076" cy="74066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76526" y="2074291"/>
            <a:ext cx="8967470" cy="398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350" indent="-342900" algn="just">
              <a:lnSpc>
                <a:spcPct val="100000"/>
              </a:lnSpc>
              <a:spcBef>
                <a:spcPts val="105"/>
              </a:spcBef>
              <a:buClr>
                <a:srgbClr val="585858"/>
              </a:buClr>
              <a:buSzPct val="90000"/>
              <a:buAutoNum type="alphaLcPeriod"/>
              <a:tabLst>
                <a:tab pos="355600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Ningún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tipo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impuestos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que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tengan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carácter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recuperable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por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parte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del 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beneficiario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 que genere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crédito 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favor del contribuyente, tales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como IGV,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Impuesto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Renta,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entre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otros.</a:t>
            </a:r>
            <a:endParaRPr sz="20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buClr>
                <a:srgbClr val="585858"/>
              </a:buClr>
              <a:buSzPct val="90000"/>
              <a:buAutoNum type="alphaLcPeriod"/>
              <a:tabLst>
                <a:tab pos="355600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Gastos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por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personal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administrativo.</a:t>
            </a:r>
            <a:endParaRPr sz="20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buClr>
                <a:srgbClr val="585858"/>
              </a:buClr>
              <a:buSzPct val="90000"/>
              <a:buAutoNum type="alphaLcPeriod"/>
              <a:tabLst>
                <a:tab pos="3556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Gastos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fijos</a:t>
            </a:r>
            <a:endParaRPr sz="20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buClr>
                <a:srgbClr val="585858"/>
              </a:buClr>
              <a:buSzPct val="90000"/>
              <a:buAutoNum type="alphaLcPeriod"/>
              <a:tabLst>
                <a:tab pos="355600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Capital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trabajo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empresa.</a:t>
            </a:r>
            <a:endParaRPr sz="20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buClr>
                <a:srgbClr val="585858"/>
              </a:buClr>
              <a:buSzPct val="90000"/>
              <a:buAutoNum type="alphaLcPeriod"/>
              <a:tabLst>
                <a:tab pos="3556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Gastos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financieros</a:t>
            </a:r>
            <a:endParaRPr sz="20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buClr>
                <a:srgbClr val="585858"/>
              </a:buClr>
              <a:buSzPct val="90000"/>
              <a:buAutoNum type="alphaLcPeriod"/>
              <a:tabLst>
                <a:tab pos="3556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Adquisición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y/o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alquiler</a:t>
            </a:r>
            <a:r>
              <a:rPr sz="20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equipos,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bienes</a:t>
            </a:r>
            <a:r>
              <a:rPr sz="20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duraderos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0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insumos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no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vinculados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endParaRPr sz="20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 naturaleza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ejecución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proyecto.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585858"/>
              </a:buClr>
              <a:buSzPct val="90000"/>
              <a:buAutoNum type="alphaLcPeriod" startAt="7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Adquisición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y/o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alquiler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inmuebles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adquisición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vehículos.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585858"/>
              </a:buClr>
              <a:buSzPct val="90000"/>
              <a:buAutoNum type="alphaLcPeriod" startAt="7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Adquisición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bienes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usados.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585858"/>
              </a:buClr>
              <a:buSzPct val="90000"/>
              <a:buAutoNum type="alphaLcPeriod" startAt="7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Financiamiento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deuda.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585858"/>
              </a:buClr>
              <a:buSzPct val="90000"/>
              <a:buAutoNum type="alphaLcPeriod" startAt="7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Otros</a:t>
            </a:r>
            <a:r>
              <a:rPr sz="2000" spc="4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gastos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detallados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bases.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0250" y="253999"/>
            <a:ext cx="11461750" cy="6604000"/>
            <a:chOff x="730250" y="253999"/>
            <a:chExt cx="11461750" cy="6604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0250" y="253999"/>
              <a:ext cx="11461750" cy="6603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417064" y="2113788"/>
              <a:ext cx="7122795" cy="76200"/>
            </a:xfrm>
            <a:custGeom>
              <a:avLst/>
              <a:gdLst/>
              <a:ahLst/>
              <a:cxnLst/>
              <a:rect l="l" t="t" r="r" b="b"/>
              <a:pathLst>
                <a:path w="7122795" h="76200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38100" y="76200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4921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21" y="3175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7122795" h="76200">
                  <a:moveTo>
                    <a:pt x="7084694" y="0"/>
                  </a:moveTo>
                  <a:lnTo>
                    <a:pt x="7069901" y="2988"/>
                  </a:lnTo>
                  <a:lnTo>
                    <a:pt x="7057786" y="11144"/>
                  </a:lnTo>
                  <a:lnTo>
                    <a:pt x="7049601" y="23252"/>
                  </a:lnTo>
                  <a:lnTo>
                    <a:pt x="7046594" y="38100"/>
                  </a:lnTo>
                  <a:lnTo>
                    <a:pt x="7049601" y="52947"/>
                  </a:lnTo>
                  <a:lnTo>
                    <a:pt x="7057786" y="65055"/>
                  </a:lnTo>
                  <a:lnTo>
                    <a:pt x="7069901" y="73211"/>
                  </a:lnTo>
                  <a:lnTo>
                    <a:pt x="7084694" y="76200"/>
                  </a:lnTo>
                  <a:lnTo>
                    <a:pt x="7099542" y="73211"/>
                  </a:lnTo>
                  <a:lnTo>
                    <a:pt x="7111650" y="65055"/>
                  </a:lnTo>
                  <a:lnTo>
                    <a:pt x="7119806" y="52947"/>
                  </a:lnTo>
                  <a:lnTo>
                    <a:pt x="7121516" y="44450"/>
                  </a:lnTo>
                  <a:lnTo>
                    <a:pt x="7084694" y="44450"/>
                  </a:lnTo>
                  <a:lnTo>
                    <a:pt x="7084694" y="31750"/>
                  </a:lnTo>
                  <a:lnTo>
                    <a:pt x="7121516" y="31750"/>
                  </a:lnTo>
                  <a:lnTo>
                    <a:pt x="7119806" y="23252"/>
                  </a:lnTo>
                  <a:lnTo>
                    <a:pt x="7111650" y="11144"/>
                  </a:lnTo>
                  <a:lnTo>
                    <a:pt x="7099542" y="2988"/>
                  </a:lnTo>
                  <a:lnTo>
                    <a:pt x="7084694" y="0"/>
                  </a:lnTo>
                  <a:close/>
                </a:path>
                <a:path w="7122795" h="76200">
                  <a:moveTo>
                    <a:pt x="74921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21" y="44450"/>
                  </a:lnTo>
                  <a:lnTo>
                    <a:pt x="76200" y="38100"/>
                  </a:lnTo>
                  <a:lnTo>
                    <a:pt x="74921" y="31750"/>
                  </a:lnTo>
                  <a:close/>
                </a:path>
                <a:path w="7122795" h="76200">
                  <a:moveTo>
                    <a:pt x="7047880" y="31750"/>
                  </a:moveTo>
                  <a:lnTo>
                    <a:pt x="74921" y="31750"/>
                  </a:lnTo>
                  <a:lnTo>
                    <a:pt x="76200" y="38100"/>
                  </a:lnTo>
                  <a:lnTo>
                    <a:pt x="74921" y="44450"/>
                  </a:lnTo>
                  <a:lnTo>
                    <a:pt x="7047880" y="44450"/>
                  </a:lnTo>
                  <a:lnTo>
                    <a:pt x="7046594" y="38100"/>
                  </a:lnTo>
                  <a:lnTo>
                    <a:pt x="7047880" y="31750"/>
                  </a:lnTo>
                  <a:close/>
                </a:path>
                <a:path w="7122795" h="76200">
                  <a:moveTo>
                    <a:pt x="7121516" y="31750"/>
                  </a:moveTo>
                  <a:lnTo>
                    <a:pt x="7084694" y="31750"/>
                  </a:lnTo>
                  <a:lnTo>
                    <a:pt x="7084694" y="44450"/>
                  </a:lnTo>
                  <a:lnTo>
                    <a:pt x="7121516" y="44450"/>
                  </a:lnTo>
                  <a:lnTo>
                    <a:pt x="7122794" y="38100"/>
                  </a:lnTo>
                  <a:lnTo>
                    <a:pt x="7121516" y="31750"/>
                  </a:lnTo>
                  <a:close/>
                </a:path>
              </a:pathLst>
            </a:custGeom>
            <a:solidFill>
              <a:srgbClr val="0193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204720" y="1453388"/>
            <a:ext cx="8011795" cy="4779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0345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1938F"/>
                </a:solidFill>
                <a:latin typeface="Arial Black"/>
                <a:cs typeface="Arial Black"/>
              </a:rPr>
              <a:t>EJEMPLOS</a:t>
            </a:r>
            <a:r>
              <a:rPr sz="1800" spc="10" dirty="0">
                <a:solidFill>
                  <a:srgbClr val="01938F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01938F"/>
                </a:solidFill>
                <a:latin typeface="Arial Black"/>
                <a:cs typeface="Arial Black"/>
              </a:rPr>
              <a:t>DE </a:t>
            </a:r>
            <a:r>
              <a:rPr sz="1800" spc="-5" dirty="0">
                <a:solidFill>
                  <a:srgbClr val="01938F"/>
                </a:solidFill>
                <a:latin typeface="Arial Black"/>
                <a:cs typeface="Arial Black"/>
              </a:rPr>
              <a:t>CERTIFICACIONES</a:t>
            </a:r>
            <a:r>
              <a:rPr sz="1800" spc="10" dirty="0">
                <a:solidFill>
                  <a:srgbClr val="01938F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01938F"/>
                </a:solidFill>
                <a:latin typeface="Arial Black"/>
                <a:cs typeface="Arial Black"/>
              </a:rPr>
              <a:t>A</a:t>
            </a:r>
            <a:r>
              <a:rPr sz="1800" spc="-5" dirty="0">
                <a:solidFill>
                  <a:srgbClr val="01938F"/>
                </a:solidFill>
                <a:latin typeface="Arial Black"/>
                <a:cs typeface="Arial Black"/>
              </a:rPr>
              <a:t> COFINANCIAR</a:t>
            </a:r>
            <a:endParaRPr sz="1800">
              <a:latin typeface="Arial Black"/>
              <a:cs typeface="Arial Black"/>
            </a:endParaRPr>
          </a:p>
          <a:p>
            <a:pPr marR="143510" algn="ctr">
              <a:lnSpc>
                <a:spcPct val="100000"/>
              </a:lnSpc>
            </a:pPr>
            <a:r>
              <a:rPr sz="1800" spc="-5" dirty="0">
                <a:solidFill>
                  <a:srgbClr val="01938F"/>
                </a:solidFill>
                <a:latin typeface="Arial Black"/>
                <a:cs typeface="Arial Black"/>
              </a:rPr>
              <a:t>(Para</a:t>
            </a:r>
            <a:r>
              <a:rPr sz="1800" spc="-35" dirty="0">
                <a:solidFill>
                  <a:srgbClr val="01938F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01938F"/>
                </a:solidFill>
                <a:latin typeface="Arial Black"/>
                <a:cs typeface="Arial Black"/>
              </a:rPr>
              <a:t>nuevas</a:t>
            </a:r>
            <a:r>
              <a:rPr sz="1800" spc="-30" dirty="0">
                <a:solidFill>
                  <a:srgbClr val="01938F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01938F"/>
                </a:solidFill>
                <a:latin typeface="Arial Black"/>
                <a:cs typeface="Arial Black"/>
              </a:rPr>
              <a:t>certificaciones)</a:t>
            </a:r>
            <a:endParaRPr sz="18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320" dirty="0">
                <a:solidFill>
                  <a:srgbClr val="585858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BASC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(Buenas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prácticas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relacionadas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la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seguridad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en las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operaciones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que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realizan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las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empresas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dedicadas</a:t>
            </a:r>
            <a:r>
              <a:rPr sz="180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al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comercio</a:t>
            </a:r>
            <a:r>
              <a:rPr sz="1800" spc="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internacional)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315" dirty="0">
                <a:solidFill>
                  <a:srgbClr val="585858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IFS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(International</a:t>
            </a:r>
            <a:r>
              <a:rPr sz="1800" spc="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Featured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Standards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-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Sistema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seguridad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alimentaria)</a:t>
            </a:r>
            <a:endParaRPr sz="1800">
              <a:latin typeface="Calibri"/>
              <a:cs typeface="Calibri"/>
            </a:endParaRPr>
          </a:p>
          <a:p>
            <a:pPr marL="299085" marR="598170" indent="-287020">
              <a:lnSpc>
                <a:spcPct val="100000"/>
              </a:lnSpc>
            </a:pPr>
            <a:r>
              <a:rPr sz="180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5" dirty="0">
                <a:solidFill>
                  <a:srgbClr val="585858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FSC (Forest Stewarship Council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-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Certificación Forestal,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Cadena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 Custodia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y </a:t>
            </a:r>
            <a:r>
              <a:rPr sz="1800" spc="-39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Madera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 Controlada)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320" dirty="0">
                <a:solidFill>
                  <a:srgbClr val="585858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FLO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(Fair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Trade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Labelling</a:t>
            </a:r>
            <a:r>
              <a:rPr sz="1800" spc="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Organization</a:t>
            </a:r>
            <a:r>
              <a:rPr sz="180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–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Comercio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Justo)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310" dirty="0">
                <a:solidFill>
                  <a:srgbClr val="585858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WFTO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(World</a:t>
            </a:r>
            <a:r>
              <a:rPr sz="1800" spc="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Fair Trade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Organization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–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Comercio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Justo)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310" dirty="0">
                <a:solidFill>
                  <a:srgbClr val="585858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Global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Organic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Textile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Standards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(GOTS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–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Certificación</a:t>
            </a:r>
            <a:r>
              <a:rPr sz="1800" spc="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orgánica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fibras)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305" dirty="0">
                <a:solidFill>
                  <a:srgbClr val="585858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Rainforest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Alliance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(Manejo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forestal)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300" dirty="0">
                <a:solidFill>
                  <a:srgbClr val="585858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UTZ</a:t>
            </a:r>
            <a:r>
              <a:rPr sz="18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(BPA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y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sostenibilidad,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cacao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y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café)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310" dirty="0">
                <a:solidFill>
                  <a:srgbClr val="585858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IFFO</a:t>
            </a:r>
            <a:r>
              <a:rPr sz="18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(Certificación</a:t>
            </a:r>
            <a:r>
              <a:rPr sz="1800" spc="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pesca)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310" dirty="0">
                <a:solidFill>
                  <a:srgbClr val="585858"/>
                </a:solidFill>
                <a:latin typeface="Segoe UI Symbol"/>
                <a:cs typeface="Segoe UI Symbol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ISO 29110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 (Estándares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para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el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desarrollo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software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en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 PYMES)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310" dirty="0">
                <a:solidFill>
                  <a:srgbClr val="585858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CMMI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(Modelo</a:t>
            </a:r>
            <a:r>
              <a:rPr sz="1800" spc="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 Gestión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Calidad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del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Software)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305" dirty="0">
                <a:solidFill>
                  <a:srgbClr val="585858"/>
                </a:solidFill>
                <a:latin typeface="Segoe UI Symbol"/>
                <a:cs typeface="Segoe UI Symbol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Otras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certificaciones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cualquier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sector.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1816" y="4393183"/>
            <a:ext cx="7113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Arial Black"/>
                <a:cs typeface="Arial Black"/>
              </a:rPr>
              <a:t>Concurso</a:t>
            </a:r>
            <a:r>
              <a:rPr sz="36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dirty="0">
                <a:solidFill>
                  <a:srgbClr val="FFFFFF"/>
                </a:solidFill>
                <a:latin typeface="Arial Black"/>
                <a:cs typeface="Arial Black"/>
              </a:rPr>
              <a:t>Mipymes</a:t>
            </a:r>
            <a:r>
              <a:rPr sz="36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dirty="0">
                <a:solidFill>
                  <a:srgbClr val="FFFFFF"/>
                </a:solidFill>
                <a:latin typeface="Arial Black"/>
                <a:cs typeface="Arial Black"/>
              </a:rPr>
              <a:t>Digitales</a:t>
            </a:r>
            <a:endParaRPr sz="360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3072" y="2086355"/>
            <a:ext cx="5567172" cy="157429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8766" y="2865881"/>
            <a:ext cx="7499350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Proyectos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que</a:t>
            </a:r>
            <a:r>
              <a:rPr sz="2800" spc="-5" dirty="0">
                <a:latin typeface="Calibri"/>
                <a:cs typeface="Calibri"/>
              </a:rPr>
              <a:t> contribuyen</a:t>
            </a:r>
            <a:r>
              <a:rPr sz="2800" dirty="0">
                <a:latin typeface="Calibri"/>
                <a:cs typeface="Calibri"/>
              </a:rPr>
              <a:t> al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incremento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 de</a:t>
            </a:r>
            <a:r>
              <a:rPr sz="28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la </a:t>
            </a:r>
            <a:r>
              <a:rPr sz="28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productividad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y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competitividad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empresarial,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través de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procesos de adopción y/o 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adaptación </a:t>
            </a:r>
            <a:r>
              <a:rPr sz="2800" b="1" spc="-10" dirty="0">
                <a:solidFill>
                  <a:srgbClr val="009593"/>
                </a:solidFill>
                <a:latin typeface="Calibri"/>
                <a:cs typeface="Calibri"/>
              </a:rPr>
              <a:t>de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 tecnología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digital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características</a:t>
            </a:r>
            <a:r>
              <a:rPr sz="2800" spc="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propias</a:t>
            </a:r>
            <a:r>
              <a:rPr sz="2800" spc="6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las</a:t>
            </a:r>
            <a:r>
              <a:rPr sz="2800" spc="-10" dirty="0">
                <a:latin typeface="Calibri"/>
                <a:cs typeface="Calibri"/>
              </a:rPr>
              <a:t> mipymes.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39770" y="1887093"/>
            <a:ext cx="55149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¿QUÉ</a:t>
            </a:r>
            <a:r>
              <a:rPr sz="3200" spc="-65" dirty="0"/>
              <a:t> </a:t>
            </a:r>
            <a:r>
              <a:rPr sz="3200" dirty="0"/>
              <a:t>COFINANCIAMOS?</a:t>
            </a:r>
            <a:endParaRPr sz="32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4416" y="1879092"/>
            <a:ext cx="1182624" cy="772667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9529" y="1276858"/>
            <a:ext cx="46043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FLUJO</a:t>
            </a:r>
            <a:r>
              <a:rPr spc="-20" dirty="0"/>
              <a:t> </a:t>
            </a:r>
            <a:r>
              <a:rPr spc="-5" dirty="0"/>
              <a:t>DEL</a:t>
            </a:r>
            <a:r>
              <a:rPr spc="-20" dirty="0"/>
              <a:t> </a:t>
            </a:r>
            <a:r>
              <a:rPr spc="-5" dirty="0"/>
              <a:t>CONCURSO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2976" y="1897379"/>
            <a:ext cx="8798052" cy="45354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9591" y="1388440"/>
            <a:ext cx="62255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PARTICIPANTES</a:t>
            </a:r>
            <a:r>
              <a:rPr spc="25" dirty="0"/>
              <a:t> </a:t>
            </a:r>
            <a:r>
              <a:rPr spc="-5" dirty="0"/>
              <a:t>Y</a:t>
            </a:r>
            <a:r>
              <a:rPr spc="-15" dirty="0"/>
              <a:t> </a:t>
            </a:r>
            <a:r>
              <a:rPr spc="-5" dirty="0"/>
              <a:t>REQUISITOS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4960" y="1213103"/>
            <a:ext cx="769620" cy="79705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94561" y="2236724"/>
            <a:ext cx="9865360" cy="3379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4805" marR="68580" indent="-216535">
              <a:lnSpc>
                <a:spcPct val="100000"/>
              </a:lnSpc>
              <a:spcBef>
                <a:spcPts val="105"/>
              </a:spcBef>
              <a:buSzPct val="90000"/>
              <a:buFont typeface="Arial MT"/>
              <a:buChar char="•"/>
              <a:tabLst>
                <a:tab pos="344805" algn="l"/>
                <a:tab pos="345440" algn="l"/>
              </a:tabLst>
            </a:pPr>
            <a:r>
              <a:rPr sz="2000" spc="-5" dirty="0">
                <a:latin typeface="Calibri"/>
                <a:cs typeface="Calibri"/>
              </a:rPr>
              <a:t>Empresas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privadas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(micro,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pequeñas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medianas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empresas)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sectores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producción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(bienes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servicios).</a:t>
            </a:r>
            <a:endParaRPr sz="2000">
              <a:latin typeface="Calibri"/>
              <a:cs typeface="Calibri"/>
            </a:endParaRPr>
          </a:p>
          <a:p>
            <a:pPr marL="344805" indent="-269240">
              <a:lnSpc>
                <a:spcPct val="100000"/>
              </a:lnSpc>
              <a:spcBef>
                <a:spcPts val="1435"/>
              </a:spcBef>
              <a:buClr>
                <a:srgbClr val="000000"/>
              </a:buClr>
              <a:buSzPct val="90000"/>
              <a:buFont typeface="Arial MT"/>
              <a:buChar char="•"/>
              <a:tabLst>
                <a:tab pos="344805" algn="l"/>
                <a:tab pos="345440" algn="l"/>
              </a:tabLst>
            </a:pP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Personas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jurídicas</a:t>
            </a:r>
            <a:r>
              <a:rPr sz="2000" b="1" spc="-1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constituidas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legalmente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país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inscritas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Registros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Públicos.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 MT"/>
              <a:buChar char="•"/>
            </a:pPr>
            <a:endParaRPr sz="2350">
              <a:latin typeface="Calibri"/>
              <a:cs typeface="Calibri"/>
            </a:endParaRPr>
          </a:p>
          <a:p>
            <a:pPr marL="344805" marR="69215" indent="-269240">
              <a:lnSpc>
                <a:spcPct val="100000"/>
              </a:lnSpc>
              <a:buSzPct val="90000"/>
              <a:buFont typeface="Arial MT"/>
              <a:buChar char="•"/>
              <a:tabLst>
                <a:tab pos="344805" algn="l"/>
                <a:tab pos="345440" algn="l"/>
              </a:tabLst>
            </a:pPr>
            <a:r>
              <a:rPr sz="2000" dirty="0">
                <a:latin typeface="Calibri"/>
                <a:cs typeface="Calibri"/>
              </a:rPr>
              <a:t>Acrediten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mínimo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un</a:t>
            </a:r>
            <a:r>
              <a:rPr sz="2000" b="1" spc="10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(1)</a:t>
            </a:r>
            <a:r>
              <a:rPr sz="2000" b="1" spc="8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año</a:t>
            </a:r>
            <a:r>
              <a:rPr sz="2000" b="1" spc="7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de</a:t>
            </a:r>
            <a:r>
              <a:rPr sz="2000" b="1" spc="9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funcionamiento</a:t>
            </a:r>
            <a:r>
              <a:rPr sz="2000" b="1" spc="9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continuo</a:t>
            </a:r>
            <a:r>
              <a:rPr sz="2000" b="1" spc="7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hasta</a:t>
            </a:r>
            <a:r>
              <a:rPr sz="2000" b="1" spc="8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antes</a:t>
            </a:r>
            <a:r>
              <a:rPr sz="2000" b="1" spc="8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de</a:t>
            </a:r>
            <a:r>
              <a:rPr sz="2000" b="1" spc="9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marzo</a:t>
            </a:r>
            <a:r>
              <a:rPr sz="2000" b="1" spc="9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de</a:t>
            </a:r>
            <a:r>
              <a:rPr sz="2000" b="1" spc="7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2020</a:t>
            </a:r>
            <a:r>
              <a:rPr sz="2000" spc="-5" dirty="0">
                <a:latin typeface="Calibri"/>
                <a:cs typeface="Calibri"/>
              </a:rPr>
              <a:t>,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acuerdo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 Sunat.</a:t>
            </a:r>
            <a:endParaRPr sz="2000">
              <a:latin typeface="Calibri"/>
              <a:cs typeface="Calibri"/>
            </a:endParaRPr>
          </a:p>
          <a:p>
            <a:pPr marL="344805" indent="-269240">
              <a:lnSpc>
                <a:spcPct val="100000"/>
              </a:lnSpc>
              <a:spcBef>
                <a:spcPts val="1440"/>
              </a:spcBef>
              <a:buSzPct val="90000"/>
              <a:buFont typeface="Arial MT"/>
              <a:buChar char="•"/>
              <a:tabLst>
                <a:tab pos="344805" algn="l"/>
                <a:tab pos="345440" algn="l"/>
              </a:tabLst>
            </a:pPr>
            <a:r>
              <a:rPr sz="2000" dirty="0">
                <a:latin typeface="Calibri"/>
                <a:cs typeface="Calibri"/>
              </a:rPr>
              <a:t>Registren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una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venta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anual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mínima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13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UIT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que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superan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2300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UIT,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condición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endParaRPr sz="2000">
              <a:latin typeface="Calibri"/>
              <a:cs typeface="Calibri"/>
            </a:endParaRPr>
          </a:p>
          <a:p>
            <a:pPr marL="344805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será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verificada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 la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Declaración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Jurada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del</a:t>
            </a:r>
            <a:r>
              <a:rPr sz="2000" dirty="0">
                <a:latin typeface="Calibri"/>
                <a:cs typeface="Calibri"/>
              </a:rPr>
              <a:t> Impuesto 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 Renta.</a:t>
            </a:r>
            <a:endParaRPr sz="2000">
              <a:latin typeface="Calibri"/>
              <a:cs typeface="Calibri"/>
            </a:endParaRPr>
          </a:p>
          <a:p>
            <a:pPr marL="344805" indent="-259079">
              <a:lnSpc>
                <a:spcPct val="100000"/>
              </a:lnSpc>
              <a:spcBef>
                <a:spcPts val="1440"/>
              </a:spcBef>
              <a:buSzPct val="90000"/>
              <a:buFont typeface="Arial MT"/>
              <a:buChar char="•"/>
              <a:tabLst>
                <a:tab pos="344805" algn="l"/>
                <a:tab pos="345440" algn="l"/>
              </a:tabLst>
            </a:pPr>
            <a:r>
              <a:rPr sz="2000" spc="-5" dirty="0">
                <a:latin typeface="Calibri"/>
                <a:cs typeface="Calibri"/>
              </a:rPr>
              <a:t>Otros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(Bases).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1127" y="1430781"/>
            <a:ext cx="3481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EQUIPO TÉCNICO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7863" y="1126236"/>
            <a:ext cx="914400" cy="11079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93494" y="2574797"/>
            <a:ext cx="8298815" cy="2738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660" marR="5080" indent="-188595" algn="just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75000"/>
              <a:buFont typeface="Arial MT"/>
              <a:buChar char="•"/>
              <a:tabLst>
                <a:tab pos="201295" algn="l"/>
              </a:tabLst>
            </a:pP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Un </a:t>
            </a:r>
            <a:r>
              <a:rPr sz="2400" b="1" spc="-5" dirty="0">
                <a:solidFill>
                  <a:srgbClr val="009593"/>
                </a:solidFill>
                <a:latin typeface="Calibri"/>
                <a:cs typeface="Calibri"/>
              </a:rPr>
              <a:t>Coordinador General </a:t>
            </a:r>
            <a:r>
              <a:rPr sz="2400" b="1" dirty="0">
                <a:solidFill>
                  <a:srgbClr val="009593"/>
                </a:solidFill>
                <a:latin typeface="Calibri"/>
                <a:cs typeface="Calibri"/>
              </a:rPr>
              <a:t>del </a:t>
            </a:r>
            <a:r>
              <a:rPr sz="2400" b="1" spc="-5" dirty="0">
                <a:solidFill>
                  <a:srgbClr val="009593"/>
                </a:solidFill>
                <a:latin typeface="Calibri"/>
                <a:cs typeface="Calibri"/>
              </a:rPr>
              <a:t>Proyecto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, debe ser personal de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Entidad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Solicitante,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con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facultades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tomar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decisiones.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Es 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responsable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la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gestión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proyecto,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y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presentar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los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informes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técnicos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financieros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 Innóvate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Perú.</a:t>
            </a:r>
            <a:endParaRPr sz="2400">
              <a:latin typeface="Calibri"/>
              <a:cs typeface="Calibri"/>
            </a:endParaRPr>
          </a:p>
          <a:p>
            <a:pPr marL="200660" marR="6985" indent="-188595" algn="just">
              <a:lnSpc>
                <a:spcPct val="98800"/>
              </a:lnSpc>
              <a:spcBef>
                <a:spcPts val="1300"/>
              </a:spcBef>
              <a:buClr>
                <a:srgbClr val="000000"/>
              </a:buClr>
              <a:buSzPct val="75000"/>
              <a:buFont typeface="Arial MT"/>
              <a:buChar char="•"/>
              <a:tabLst>
                <a:tab pos="201295" algn="l"/>
              </a:tabLst>
            </a:pPr>
            <a:r>
              <a:rPr sz="3600" b="1" spc="-7" baseline="1157" dirty="0">
                <a:solidFill>
                  <a:srgbClr val="009593"/>
                </a:solidFill>
                <a:latin typeface="Calibri"/>
                <a:cs typeface="Calibri"/>
              </a:rPr>
              <a:t>Recursos</a:t>
            </a:r>
            <a:r>
              <a:rPr sz="3600" b="1" baseline="1157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3600" b="1" spc="-7" baseline="1157" dirty="0">
                <a:solidFill>
                  <a:srgbClr val="009593"/>
                </a:solidFill>
                <a:latin typeface="Calibri"/>
                <a:cs typeface="Calibri"/>
              </a:rPr>
              <a:t>Humanos</a:t>
            </a:r>
            <a:r>
              <a:rPr sz="3600" b="1" baseline="1157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3600" b="1" spc="-7" baseline="1157" dirty="0">
                <a:solidFill>
                  <a:srgbClr val="009593"/>
                </a:solidFill>
                <a:latin typeface="Calibri"/>
                <a:cs typeface="Calibri"/>
              </a:rPr>
              <a:t>de</a:t>
            </a:r>
            <a:r>
              <a:rPr sz="3600" b="1" baseline="1157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3600" b="1" spc="-7" baseline="1157" dirty="0">
                <a:solidFill>
                  <a:srgbClr val="009593"/>
                </a:solidFill>
                <a:latin typeface="Calibri"/>
                <a:cs typeface="Calibri"/>
              </a:rPr>
              <a:t>la</a:t>
            </a:r>
            <a:r>
              <a:rPr sz="3600" b="1" baseline="1157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3600" b="1" spc="-7" baseline="1157" dirty="0">
                <a:solidFill>
                  <a:srgbClr val="009593"/>
                </a:solidFill>
                <a:latin typeface="Calibri"/>
                <a:cs typeface="Calibri"/>
              </a:rPr>
              <a:t>Entidad</a:t>
            </a:r>
            <a:r>
              <a:rPr sz="3600" b="1" baseline="1157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3600" b="1" spc="-7" baseline="1157" dirty="0">
                <a:solidFill>
                  <a:srgbClr val="009593"/>
                </a:solidFill>
                <a:latin typeface="Calibri"/>
                <a:cs typeface="Calibri"/>
              </a:rPr>
              <a:t>Solicitante</a:t>
            </a:r>
            <a:r>
              <a:rPr sz="3600" spc="-7" baseline="1157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3600" baseline="1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spc="-7" baseline="1157" dirty="0">
                <a:solidFill>
                  <a:srgbClr val="404040"/>
                </a:solidFill>
                <a:latin typeface="Calibri"/>
                <a:cs typeface="Calibri"/>
              </a:rPr>
              <a:t>personal</a:t>
            </a:r>
            <a:r>
              <a:rPr sz="3600" baseline="1157" dirty="0">
                <a:solidFill>
                  <a:srgbClr val="404040"/>
                </a:solidFill>
                <a:latin typeface="Calibri"/>
                <a:cs typeface="Calibri"/>
              </a:rPr>
              <a:t> de</a:t>
            </a:r>
            <a:r>
              <a:rPr sz="3600" spc="7" baseline="1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baseline="1157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3600" spc="7" baseline="1157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Entidad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Solicitante,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participan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las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labores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técnicas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y 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acompañan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actividades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proyecto.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638800"/>
            <a:ext cx="2106156" cy="105053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95138" y="1291209"/>
            <a:ext cx="16014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ETAPAS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17776" y="5375147"/>
            <a:ext cx="8849995" cy="424180"/>
            <a:chOff x="2017776" y="5375147"/>
            <a:chExt cx="8849995" cy="424180"/>
          </a:xfrm>
        </p:grpSpPr>
        <p:sp>
          <p:nvSpPr>
            <p:cNvPr id="4" name="object 4"/>
            <p:cNvSpPr/>
            <p:nvPr/>
          </p:nvSpPr>
          <p:spPr>
            <a:xfrm>
              <a:off x="5914644" y="5375147"/>
              <a:ext cx="4953000" cy="424180"/>
            </a:xfrm>
            <a:custGeom>
              <a:avLst/>
              <a:gdLst/>
              <a:ahLst/>
              <a:cxnLst/>
              <a:rect l="l" t="t" r="r" b="b"/>
              <a:pathLst>
                <a:path w="4953000" h="424179">
                  <a:moveTo>
                    <a:pt x="4741163" y="0"/>
                  </a:moveTo>
                  <a:lnTo>
                    <a:pt x="0" y="0"/>
                  </a:lnTo>
                  <a:lnTo>
                    <a:pt x="211835" y="211835"/>
                  </a:lnTo>
                  <a:lnTo>
                    <a:pt x="0" y="423671"/>
                  </a:lnTo>
                  <a:lnTo>
                    <a:pt x="4741163" y="423671"/>
                  </a:lnTo>
                  <a:lnTo>
                    <a:pt x="4953000" y="211835"/>
                  </a:lnTo>
                  <a:lnTo>
                    <a:pt x="474116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17776" y="5375147"/>
              <a:ext cx="4101465" cy="424180"/>
            </a:xfrm>
            <a:custGeom>
              <a:avLst/>
              <a:gdLst/>
              <a:ahLst/>
              <a:cxnLst/>
              <a:rect l="l" t="t" r="r" b="b"/>
              <a:pathLst>
                <a:path w="4101465" h="424179">
                  <a:moveTo>
                    <a:pt x="4101084" y="211836"/>
                  </a:moveTo>
                  <a:lnTo>
                    <a:pt x="3889248" y="0"/>
                  </a:lnTo>
                  <a:lnTo>
                    <a:pt x="3668255" y="0"/>
                  </a:lnTo>
                  <a:lnTo>
                    <a:pt x="0" y="0"/>
                  </a:lnTo>
                  <a:lnTo>
                    <a:pt x="0" y="423672"/>
                  </a:lnTo>
                  <a:lnTo>
                    <a:pt x="3668255" y="423672"/>
                  </a:lnTo>
                  <a:lnTo>
                    <a:pt x="3889248" y="423672"/>
                  </a:lnTo>
                  <a:lnTo>
                    <a:pt x="4101084" y="211836"/>
                  </a:lnTo>
                  <a:close/>
                </a:path>
              </a:pathLst>
            </a:custGeom>
            <a:solidFill>
              <a:srgbClr val="0193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447289" y="2169413"/>
            <a:ext cx="3236595" cy="3561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9875" algn="just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404040"/>
                </a:solidFill>
                <a:latin typeface="Arial Black"/>
                <a:cs typeface="Arial Black"/>
              </a:rPr>
              <a:t>DIAGNÓSTICO</a:t>
            </a:r>
            <a:r>
              <a:rPr sz="2200" spc="2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Arial Black"/>
                <a:cs typeface="Arial Black"/>
              </a:rPr>
              <a:t>(1)</a:t>
            </a:r>
            <a:endParaRPr sz="2200">
              <a:latin typeface="Arial Black"/>
              <a:cs typeface="Arial Black"/>
            </a:endParaRPr>
          </a:p>
          <a:p>
            <a:pPr marL="257810" marR="207010" indent="-41275" algn="just">
              <a:lnSpc>
                <a:spcPct val="100000"/>
              </a:lnSpc>
              <a:spcBef>
                <a:spcPts val="2660"/>
              </a:spcBef>
            </a:pP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Identificación</a:t>
            </a:r>
            <a:r>
              <a:rPr sz="1800" b="1" spc="-5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de</a:t>
            </a:r>
            <a:r>
              <a:rPr sz="1800" b="1" spc="-2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mejoras</a:t>
            </a:r>
            <a:r>
              <a:rPr sz="1800" b="1" spc="-4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que </a:t>
            </a:r>
            <a:r>
              <a:rPr sz="1800" b="1" spc="-39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requiere alcanzar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la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MIPYME </a:t>
            </a:r>
            <a:r>
              <a:rPr sz="1800" b="1" spc="-39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mediante</a:t>
            </a:r>
            <a:r>
              <a:rPr sz="1800" b="1" spc="-4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la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digitalización</a:t>
            </a:r>
            <a:r>
              <a:rPr sz="1800" spc="-5" dirty="0">
                <a:solidFill>
                  <a:srgbClr val="6E2FC7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 marR="5080" indent="2540" algn="ctr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Este proceso </a:t>
            </a:r>
            <a:r>
              <a:rPr sz="1800" dirty="0">
                <a:latin typeface="Calibri"/>
                <a:cs typeface="Calibri"/>
              </a:rPr>
              <a:t>estará a </a:t>
            </a:r>
            <a:r>
              <a:rPr sz="1800" spc="-5" dirty="0">
                <a:latin typeface="Calibri"/>
                <a:cs typeface="Calibri"/>
              </a:rPr>
              <a:t>cargo de un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Consultor 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Entidad propuesta por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Empresa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Solicitante.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00">
              <a:latin typeface="Calibri"/>
              <a:cs typeface="Calibri"/>
            </a:endParaRPr>
          </a:p>
          <a:p>
            <a:pPr marL="632460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Hasta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mes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50864" y="5422391"/>
            <a:ext cx="4511040" cy="376555"/>
          </a:xfrm>
          <a:custGeom>
            <a:avLst/>
            <a:gdLst/>
            <a:ahLst/>
            <a:cxnLst/>
            <a:rect l="l" t="t" r="r" b="b"/>
            <a:pathLst>
              <a:path w="4511040" h="376554">
                <a:moveTo>
                  <a:pt x="4511040" y="0"/>
                </a:moveTo>
                <a:lnTo>
                  <a:pt x="0" y="0"/>
                </a:lnTo>
                <a:lnTo>
                  <a:pt x="0" y="376428"/>
                </a:lnTo>
                <a:lnTo>
                  <a:pt x="4511040" y="376428"/>
                </a:lnTo>
                <a:lnTo>
                  <a:pt x="451104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IMPLEMENTACIÓN</a:t>
            </a:r>
            <a:r>
              <a:rPr spc="5" dirty="0"/>
              <a:t> </a:t>
            </a:r>
            <a:r>
              <a:rPr spc="-10" dirty="0"/>
              <a:t>(2)</a:t>
            </a:r>
          </a:p>
          <a:p>
            <a:pPr marL="12700" marR="5080" algn="ctr">
              <a:lnSpc>
                <a:spcPct val="100000"/>
              </a:lnSpc>
              <a:spcBef>
                <a:spcPts val="1935"/>
              </a:spcBef>
            </a:pP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Implementación</a:t>
            </a:r>
            <a:r>
              <a:rPr sz="1800" b="1" spc="-5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de</a:t>
            </a:r>
            <a:r>
              <a:rPr sz="1800" b="1" spc="-2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tecnologías</a:t>
            </a:r>
            <a:r>
              <a:rPr sz="1800" b="1" spc="-6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que </a:t>
            </a:r>
            <a:r>
              <a:rPr sz="1800" b="1" spc="-39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contribuyan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a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mejorar el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nivel de </a:t>
            </a:r>
            <a:r>
              <a:rPr sz="18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madurez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digital 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en el </a:t>
            </a: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que se 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encuentra la</a:t>
            </a:r>
            <a:r>
              <a:rPr sz="180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MIPYME</a:t>
            </a:r>
            <a:r>
              <a:rPr sz="18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y/o</a:t>
            </a:r>
            <a:r>
              <a:rPr sz="18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subir</a:t>
            </a:r>
            <a:r>
              <a:rPr sz="18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de 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nivel(es), 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teniendo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en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cuenta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sus </a:t>
            </a:r>
            <a:r>
              <a:rPr sz="18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capacidades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para adoptar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y/o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 adaptar 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eficientemente </a:t>
            </a: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las 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tecnologías</a:t>
            </a:r>
            <a:r>
              <a:rPr sz="180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digitales.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184910">
              <a:lnSpc>
                <a:spcPct val="100000"/>
              </a:lnSpc>
              <a:spcBef>
                <a:spcPts val="1160"/>
              </a:spcBef>
            </a:pPr>
            <a:r>
              <a:rPr sz="2000" b="1" dirty="0">
                <a:latin typeface="Arial"/>
                <a:cs typeface="Arial"/>
              </a:rPr>
              <a:t>Hasta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9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meses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16167" y="2133600"/>
            <a:ext cx="0" cy="3238500"/>
          </a:xfrm>
          <a:custGeom>
            <a:avLst/>
            <a:gdLst/>
            <a:ahLst/>
            <a:cxnLst/>
            <a:rect l="l" t="t" r="r" b="b"/>
            <a:pathLst>
              <a:path h="3238500">
                <a:moveTo>
                  <a:pt x="0" y="0"/>
                </a:moveTo>
                <a:lnTo>
                  <a:pt x="0" y="3238373"/>
                </a:lnTo>
              </a:path>
            </a:pathLst>
          </a:custGeom>
          <a:ln w="12192">
            <a:solidFill>
              <a:srgbClr val="01938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7639" y="1663699"/>
            <a:ext cx="410717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COFINANCIAMIENTO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61591" y="2374798"/>
            <a:ext cx="7552055" cy="78613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2200" b="1" spc="-10" dirty="0">
                <a:solidFill>
                  <a:srgbClr val="009593"/>
                </a:solidFill>
                <a:latin typeface="Calibri"/>
                <a:cs typeface="Calibri"/>
              </a:rPr>
              <a:t>Etapa</a:t>
            </a:r>
            <a:r>
              <a:rPr sz="2200" b="1" spc="1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9593"/>
                </a:solidFill>
                <a:latin typeface="Calibri"/>
                <a:cs typeface="Calibri"/>
              </a:rPr>
              <a:t>1</a:t>
            </a:r>
            <a:r>
              <a:rPr sz="2200" dirty="0">
                <a:solidFill>
                  <a:srgbClr val="6E2FC7"/>
                </a:solidFill>
                <a:latin typeface="Calibri"/>
                <a:cs typeface="Calibri"/>
              </a:rPr>
              <a:t>:</a:t>
            </a:r>
            <a:r>
              <a:rPr sz="2200" spc="-5" dirty="0">
                <a:solidFill>
                  <a:srgbClr val="6E2FC7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Diagnóstico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hasta</a:t>
            </a:r>
            <a:r>
              <a:rPr sz="22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S/</a:t>
            </a:r>
            <a:r>
              <a:rPr sz="22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5</a:t>
            </a:r>
            <a:r>
              <a:rPr sz="2200" b="1" spc="-1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000</a:t>
            </a:r>
            <a:r>
              <a:rPr sz="2200" b="1" spc="1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(75% de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RNR)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2200" b="1" spc="-10" dirty="0">
                <a:solidFill>
                  <a:srgbClr val="009593"/>
                </a:solidFill>
                <a:latin typeface="Calibri"/>
                <a:cs typeface="Calibri"/>
              </a:rPr>
              <a:t>Etapa</a:t>
            </a:r>
            <a:r>
              <a:rPr sz="2200" b="1" spc="2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09593"/>
                </a:solidFill>
                <a:latin typeface="Calibri"/>
                <a:cs typeface="Calibri"/>
              </a:rPr>
              <a:t>2</a:t>
            </a:r>
            <a:r>
              <a:rPr sz="2200" dirty="0">
                <a:solidFill>
                  <a:srgbClr val="6E2FC7"/>
                </a:solidFill>
                <a:latin typeface="Calibri"/>
                <a:cs typeface="Calibri"/>
              </a:rPr>
              <a:t>:</a:t>
            </a:r>
            <a:r>
              <a:rPr sz="2200" spc="-5" dirty="0">
                <a:solidFill>
                  <a:srgbClr val="6E2FC7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Implementación</a:t>
            </a:r>
            <a:r>
              <a:rPr sz="2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hasta</a:t>
            </a:r>
            <a:r>
              <a:rPr sz="22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S/</a:t>
            </a:r>
            <a:r>
              <a:rPr sz="2200" b="1" spc="1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9593"/>
                </a:solidFill>
                <a:latin typeface="Calibri"/>
                <a:cs typeface="Calibri"/>
              </a:rPr>
              <a:t>30 000</a:t>
            </a:r>
            <a:r>
              <a:rPr sz="22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(Entre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50 y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75%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RNR)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8132" y="1552955"/>
            <a:ext cx="740663" cy="752856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400936" y="3372230"/>
          <a:ext cx="9654537" cy="24936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8155"/>
                <a:gridCol w="1811020"/>
                <a:gridCol w="1894204"/>
                <a:gridCol w="1465579"/>
                <a:gridCol w="1465579"/>
              </a:tblGrid>
              <a:tr h="24384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589915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Tipo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Beneficiario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6535" marR="120014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Monto</a:t>
                      </a:r>
                      <a:r>
                        <a:rPr sz="18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máximo </a:t>
                      </a:r>
                      <a:r>
                        <a:rPr sz="1800" b="1" spc="-3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RNR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(Monetario)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S/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25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3340" algn="ctr">
                        <a:lnSpc>
                          <a:spcPts val="2045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máximo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16839" marR="53975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RNR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sobre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el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 </a:t>
                      </a:r>
                      <a:r>
                        <a:rPr sz="1800" b="1" spc="-3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del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proyecto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(Monetario)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39140">
                        <a:lnSpc>
                          <a:spcPts val="1820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Contrapartida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8534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25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>
                  <a:txBody>
                    <a:bodyPr/>
                    <a:lstStyle/>
                    <a:p>
                      <a:pPr marL="207010" marR="234950" indent="-673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mínimo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aporte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monetario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276225" indent="4445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máximo </a:t>
                      </a:r>
                      <a:r>
                        <a:rPr sz="1800" b="1" spc="-4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aporte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 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etario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</a:tr>
              <a:tr h="847725">
                <a:tc>
                  <a:txBody>
                    <a:bodyPr/>
                    <a:lstStyle/>
                    <a:p>
                      <a:pPr marL="103505">
                        <a:lnSpc>
                          <a:spcPts val="203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Ventas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anuales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mayor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igual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13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UIT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menor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igual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1700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UIT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45021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30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000.00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R="69469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75%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7%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5251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18%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639">
                <a:tc>
                  <a:txBody>
                    <a:bodyPr/>
                    <a:lstStyle/>
                    <a:p>
                      <a:pPr marL="103505">
                        <a:lnSpc>
                          <a:spcPts val="205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Ventas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anuales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mayor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1700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8953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UIT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menor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igual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2300 UIT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4690" algn="r">
                        <a:lnSpc>
                          <a:spcPct val="100000"/>
                        </a:lnSpc>
                        <a:spcBef>
                          <a:spcPts val="97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50%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31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7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7%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31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5145">
                        <a:lnSpc>
                          <a:spcPct val="100000"/>
                        </a:lnSpc>
                        <a:spcBef>
                          <a:spcPts val="97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43%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31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04361" y="2514345"/>
            <a:ext cx="7910830" cy="3683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SzPct val="8750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Explotación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nuevas</a:t>
            </a:r>
            <a:r>
              <a:rPr sz="1600" spc="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tecnologías</a:t>
            </a:r>
            <a:r>
              <a:rPr sz="1600" spc="-1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la</a:t>
            </a:r>
            <a:r>
              <a:rPr sz="1600" spc="-2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información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SzPct val="8750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Marketing</a:t>
            </a:r>
            <a:r>
              <a:rPr sz="160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digital</a:t>
            </a:r>
            <a:r>
              <a:rPr sz="1600" spc="-4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/ 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Comercio</a:t>
            </a:r>
            <a:r>
              <a:rPr sz="1600" spc="3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digital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SzPct val="8750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Medios de</a:t>
            </a:r>
            <a:r>
              <a:rPr sz="1600" spc="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pagos, servicios</a:t>
            </a:r>
            <a:r>
              <a:rPr sz="1600" spc="2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en</a:t>
            </a:r>
            <a:r>
              <a:rPr sz="1600" spc="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línea,</a:t>
            </a:r>
            <a:r>
              <a:rPr sz="1600" spc="-1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operación</a:t>
            </a:r>
            <a:r>
              <a:rPr sz="1600" spc="2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y</a:t>
            </a:r>
            <a:r>
              <a:rPr sz="1600" dirty="0">
                <a:solidFill>
                  <a:srgbClr val="393838"/>
                </a:solidFill>
                <a:latin typeface="Calibri"/>
                <a:cs typeface="Calibri"/>
              </a:rPr>
              <a:t> logística</a:t>
            </a:r>
            <a:r>
              <a:rPr sz="1600" spc="-2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para</a:t>
            </a:r>
            <a:r>
              <a:rPr sz="160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comercio</a:t>
            </a:r>
            <a:r>
              <a:rPr sz="1600" spc="4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digital.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SzPct val="87500"/>
              <a:buFont typeface="Arial MT"/>
              <a:buChar char="•"/>
              <a:tabLst>
                <a:tab pos="185420" algn="l"/>
              </a:tabLst>
            </a:pP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ERP,</a:t>
            </a:r>
            <a:r>
              <a:rPr sz="1600" spc="2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CRM</a:t>
            </a:r>
            <a:r>
              <a:rPr sz="160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(implementación</a:t>
            </a:r>
            <a:r>
              <a:rPr sz="160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y</a:t>
            </a:r>
            <a:r>
              <a:rPr sz="1600" spc="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adecuación</a:t>
            </a:r>
            <a:r>
              <a:rPr sz="160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de</a:t>
            </a:r>
            <a:r>
              <a:rPr sz="1600" spc="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los</a:t>
            </a:r>
            <a:r>
              <a:rPr sz="160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parámetro</a:t>
            </a:r>
            <a:r>
              <a:rPr sz="1600" spc="2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del</a:t>
            </a:r>
            <a:r>
              <a:rPr sz="160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software</a:t>
            </a:r>
            <a:r>
              <a:rPr sz="1600" spc="3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a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la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MIPYME).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SzPct val="8750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Capacitaciones</a:t>
            </a:r>
            <a:r>
              <a:rPr sz="1600" spc="-2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para</a:t>
            </a:r>
            <a:r>
              <a:rPr sz="160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el</a:t>
            </a:r>
            <a:r>
              <a:rPr sz="1600" spc="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uso</a:t>
            </a:r>
            <a:r>
              <a:rPr sz="1600" spc="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o</a:t>
            </a:r>
            <a:r>
              <a:rPr sz="1600" spc="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implementación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de</a:t>
            </a:r>
            <a:r>
              <a:rPr sz="1600" spc="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tecnologías</a:t>
            </a:r>
            <a:r>
              <a:rPr sz="160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específicas.</a:t>
            </a:r>
            <a:endParaRPr sz="1600">
              <a:latin typeface="Calibri"/>
              <a:cs typeface="Calibri"/>
            </a:endParaRPr>
          </a:p>
          <a:p>
            <a:pPr marL="184785" marR="93345" indent="-172720">
              <a:lnSpc>
                <a:spcPct val="100000"/>
              </a:lnSpc>
              <a:buSzPct val="8750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Gestión</a:t>
            </a:r>
            <a:r>
              <a:rPr sz="1600" spc="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de</a:t>
            </a:r>
            <a:r>
              <a:rPr sz="1600" spc="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canales</a:t>
            </a:r>
            <a:r>
              <a:rPr sz="1600" spc="-1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(fijación</a:t>
            </a:r>
            <a:r>
              <a:rPr sz="160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de</a:t>
            </a:r>
            <a:r>
              <a:rPr sz="160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precios,</a:t>
            </a:r>
            <a:r>
              <a:rPr sz="1600" spc="2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planificación</a:t>
            </a:r>
            <a:r>
              <a:rPr sz="1600" spc="-2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de</a:t>
            </a:r>
            <a:r>
              <a:rPr sz="1600" spc="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promociones</a:t>
            </a:r>
            <a:r>
              <a:rPr sz="1600" spc="3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/</a:t>
            </a:r>
            <a:r>
              <a:rPr sz="160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campañas,</a:t>
            </a:r>
            <a:r>
              <a:rPr sz="1600" spc="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gestión</a:t>
            </a:r>
            <a:r>
              <a:rPr sz="160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de </a:t>
            </a:r>
            <a:r>
              <a:rPr sz="1600" spc="-34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previsiones</a:t>
            </a:r>
            <a:r>
              <a:rPr sz="1600" spc="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e</a:t>
            </a:r>
            <a:r>
              <a:rPr sz="1600" spc="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inventarios, análisis</a:t>
            </a:r>
            <a:r>
              <a:rPr sz="1600" spc="-4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datos)</a:t>
            </a:r>
            <a:r>
              <a:rPr sz="160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SzPct val="8750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Capacitación</a:t>
            </a:r>
            <a:r>
              <a:rPr sz="1600" spc="-2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en comercio</a:t>
            </a:r>
            <a:r>
              <a:rPr sz="1600" spc="4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electrónico.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SzPct val="8750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Asesorías</a:t>
            </a:r>
            <a:r>
              <a:rPr sz="1600" spc="3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especializadas</a:t>
            </a:r>
            <a:r>
              <a:rPr sz="1600" spc="-1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en</a:t>
            </a:r>
            <a:r>
              <a:rPr sz="1600" spc="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desarrollo</a:t>
            </a:r>
            <a:r>
              <a:rPr sz="1600" spc="2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de</a:t>
            </a:r>
            <a:r>
              <a:rPr sz="1600" spc="2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negocios</a:t>
            </a:r>
            <a:r>
              <a:rPr sz="1600" spc="2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digitales.</a:t>
            </a:r>
            <a:endParaRPr sz="1600">
              <a:latin typeface="Calibri"/>
              <a:cs typeface="Calibri"/>
            </a:endParaRPr>
          </a:p>
          <a:p>
            <a:pPr marL="184785" marR="168275" indent="-172720">
              <a:lnSpc>
                <a:spcPct val="100000"/>
              </a:lnSpc>
              <a:buSzPct val="8750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Modificación</a:t>
            </a:r>
            <a:r>
              <a:rPr sz="1600" spc="-1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de</a:t>
            </a:r>
            <a:r>
              <a:rPr sz="1600" spc="2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procesos,</a:t>
            </a:r>
            <a:r>
              <a:rPr sz="1600" spc="4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(comercio</a:t>
            </a:r>
            <a:r>
              <a:rPr sz="1600" spc="6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electrónico,</a:t>
            </a:r>
            <a:r>
              <a:rPr sz="1600" spc="4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gestión</a:t>
            </a:r>
            <a:r>
              <a:rPr sz="1600" spc="1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financiera y</a:t>
            </a:r>
            <a:r>
              <a:rPr sz="1600" spc="1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administrativa</a:t>
            </a:r>
            <a:r>
              <a:rPr sz="1600" spc="-1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digital, </a:t>
            </a:r>
            <a:r>
              <a:rPr sz="1600" spc="-34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manufactura</a:t>
            </a:r>
            <a:r>
              <a:rPr sz="1600" spc="-2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digital,</a:t>
            </a:r>
            <a:r>
              <a:rPr sz="1600" spc="-3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automatización,</a:t>
            </a:r>
            <a:r>
              <a:rPr sz="1600" spc="-2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etc.).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SzPct val="8750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Estrategias</a:t>
            </a:r>
            <a:r>
              <a:rPr sz="1600" spc="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de</a:t>
            </a:r>
            <a:r>
              <a:rPr sz="1600" spc="1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transformación</a:t>
            </a:r>
            <a:r>
              <a:rPr sz="1600" spc="2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digital,</a:t>
            </a:r>
            <a:r>
              <a:rPr sz="1600" spc="-2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procesos,</a:t>
            </a:r>
            <a:r>
              <a:rPr sz="1600" spc="5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desarrollo</a:t>
            </a:r>
            <a:r>
              <a:rPr sz="1600" spc="2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y</a:t>
            </a:r>
            <a:r>
              <a:rPr sz="1600" spc="2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testeo</a:t>
            </a:r>
            <a:r>
              <a:rPr sz="1600" spc="3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conceptos</a:t>
            </a:r>
            <a:r>
              <a:rPr sz="1600" spc="4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o</a:t>
            </a:r>
            <a:r>
              <a:rPr sz="1600" spc="1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prototipos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SzPct val="87500"/>
              <a:buFont typeface="Arial MT"/>
              <a:buChar char="•"/>
              <a:tabLst>
                <a:tab pos="185420" algn="l"/>
              </a:tabLst>
            </a:pP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Incorporación</a:t>
            </a:r>
            <a:r>
              <a:rPr sz="1600" spc="3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de</a:t>
            </a:r>
            <a:r>
              <a:rPr sz="1600" spc="1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tecnologías</a:t>
            </a:r>
            <a:r>
              <a:rPr sz="1600" spc="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avanzadas 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(Big</a:t>
            </a:r>
            <a:r>
              <a:rPr sz="1600" spc="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Data,</a:t>
            </a:r>
            <a:r>
              <a:rPr sz="1600" spc="4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IoT,</a:t>
            </a:r>
            <a:r>
              <a:rPr sz="1600" spc="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393838"/>
                </a:solidFill>
                <a:latin typeface="Calibri"/>
                <a:cs typeface="Calibri"/>
              </a:rPr>
              <a:t>blockchain</a:t>
            </a: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,</a:t>
            </a:r>
            <a:r>
              <a:rPr sz="1600" spc="50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393838"/>
                </a:solidFill>
                <a:latin typeface="Calibri"/>
                <a:cs typeface="Calibri"/>
              </a:rPr>
              <a:t>machine</a:t>
            </a:r>
            <a:r>
              <a:rPr sz="1600" i="1" spc="2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i="1" spc="-5" dirty="0">
                <a:solidFill>
                  <a:srgbClr val="393838"/>
                </a:solidFill>
                <a:latin typeface="Calibri"/>
                <a:cs typeface="Calibri"/>
              </a:rPr>
              <a:t>learning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,</a:t>
            </a:r>
            <a:r>
              <a:rPr sz="1600" spc="2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IA,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robótica,</a:t>
            </a:r>
            <a:r>
              <a:rPr sz="1600" spc="-15" dirty="0">
                <a:solidFill>
                  <a:srgbClr val="39383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393838"/>
                </a:solidFill>
                <a:latin typeface="Calibri"/>
                <a:cs typeface="Calibri"/>
              </a:rPr>
              <a:t>etc.).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SzPct val="87500"/>
              <a:buFont typeface="Arial MT"/>
              <a:buChar char="•"/>
              <a:tabLst>
                <a:tab pos="185420" algn="l"/>
              </a:tabLst>
            </a:pPr>
            <a:r>
              <a:rPr sz="1600" spc="-10" dirty="0">
                <a:solidFill>
                  <a:srgbClr val="393838"/>
                </a:solidFill>
                <a:latin typeface="Calibri"/>
                <a:cs typeface="Calibri"/>
              </a:rPr>
              <a:t>Otros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15261" y="1864867"/>
            <a:ext cx="41973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100"/>
              </a:spcBef>
              <a:tabLst>
                <a:tab pos="1753235" algn="l"/>
              </a:tabLst>
            </a:pP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Etapa</a:t>
            </a:r>
            <a:r>
              <a:rPr sz="1800" b="1" spc="-1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de	Etapa</a:t>
            </a:r>
            <a:r>
              <a:rPr sz="1800" b="1" spc="-4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de</a:t>
            </a:r>
            <a:r>
              <a:rPr sz="1800" b="1" spc="-4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Implementación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Diagnóstico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64336" y="2394204"/>
            <a:ext cx="10313035" cy="4174490"/>
            <a:chOff x="1164336" y="2394204"/>
            <a:chExt cx="10313035" cy="4174490"/>
          </a:xfrm>
        </p:grpSpPr>
        <p:sp>
          <p:nvSpPr>
            <p:cNvPr id="5" name="object 5"/>
            <p:cNvSpPr/>
            <p:nvPr/>
          </p:nvSpPr>
          <p:spPr>
            <a:xfrm>
              <a:off x="1164336" y="2394204"/>
              <a:ext cx="10313035" cy="76200"/>
            </a:xfrm>
            <a:custGeom>
              <a:avLst/>
              <a:gdLst/>
              <a:ahLst/>
              <a:cxnLst/>
              <a:rect l="l" t="t" r="r" b="b"/>
              <a:pathLst>
                <a:path w="10313035" h="76200">
                  <a:moveTo>
                    <a:pt x="38100" y="0"/>
                  </a:moveTo>
                  <a:lnTo>
                    <a:pt x="23268" y="2988"/>
                  </a:lnTo>
                  <a:lnTo>
                    <a:pt x="11158" y="11144"/>
                  </a:lnTo>
                  <a:lnTo>
                    <a:pt x="2993" y="23252"/>
                  </a:lnTo>
                  <a:lnTo>
                    <a:pt x="0" y="38100"/>
                  </a:lnTo>
                  <a:lnTo>
                    <a:pt x="2993" y="52947"/>
                  </a:lnTo>
                  <a:lnTo>
                    <a:pt x="11158" y="65055"/>
                  </a:lnTo>
                  <a:lnTo>
                    <a:pt x="23268" y="73211"/>
                  </a:lnTo>
                  <a:lnTo>
                    <a:pt x="38100" y="76200"/>
                  </a:lnTo>
                  <a:lnTo>
                    <a:pt x="52931" y="73211"/>
                  </a:lnTo>
                  <a:lnTo>
                    <a:pt x="65041" y="65055"/>
                  </a:lnTo>
                  <a:lnTo>
                    <a:pt x="73206" y="52947"/>
                  </a:lnTo>
                  <a:lnTo>
                    <a:pt x="74919" y="44450"/>
                  </a:lnTo>
                  <a:lnTo>
                    <a:pt x="38100" y="44450"/>
                  </a:lnTo>
                  <a:lnTo>
                    <a:pt x="38100" y="31750"/>
                  </a:lnTo>
                  <a:lnTo>
                    <a:pt x="74919" y="31750"/>
                  </a:lnTo>
                  <a:lnTo>
                    <a:pt x="73206" y="23252"/>
                  </a:lnTo>
                  <a:lnTo>
                    <a:pt x="65041" y="11144"/>
                  </a:lnTo>
                  <a:lnTo>
                    <a:pt x="52931" y="2988"/>
                  </a:lnTo>
                  <a:lnTo>
                    <a:pt x="38100" y="0"/>
                  </a:lnTo>
                  <a:close/>
                </a:path>
                <a:path w="10313035" h="76200">
                  <a:moveTo>
                    <a:pt x="10274935" y="0"/>
                  </a:moveTo>
                  <a:lnTo>
                    <a:pt x="10260087" y="2988"/>
                  </a:lnTo>
                  <a:lnTo>
                    <a:pt x="10247979" y="11144"/>
                  </a:lnTo>
                  <a:lnTo>
                    <a:pt x="10239823" y="23252"/>
                  </a:lnTo>
                  <a:lnTo>
                    <a:pt x="10236835" y="38100"/>
                  </a:lnTo>
                  <a:lnTo>
                    <a:pt x="10239823" y="52947"/>
                  </a:lnTo>
                  <a:lnTo>
                    <a:pt x="10247979" y="65055"/>
                  </a:lnTo>
                  <a:lnTo>
                    <a:pt x="10260087" y="73211"/>
                  </a:lnTo>
                  <a:lnTo>
                    <a:pt x="10274935" y="76200"/>
                  </a:lnTo>
                  <a:lnTo>
                    <a:pt x="10289782" y="73211"/>
                  </a:lnTo>
                  <a:lnTo>
                    <a:pt x="10301890" y="65055"/>
                  </a:lnTo>
                  <a:lnTo>
                    <a:pt x="10310046" y="52947"/>
                  </a:lnTo>
                  <a:lnTo>
                    <a:pt x="10311756" y="44450"/>
                  </a:lnTo>
                  <a:lnTo>
                    <a:pt x="10274935" y="44450"/>
                  </a:lnTo>
                  <a:lnTo>
                    <a:pt x="10274935" y="31750"/>
                  </a:lnTo>
                  <a:lnTo>
                    <a:pt x="10311756" y="31750"/>
                  </a:lnTo>
                  <a:lnTo>
                    <a:pt x="10310046" y="23252"/>
                  </a:lnTo>
                  <a:lnTo>
                    <a:pt x="10301890" y="11144"/>
                  </a:lnTo>
                  <a:lnTo>
                    <a:pt x="10289782" y="2988"/>
                  </a:lnTo>
                  <a:lnTo>
                    <a:pt x="10274935" y="0"/>
                  </a:lnTo>
                  <a:close/>
                </a:path>
                <a:path w="10313035" h="76200">
                  <a:moveTo>
                    <a:pt x="74919" y="31750"/>
                  </a:moveTo>
                  <a:lnTo>
                    <a:pt x="38100" y="31750"/>
                  </a:lnTo>
                  <a:lnTo>
                    <a:pt x="38100" y="44450"/>
                  </a:lnTo>
                  <a:lnTo>
                    <a:pt x="74919" y="44450"/>
                  </a:lnTo>
                  <a:lnTo>
                    <a:pt x="76200" y="38100"/>
                  </a:lnTo>
                  <a:lnTo>
                    <a:pt x="74919" y="31750"/>
                  </a:lnTo>
                  <a:close/>
                </a:path>
                <a:path w="10313035" h="76200">
                  <a:moveTo>
                    <a:pt x="10238113" y="31750"/>
                  </a:moveTo>
                  <a:lnTo>
                    <a:pt x="74919" y="31750"/>
                  </a:lnTo>
                  <a:lnTo>
                    <a:pt x="76200" y="38100"/>
                  </a:lnTo>
                  <a:lnTo>
                    <a:pt x="74919" y="44450"/>
                  </a:lnTo>
                  <a:lnTo>
                    <a:pt x="10238113" y="44450"/>
                  </a:lnTo>
                  <a:lnTo>
                    <a:pt x="10236835" y="38100"/>
                  </a:lnTo>
                  <a:lnTo>
                    <a:pt x="10238113" y="31750"/>
                  </a:lnTo>
                  <a:close/>
                </a:path>
                <a:path w="10313035" h="76200">
                  <a:moveTo>
                    <a:pt x="10311756" y="31750"/>
                  </a:moveTo>
                  <a:lnTo>
                    <a:pt x="10274935" y="31750"/>
                  </a:lnTo>
                  <a:lnTo>
                    <a:pt x="10274935" y="44450"/>
                  </a:lnTo>
                  <a:lnTo>
                    <a:pt x="10311756" y="44450"/>
                  </a:lnTo>
                  <a:lnTo>
                    <a:pt x="10313035" y="38100"/>
                  </a:lnTo>
                  <a:lnTo>
                    <a:pt x="10311756" y="31750"/>
                  </a:lnTo>
                  <a:close/>
                </a:path>
              </a:pathLst>
            </a:custGeom>
            <a:solidFill>
              <a:srgbClr val="0193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54252" y="2535936"/>
              <a:ext cx="1911350" cy="4032885"/>
            </a:xfrm>
            <a:custGeom>
              <a:avLst/>
              <a:gdLst/>
              <a:ahLst/>
              <a:cxnLst/>
              <a:rect l="l" t="t" r="r" b="b"/>
              <a:pathLst>
                <a:path w="1911350" h="4032884">
                  <a:moveTo>
                    <a:pt x="1854835" y="0"/>
                  </a:moveTo>
                  <a:lnTo>
                    <a:pt x="56387" y="0"/>
                  </a:lnTo>
                  <a:lnTo>
                    <a:pt x="34450" y="4435"/>
                  </a:lnTo>
                  <a:lnTo>
                    <a:pt x="16525" y="16525"/>
                  </a:lnTo>
                  <a:lnTo>
                    <a:pt x="4435" y="34450"/>
                  </a:lnTo>
                  <a:lnTo>
                    <a:pt x="0" y="56387"/>
                  </a:lnTo>
                  <a:lnTo>
                    <a:pt x="0" y="3976077"/>
                  </a:lnTo>
                  <a:lnTo>
                    <a:pt x="4435" y="3998042"/>
                  </a:lnTo>
                  <a:lnTo>
                    <a:pt x="16525" y="4015978"/>
                  </a:lnTo>
                  <a:lnTo>
                    <a:pt x="34450" y="4028070"/>
                  </a:lnTo>
                  <a:lnTo>
                    <a:pt x="56387" y="4032504"/>
                  </a:lnTo>
                  <a:lnTo>
                    <a:pt x="1854835" y="4032504"/>
                  </a:lnTo>
                  <a:lnTo>
                    <a:pt x="1876772" y="4028070"/>
                  </a:lnTo>
                  <a:lnTo>
                    <a:pt x="1894697" y="4015978"/>
                  </a:lnTo>
                  <a:lnTo>
                    <a:pt x="1906787" y="3998042"/>
                  </a:lnTo>
                  <a:lnTo>
                    <a:pt x="1911223" y="3976077"/>
                  </a:lnTo>
                  <a:lnTo>
                    <a:pt x="1911223" y="56387"/>
                  </a:lnTo>
                  <a:lnTo>
                    <a:pt x="1906787" y="34450"/>
                  </a:lnTo>
                  <a:lnTo>
                    <a:pt x="1894697" y="16525"/>
                  </a:lnTo>
                  <a:lnTo>
                    <a:pt x="1876772" y="4435"/>
                  </a:lnTo>
                  <a:lnTo>
                    <a:pt x="1854835" y="0"/>
                  </a:lnTo>
                  <a:close/>
                </a:path>
              </a:pathLst>
            </a:custGeom>
            <a:solidFill>
              <a:srgbClr val="0095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416811" y="2717673"/>
            <a:ext cx="16383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600" spc="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experto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consultor o entidad </a:t>
            </a:r>
            <a:r>
              <a:rPr sz="1600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realizará el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diagnóstico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brechas.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31898" y="1142441"/>
            <a:ext cx="399605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¿QUÉ</a:t>
            </a:r>
            <a:r>
              <a:rPr spc="-20" dirty="0"/>
              <a:t> </a:t>
            </a:r>
            <a:r>
              <a:rPr spc="-5" dirty="0"/>
              <a:t>SE</a:t>
            </a:r>
            <a:r>
              <a:rPr spc="-30" dirty="0"/>
              <a:t> </a:t>
            </a:r>
            <a:r>
              <a:rPr spc="-5" dirty="0"/>
              <a:t>FINANCIA?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4291" y="1094232"/>
            <a:ext cx="487679" cy="59740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32788" y="2302764"/>
            <a:ext cx="8752840" cy="76200"/>
          </a:xfrm>
          <a:custGeom>
            <a:avLst/>
            <a:gdLst/>
            <a:ahLst/>
            <a:cxnLst/>
            <a:rect l="l" t="t" r="r" b="b"/>
            <a:pathLst>
              <a:path w="8752840" h="76200">
                <a:moveTo>
                  <a:pt x="38100" y="0"/>
                </a:moveTo>
                <a:lnTo>
                  <a:pt x="23252" y="2988"/>
                </a:lnTo>
                <a:lnTo>
                  <a:pt x="11144" y="11144"/>
                </a:lnTo>
                <a:lnTo>
                  <a:pt x="2988" y="23252"/>
                </a:lnTo>
                <a:lnTo>
                  <a:pt x="0" y="38100"/>
                </a:lnTo>
                <a:lnTo>
                  <a:pt x="2988" y="52947"/>
                </a:lnTo>
                <a:lnTo>
                  <a:pt x="11144" y="65055"/>
                </a:lnTo>
                <a:lnTo>
                  <a:pt x="23252" y="73211"/>
                </a:lnTo>
                <a:lnTo>
                  <a:pt x="38100" y="76200"/>
                </a:lnTo>
                <a:lnTo>
                  <a:pt x="52947" y="73211"/>
                </a:lnTo>
                <a:lnTo>
                  <a:pt x="65055" y="65055"/>
                </a:lnTo>
                <a:lnTo>
                  <a:pt x="73211" y="52947"/>
                </a:lnTo>
                <a:lnTo>
                  <a:pt x="74921" y="44450"/>
                </a:lnTo>
                <a:lnTo>
                  <a:pt x="38100" y="44450"/>
                </a:lnTo>
                <a:lnTo>
                  <a:pt x="38100" y="31750"/>
                </a:lnTo>
                <a:lnTo>
                  <a:pt x="74921" y="31750"/>
                </a:lnTo>
                <a:lnTo>
                  <a:pt x="73211" y="23252"/>
                </a:lnTo>
                <a:lnTo>
                  <a:pt x="65055" y="11144"/>
                </a:lnTo>
                <a:lnTo>
                  <a:pt x="52947" y="2988"/>
                </a:lnTo>
                <a:lnTo>
                  <a:pt x="38100" y="0"/>
                </a:lnTo>
                <a:close/>
              </a:path>
              <a:path w="8752840" h="76200">
                <a:moveTo>
                  <a:pt x="8714740" y="0"/>
                </a:moveTo>
                <a:lnTo>
                  <a:pt x="8699892" y="2988"/>
                </a:lnTo>
                <a:lnTo>
                  <a:pt x="8687784" y="11144"/>
                </a:lnTo>
                <a:lnTo>
                  <a:pt x="8679628" y="23252"/>
                </a:lnTo>
                <a:lnTo>
                  <a:pt x="8676640" y="38100"/>
                </a:lnTo>
                <a:lnTo>
                  <a:pt x="8679628" y="52947"/>
                </a:lnTo>
                <a:lnTo>
                  <a:pt x="8687784" y="65055"/>
                </a:lnTo>
                <a:lnTo>
                  <a:pt x="8699892" y="73211"/>
                </a:lnTo>
                <a:lnTo>
                  <a:pt x="8714740" y="76200"/>
                </a:lnTo>
                <a:lnTo>
                  <a:pt x="8729533" y="73211"/>
                </a:lnTo>
                <a:lnTo>
                  <a:pt x="8741648" y="65055"/>
                </a:lnTo>
                <a:lnTo>
                  <a:pt x="8749833" y="52947"/>
                </a:lnTo>
                <a:lnTo>
                  <a:pt x="8751554" y="44450"/>
                </a:lnTo>
                <a:lnTo>
                  <a:pt x="8714740" y="44450"/>
                </a:lnTo>
                <a:lnTo>
                  <a:pt x="8714740" y="31750"/>
                </a:lnTo>
                <a:lnTo>
                  <a:pt x="8751554" y="31750"/>
                </a:lnTo>
                <a:lnTo>
                  <a:pt x="8749833" y="23252"/>
                </a:lnTo>
                <a:lnTo>
                  <a:pt x="8741648" y="11144"/>
                </a:lnTo>
                <a:lnTo>
                  <a:pt x="8729533" y="2988"/>
                </a:lnTo>
                <a:lnTo>
                  <a:pt x="8714740" y="0"/>
                </a:lnTo>
                <a:close/>
              </a:path>
              <a:path w="8752840" h="76200">
                <a:moveTo>
                  <a:pt x="74921" y="31750"/>
                </a:moveTo>
                <a:lnTo>
                  <a:pt x="38100" y="31750"/>
                </a:lnTo>
                <a:lnTo>
                  <a:pt x="38100" y="44450"/>
                </a:lnTo>
                <a:lnTo>
                  <a:pt x="74921" y="44450"/>
                </a:lnTo>
                <a:lnTo>
                  <a:pt x="76200" y="38100"/>
                </a:lnTo>
                <a:lnTo>
                  <a:pt x="74921" y="31750"/>
                </a:lnTo>
                <a:close/>
              </a:path>
              <a:path w="8752840" h="76200">
                <a:moveTo>
                  <a:pt x="8677918" y="31750"/>
                </a:moveTo>
                <a:lnTo>
                  <a:pt x="74921" y="31750"/>
                </a:lnTo>
                <a:lnTo>
                  <a:pt x="76200" y="38100"/>
                </a:lnTo>
                <a:lnTo>
                  <a:pt x="74921" y="44450"/>
                </a:lnTo>
                <a:lnTo>
                  <a:pt x="8677918" y="44450"/>
                </a:lnTo>
                <a:lnTo>
                  <a:pt x="8676640" y="38100"/>
                </a:lnTo>
                <a:lnTo>
                  <a:pt x="8677918" y="31750"/>
                </a:lnTo>
                <a:close/>
              </a:path>
              <a:path w="8752840" h="76200">
                <a:moveTo>
                  <a:pt x="8751554" y="31750"/>
                </a:moveTo>
                <a:lnTo>
                  <a:pt x="8714740" y="31750"/>
                </a:lnTo>
                <a:lnTo>
                  <a:pt x="8714740" y="44450"/>
                </a:lnTo>
                <a:lnTo>
                  <a:pt x="8751554" y="44450"/>
                </a:lnTo>
                <a:lnTo>
                  <a:pt x="8752840" y="38100"/>
                </a:lnTo>
                <a:lnTo>
                  <a:pt x="8751554" y="31750"/>
                </a:lnTo>
                <a:close/>
              </a:path>
            </a:pathLst>
          </a:custGeom>
          <a:solidFill>
            <a:srgbClr val="019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68245" y="1966341"/>
            <a:ext cx="9381490" cy="39058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9593"/>
                </a:solidFill>
                <a:latin typeface="Arial"/>
                <a:cs typeface="Arial"/>
              </a:rPr>
              <a:t>Etapa</a:t>
            </a:r>
            <a:r>
              <a:rPr sz="2000" b="1" spc="-35" dirty="0">
                <a:solidFill>
                  <a:srgbClr val="009593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9593"/>
                </a:solidFill>
                <a:latin typeface="Arial"/>
                <a:cs typeface="Arial"/>
              </a:rPr>
              <a:t>I</a:t>
            </a:r>
            <a:r>
              <a:rPr sz="2000" b="1" spc="-35" dirty="0">
                <a:solidFill>
                  <a:srgbClr val="009593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9593"/>
                </a:solidFill>
                <a:latin typeface="Arial"/>
                <a:cs typeface="Arial"/>
              </a:rPr>
              <a:t>y</a:t>
            </a:r>
            <a:r>
              <a:rPr sz="2000" b="1" spc="-35" dirty="0">
                <a:solidFill>
                  <a:srgbClr val="009593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9593"/>
                </a:solidFill>
                <a:latin typeface="Arial"/>
                <a:cs typeface="Arial"/>
              </a:rPr>
              <a:t>II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1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Ningún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tipo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impuestos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que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tengan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carácter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recuperable</a:t>
            </a:r>
            <a:r>
              <a:rPr sz="18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por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parte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beneficiario</a:t>
            </a:r>
            <a:r>
              <a:rPr sz="18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 marL="220979">
              <a:lnSpc>
                <a:spcPct val="100000"/>
              </a:lnSpc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que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genere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crédito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favor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del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contribuyente,</a:t>
            </a:r>
            <a:r>
              <a:rPr sz="18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tales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como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IGV,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Impuesto a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Renta,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entre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otros.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5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Cursos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capacitación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estándar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Servicios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que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promuevan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subsidios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exportación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5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Pasantías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estudiantes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5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Actividades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comercialización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5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Gastos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por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personal administrativo.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1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Gastos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fijos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(luz,</a:t>
            </a:r>
            <a:r>
              <a:rPr sz="18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agua,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telefonía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fija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celular,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internet).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5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Capital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trabajo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Entidad.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5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Gastos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financieros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(mantenimiento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cuenta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corriente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otros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gastos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financieros).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Adquisición</a:t>
            </a:r>
            <a:r>
              <a:rPr sz="18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y/o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alquiler</a:t>
            </a:r>
            <a:r>
              <a:rPr sz="18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equipos,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bienes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duraderos</a:t>
            </a:r>
            <a:r>
              <a:rPr sz="18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insumos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no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vinculados</a:t>
            </a:r>
            <a:r>
              <a:rPr sz="18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proyecto.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585858"/>
                </a:solidFill>
                <a:latin typeface="Segoe UI Symbol"/>
                <a:cs typeface="Segoe UI Symbol"/>
              </a:rPr>
              <a:t>✔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Adquisición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y/o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alquiler</a:t>
            </a:r>
            <a:r>
              <a:rPr sz="18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inmuebles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adquisición</a:t>
            </a:r>
            <a:r>
              <a:rPr sz="18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vehículos.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2704" y="1220724"/>
            <a:ext cx="445007" cy="48920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69210" y="1233627"/>
            <a:ext cx="47059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GASTOS</a:t>
            </a:r>
            <a:r>
              <a:rPr spc="10" dirty="0"/>
              <a:t> </a:t>
            </a:r>
            <a:r>
              <a:rPr spc="-5" dirty="0"/>
              <a:t>NO </a:t>
            </a:r>
            <a:r>
              <a:rPr spc="-10" dirty="0"/>
              <a:t>ELEGIBLES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15920" y="4208729"/>
            <a:ext cx="754443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79700" algn="l"/>
              </a:tabLst>
            </a:pPr>
            <a:r>
              <a:rPr sz="3600" spc="-5" dirty="0">
                <a:solidFill>
                  <a:srgbClr val="FFFFFF"/>
                </a:solidFill>
                <a:latin typeface="Arial Black"/>
                <a:cs typeface="Arial Black"/>
              </a:rPr>
              <a:t>Concurso	Mypes</a:t>
            </a:r>
            <a:r>
              <a:rPr sz="36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 Black"/>
                <a:cs typeface="Arial Black"/>
              </a:rPr>
              <a:t>Reactivadas</a:t>
            </a:r>
            <a:endParaRPr sz="360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3072" y="2086355"/>
            <a:ext cx="5567172" cy="157429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67254" y="2477515"/>
            <a:ext cx="8177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1605" algn="l"/>
                <a:tab pos="2056130" algn="l"/>
                <a:tab pos="3723640" algn="l"/>
                <a:tab pos="4347210" algn="l"/>
                <a:tab pos="4735830" algn="l"/>
                <a:tab pos="6453505" algn="l"/>
                <a:tab pos="6939915" algn="l"/>
                <a:tab pos="7448550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Pr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ctos	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q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u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	contribuy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n	con	la	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re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ctiva</a:t>
            </a:r>
            <a:r>
              <a:rPr sz="2400" b="1" spc="5" dirty="0">
                <a:solidFill>
                  <a:srgbClr val="404040"/>
                </a:solidFill>
                <a:latin typeface="Calibri"/>
                <a:cs typeface="Calibri"/>
              </a:rPr>
              <a:t>c</a:t>
            </a:r>
            <a:r>
              <a:rPr sz="2400" b="1" spc="-15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ó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n	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	las	MYPE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18326" y="2843276"/>
            <a:ext cx="39319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5800" algn="l"/>
                <a:tab pos="3208655" algn="l"/>
                <a:tab pos="3568065" algn="l"/>
              </a:tabLst>
            </a:pPr>
            <a:r>
              <a:rPr sz="2400" b="1" spc="-5" dirty="0">
                <a:solidFill>
                  <a:srgbClr val="009593"/>
                </a:solidFill>
                <a:latin typeface="Calibri"/>
                <a:cs typeface="Calibri"/>
              </a:rPr>
              <a:t>co</a:t>
            </a:r>
            <a:r>
              <a:rPr sz="2400" b="1" spc="-10" dirty="0">
                <a:solidFill>
                  <a:srgbClr val="009593"/>
                </a:solidFill>
                <a:latin typeface="Calibri"/>
                <a:cs typeface="Calibri"/>
              </a:rPr>
              <a:t>n</a:t>
            </a:r>
            <a:r>
              <a:rPr sz="2400" b="1" dirty="0">
                <a:solidFill>
                  <a:srgbClr val="009593"/>
                </a:solidFill>
                <a:latin typeface="Calibri"/>
                <a:cs typeface="Calibri"/>
              </a:rPr>
              <a:t>o</a:t>
            </a:r>
            <a:r>
              <a:rPr sz="2400" b="1" spc="5" dirty="0">
                <a:solidFill>
                  <a:srgbClr val="009593"/>
                </a:solidFill>
                <a:latin typeface="Calibri"/>
                <a:cs typeface="Calibri"/>
              </a:rPr>
              <a:t>c</a:t>
            </a:r>
            <a:r>
              <a:rPr sz="2400" b="1" spc="-15" dirty="0">
                <a:solidFill>
                  <a:srgbClr val="009593"/>
                </a:solidFill>
                <a:latin typeface="Calibri"/>
                <a:cs typeface="Calibri"/>
              </a:rPr>
              <a:t>i</a:t>
            </a:r>
            <a:r>
              <a:rPr sz="2400" b="1" spc="-5" dirty="0">
                <a:solidFill>
                  <a:srgbClr val="009593"/>
                </a:solidFill>
                <a:latin typeface="Calibri"/>
                <a:cs typeface="Calibri"/>
              </a:rPr>
              <a:t>mi</a:t>
            </a:r>
            <a:r>
              <a:rPr sz="2400" b="1" dirty="0">
                <a:solidFill>
                  <a:srgbClr val="009593"/>
                </a:solidFill>
                <a:latin typeface="Calibri"/>
                <a:cs typeface="Calibri"/>
              </a:rPr>
              <a:t>en</a:t>
            </a:r>
            <a:r>
              <a:rPr sz="2400" b="1" spc="-10" dirty="0">
                <a:solidFill>
                  <a:srgbClr val="009593"/>
                </a:solidFill>
                <a:latin typeface="Calibri"/>
                <a:cs typeface="Calibri"/>
              </a:rPr>
              <a:t>t</a:t>
            </a:r>
            <a:r>
              <a:rPr sz="2400" b="1" dirty="0">
                <a:solidFill>
                  <a:srgbClr val="009593"/>
                </a:solidFill>
                <a:latin typeface="Calibri"/>
                <a:cs typeface="Calibri"/>
              </a:rPr>
              <a:t>o	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aplicado	a	los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67254" y="2843276"/>
            <a:ext cx="40640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2875" algn="l"/>
                <a:tab pos="1841500" algn="l"/>
                <a:tab pos="3734435" algn="l"/>
              </a:tabLst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medi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nt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	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l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	</a:t>
            </a:r>
            <a:r>
              <a:rPr sz="2400" b="1" dirty="0">
                <a:solidFill>
                  <a:srgbClr val="009593"/>
                </a:solidFill>
                <a:latin typeface="Calibri"/>
                <a:cs typeface="Calibri"/>
              </a:rPr>
              <a:t>tra</a:t>
            </a:r>
            <a:r>
              <a:rPr sz="2400" b="1" spc="-10" dirty="0">
                <a:solidFill>
                  <a:srgbClr val="009593"/>
                </a:solidFill>
                <a:latin typeface="Calibri"/>
                <a:cs typeface="Calibri"/>
              </a:rPr>
              <a:t>n</a:t>
            </a:r>
            <a:r>
              <a:rPr sz="2400" b="1" dirty="0">
                <a:solidFill>
                  <a:srgbClr val="009593"/>
                </a:solidFill>
                <a:latin typeface="Calibri"/>
                <a:cs typeface="Calibri"/>
              </a:rPr>
              <a:t>sfer</a:t>
            </a:r>
            <a:r>
              <a:rPr sz="2400" b="1" spc="15" dirty="0">
                <a:solidFill>
                  <a:srgbClr val="009593"/>
                </a:solidFill>
                <a:latin typeface="Calibri"/>
                <a:cs typeface="Calibri"/>
              </a:rPr>
              <a:t>e</a:t>
            </a:r>
            <a:r>
              <a:rPr sz="2400" b="1" dirty="0">
                <a:solidFill>
                  <a:srgbClr val="009593"/>
                </a:solidFill>
                <a:latin typeface="Calibri"/>
                <a:cs typeface="Calibri"/>
              </a:rPr>
              <a:t>ncia	</a:t>
            </a:r>
            <a:r>
              <a:rPr sz="2400" b="1" spc="-5" dirty="0">
                <a:solidFill>
                  <a:srgbClr val="009593"/>
                </a:solidFill>
                <a:latin typeface="Calibri"/>
                <a:cs typeface="Calibri"/>
              </a:rPr>
              <a:t>de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454150" algn="l"/>
                <a:tab pos="3289300" algn="l"/>
              </a:tabLst>
            </a:pP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procesos	</a:t>
            </a:r>
            <a:r>
              <a:rPr sz="2400" b="1" spc="-5" dirty="0">
                <a:solidFill>
                  <a:srgbClr val="009593"/>
                </a:solidFill>
                <a:latin typeface="Calibri"/>
                <a:cs typeface="Calibri"/>
              </a:rPr>
              <a:t>productivos	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39790" y="3208731"/>
            <a:ext cx="44062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5510" algn="l"/>
              </a:tabLst>
            </a:pP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para	</a:t>
            </a:r>
            <a:r>
              <a:rPr sz="2400" b="1" spc="-5" dirty="0">
                <a:solidFill>
                  <a:srgbClr val="009593"/>
                </a:solidFill>
                <a:latin typeface="Calibri"/>
                <a:cs typeface="Calibri"/>
              </a:rPr>
              <a:t>reorientación/reconversión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67254" y="3575050"/>
            <a:ext cx="73501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9593"/>
                </a:solidFill>
                <a:latin typeface="Calibri"/>
                <a:cs typeface="Calibri"/>
              </a:rPr>
              <a:t>productiva</a:t>
            </a:r>
            <a:r>
              <a:rPr sz="2400" b="1" spc="-1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MYPE.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meta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establecida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esta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modalidad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es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 1147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MYPE.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551682" y="1785315"/>
            <a:ext cx="48202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¿QUÉ</a:t>
            </a:r>
            <a:r>
              <a:rPr spc="-25" dirty="0"/>
              <a:t> </a:t>
            </a:r>
            <a:r>
              <a:rPr spc="-10" dirty="0"/>
              <a:t>COFINANCIAMOS?</a:t>
            </a: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5792" y="1679448"/>
            <a:ext cx="1182624" cy="772667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5401" y="1414729"/>
            <a:ext cx="742378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FLUJO</a:t>
            </a:r>
            <a:r>
              <a:rPr sz="2400" spc="-10" dirty="0"/>
              <a:t> </a:t>
            </a:r>
            <a:r>
              <a:rPr sz="2400" dirty="0"/>
              <a:t>DEL</a:t>
            </a:r>
            <a:r>
              <a:rPr sz="2400" spc="-5" dirty="0"/>
              <a:t> </a:t>
            </a:r>
            <a:r>
              <a:rPr sz="2400" dirty="0"/>
              <a:t>CONCURSO</a:t>
            </a:r>
            <a:r>
              <a:rPr sz="2400" spc="-35" dirty="0"/>
              <a:t> </a:t>
            </a:r>
            <a:r>
              <a:rPr sz="2400" spc="-5" dirty="0"/>
              <a:t>ALTERNATIVA</a:t>
            </a:r>
            <a:r>
              <a:rPr sz="2400" spc="-20" dirty="0"/>
              <a:t> </a:t>
            </a:r>
            <a:r>
              <a:rPr sz="2400" dirty="0"/>
              <a:t>1</a:t>
            </a:r>
            <a:r>
              <a:rPr sz="2400" spc="-10" dirty="0"/>
              <a:t> </a:t>
            </a:r>
            <a:r>
              <a:rPr sz="2400" dirty="0"/>
              <a:t>Y</a:t>
            </a:r>
            <a:r>
              <a:rPr sz="2400" spc="-15" dirty="0"/>
              <a:t> </a:t>
            </a:r>
            <a:r>
              <a:rPr sz="2400" dirty="0"/>
              <a:t>2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4979" y="2069592"/>
            <a:ext cx="8513064" cy="412242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6764" y="1148333"/>
            <a:ext cx="1048067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740025" algn="l"/>
              </a:tabLst>
            </a:pPr>
            <a:r>
              <a:rPr sz="2300" dirty="0"/>
              <a:t>ALTERNATIVAS	DE</a:t>
            </a:r>
            <a:r>
              <a:rPr sz="2300" spc="-15" dirty="0"/>
              <a:t> </a:t>
            </a:r>
            <a:r>
              <a:rPr sz="2300" spc="-5" dirty="0"/>
              <a:t>POSTULACION</a:t>
            </a:r>
            <a:r>
              <a:rPr sz="2300" spc="-50" dirty="0"/>
              <a:t> </a:t>
            </a:r>
            <a:r>
              <a:rPr sz="2300" dirty="0"/>
              <a:t>Y </a:t>
            </a:r>
            <a:r>
              <a:rPr sz="2300" spc="-5" dirty="0"/>
              <a:t>ENTIDADES</a:t>
            </a:r>
            <a:r>
              <a:rPr sz="2300" spc="-20" dirty="0"/>
              <a:t> </a:t>
            </a:r>
            <a:r>
              <a:rPr sz="2300" dirty="0"/>
              <a:t>SOLICITANTES</a:t>
            </a:r>
            <a:endParaRPr sz="2300"/>
          </a:p>
        </p:txBody>
      </p:sp>
      <p:sp>
        <p:nvSpPr>
          <p:cNvPr id="3" name="object 3"/>
          <p:cNvSpPr txBox="1"/>
          <p:nvPr/>
        </p:nvSpPr>
        <p:spPr>
          <a:xfrm>
            <a:off x="987044" y="1848993"/>
            <a:ext cx="10341610" cy="3985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6695" indent="-158115">
              <a:lnSpc>
                <a:spcPts val="2385"/>
              </a:lnSpc>
              <a:spcBef>
                <a:spcPts val="105"/>
              </a:spcBef>
              <a:buClr>
                <a:srgbClr val="000000"/>
              </a:buClr>
              <a:buSzPct val="90000"/>
              <a:buFont typeface="Arial MT"/>
              <a:buChar char="•"/>
              <a:tabLst>
                <a:tab pos="227329" algn="l"/>
              </a:tabLst>
            </a:pPr>
            <a:r>
              <a:rPr sz="3000" b="1" spc="-7" baseline="1388" dirty="0">
                <a:solidFill>
                  <a:srgbClr val="009593"/>
                </a:solidFill>
                <a:latin typeface="Calibri"/>
                <a:cs typeface="Calibri"/>
              </a:rPr>
              <a:t>En</a:t>
            </a:r>
            <a:r>
              <a:rPr sz="3000" b="1" spc="292" baseline="1388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3000" b="1" spc="-7" baseline="1388" dirty="0">
                <a:solidFill>
                  <a:srgbClr val="009593"/>
                </a:solidFill>
                <a:latin typeface="Calibri"/>
                <a:cs typeface="Calibri"/>
              </a:rPr>
              <a:t>la</a:t>
            </a:r>
            <a:r>
              <a:rPr sz="3000" b="1" spc="277" baseline="1388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3000" b="1" spc="-7" baseline="1388" dirty="0">
                <a:solidFill>
                  <a:srgbClr val="009593"/>
                </a:solidFill>
                <a:latin typeface="Calibri"/>
                <a:cs typeface="Calibri"/>
              </a:rPr>
              <a:t>alternativa</a:t>
            </a:r>
            <a:r>
              <a:rPr sz="3000" b="1" spc="262" baseline="1388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3000" b="1" baseline="1388" dirty="0">
                <a:solidFill>
                  <a:srgbClr val="009593"/>
                </a:solidFill>
                <a:latin typeface="Calibri"/>
                <a:cs typeface="Calibri"/>
              </a:rPr>
              <a:t>1:</a:t>
            </a:r>
            <a:r>
              <a:rPr sz="3000" b="1" spc="300" baseline="1388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3000" b="1" spc="-7" baseline="1388" dirty="0">
                <a:solidFill>
                  <a:srgbClr val="009593"/>
                </a:solidFill>
                <a:latin typeface="Calibri"/>
                <a:cs typeface="Calibri"/>
              </a:rPr>
              <a:t>individual</a:t>
            </a:r>
            <a:r>
              <a:rPr sz="3000" spc="-7" baseline="1388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3000" spc="292" baseline="13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000" spc="-7" baseline="1388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3000" spc="284" baseline="13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000" spc="-7" baseline="1388" dirty="0">
                <a:solidFill>
                  <a:srgbClr val="404040"/>
                </a:solidFill>
                <a:latin typeface="Calibri"/>
                <a:cs typeface="Calibri"/>
              </a:rPr>
              <a:t>Entidad</a:t>
            </a:r>
            <a:r>
              <a:rPr sz="3000" spc="284" baseline="13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000" baseline="1388" dirty="0">
                <a:solidFill>
                  <a:srgbClr val="404040"/>
                </a:solidFill>
                <a:latin typeface="Calibri"/>
                <a:cs typeface="Calibri"/>
              </a:rPr>
              <a:t>Solicitante</a:t>
            </a:r>
            <a:r>
              <a:rPr sz="3000" spc="277" baseline="13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000" spc="-7" baseline="1388" dirty="0">
                <a:solidFill>
                  <a:srgbClr val="404040"/>
                </a:solidFill>
                <a:latin typeface="Calibri"/>
                <a:cs typeface="Calibri"/>
              </a:rPr>
              <a:t>es</a:t>
            </a:r>
            <a:r>
              <a:rPr sz="3000" spc="300" baseline="13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000" baseline="1388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3000" spc="284" baseline="13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000" b="1" baseline="1388" dirty="0">
                <a:solidFill>
                  <a:srgbClr val="009593"/>
                </a:solidFill>
                <a:latin typeface="Calibri"/>
                <a:cs typeface="Calibri"/>
              </a:rPr>
              <a:t>MYPE</a:t>
            </a:r>
            <a:r>
              <a:rPr sz="3000" b="1" spc="284" baseline="1388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3000" spc="-7" baseline="1388" dirty="0">
                <a:solidFill>
                  <a:srgbClr val="404040"/>
                </a:solidFill>
                <a:latin typeface="Calibri"/>
                <a:cs typeface="Calibri"/>
              </a:rPr>
              <a:t>(Micro</a:t>
            </a:r>
            <a:r>
              <a:rPr sz="3000" spc="270" baseline="13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000" baseline="1388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3000" spc="292" baseline="13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000" spc="-7" baseline="1388" dirty="0">
                <a:solidFill>
                  <a:srgbClr val="404040"/>
                </a:solidFill>
                <a:latin typeface="Calibri"/>
                <a:cs typeface="Calibri"/>
              </a:rPr>
              <a:t>pequeñas</a:t>
            </a:r>
            <a:r>
              <a:rPr sz="3000" spc="270" baseline="1388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000" spc="-7" baseline="1388" dirty="0">
                <a:solidFill>
                  <a:srgbClr val="404040"/>
                </a:solidFill>
                <a:latin typeface="Calibri"/>
                <a:cs typeface="Calibri"/>
              </a:rPr>
              <a:t>empresas),</a:t>
            </a:r>
            <a:endParaRPr sz="3000" baseline="1388">
              <a:latin typeface="Calibri"/>
              <a:cs typeface="Calibri"/>
            </a:endParaRPr>
          </a:p>
          <a:p>
            <a:pPr marL="226695">
              <a:lnSpc>
                <a:spcPts val="2385"/>
              </a:lnSpc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quien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es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encargada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presentar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formulario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postulación.</a:t>
            </a:r>
            <a:endParaRPr sz="2000">
              <a:latin typeface="Calibri"/>
              <a:cs typeface="Calibri"/>
            </a:endParaRPr>
          </a:p>
          <a:p>
            <a:pPr marL="226695" marR="45085" indent="-153035" algn="just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SzPct val="90000"/>
              <a:buFont typeface="Arial MT"/>
              <a:buChar char="•"/>
              <a:tabLst>
                <a:tab pos="227329" algn="l"/>
              </a:tabLst>
            </a:pP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En la alternativa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2: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agrupada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, (mínimo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3 MYPE o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máximo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5 MYPE)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Entidad Solicitante es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Articuladora pública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o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privada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es la encargada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presentar el formulario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postulación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representa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MYPE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agrupadas,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es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responsable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de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gestión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técnica,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administrativa</a:t>
            </a:r>
            <a:r>
              <a:rPr sz="2000" spc="4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financiera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ejecución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cierre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proyecto.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1950">
              <a:latin typeface="Calibri"/>
              <a:cs typeface="Calibri"/>
            </a:endParaRPr>
          </a:p>
          <a:p>
            <a:pPr marL="226695" marR="44450" indent="-176530" algn="just">
              <a:lnSpc>
                <a:spcPct val="100000"/>
              </a:lnSpc>
              <a:buClr>
                <a:srgbClr val="000000"/>
              </a:buClr>
              <a:buSzPct val="90000"/>
              <a:buFont typeface="Arial MT"/>
              <a:buChar char="•"/>
              <a:tabLst>
                <a:tab pos="227329" algn="l"/>
              </a:tabLst>
            </a:pP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Son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Articuladoras Públicas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: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los centros de innovación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productiva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 transferencia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tecnológica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–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CITE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universidades.</a:t>
            </a:r>
            <a:endParaRPr sz="2000">
              <a:latin typeface="Calibri"/>
              <a:cs typeface="Calibri"/>
            </a:endParaRPr>
          </a:p>
          <a:p>
            <a:pPr marL="226695" marR="43180" indent="-160020" algn="just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SzPct val="90000"/>
              <a:buFont typeface="Arial MT"/>
              <a:buChar char="•"/>
              <a:tabLst>
                <a:tab pos="227329" algn="l"/>
              </a:tabLst>
            </a:pP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Son</a:t>
            </a:r>
            <a:r>
              <a:rPr sz="20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Articuladoras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Privadas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los gremios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empresariales,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universidades,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centros de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innovación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productiva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y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transferencia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tecnológica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–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CITE,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empresas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consultoras,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cámaras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comercio,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entidades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formación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capacitación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técnica,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organizaciones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no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gubernamentales.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2194" y="1285747"/>
            <a:ext cx="8108315" cy="727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300" dirty="0"/>
              <a:t>FUNCIONES</a:t>
            </a:r>
            <a:r>
              <a:rPr sz="2300" spc="-40" dirty="0"/>
              <a:t> </a:t>
            </a:r>
            <a:r>
              <a:rPr sz="2300" dirty="0"/>
              <a:t>DE LAS </a:t>
            </a:r>
            <a:r>
              <a:rPr sz="2300" spc="-5" dirty="0"/>
              <a:t>ENTIDADES</a:t>
            </a:r>
            <a:r>
              <a:rPr sz="2300" spc="-70" dirty="0"/>
              <a:t> </a:t>
            </a:r>
            <a:r>
              <a:rPr sz="2300" dirty="0"/>
              <a:t>ARTICULADORAS</a:t>
            </a:r>
            <a:endParaRPr sz="2300"/>
          </a:p>
          <a:p>
            <a:pPr marL="2540" algn="ctr">
              <a:lnSpc>
                <a:spcPct val="100000"/>
              </a:lnSpc>
            </a:pPr>
            <a:r>
              <a:rPr sz="2300" dirty="0"/>
              <a:t>-</a:t>
            </a:r>
            <a:r>
              <a:rPr sz="2300" spc="-40" dirty="0"/>
              <a:t> </a:t>
            </a:r>
            <a:r>
              <a:rPr sz="2300" dirty="0"/>
              <a:t>ALTERNATIVA</a:t>
            </a:r>
            <a:r>
              <a:rPr sz="2300" spc="-50" dirty="0"/>
              <a:t> </a:t>
            </a:r>
            <a:r>
              <a:rPr sz="2300" dirty="0"/>
              <a:t>2</a:t>
            </a:r>
            <a:endParaRPr sz="2300"/>
          </a:p>
        </p:txBody>
      </p:sp>
      <p:sp>
        <p:nvSpPr>
          <p:cNvPr id="3" name="object 3"/>
          <p:cNvSpPr txBox="1"/>
          <p:nvPr/>
        </p:nvSpPr>
        <p:spPr>
          <a:xfrm>
            <a:off x="1540891" y="2087626"/>
            <a:ext cx="9147810" cy="36849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Entidad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Articuladora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deberá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cumplir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siguientes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funciones: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buClr>
                <a:srgbClr val="585858"/>
              </a:buClr>
              <a:buAutoNum type="alphaLcParenR"/>
              <a:tabLst>
                <a:tab pos="355600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Agrupar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entre 3 y 5 MYPE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participantes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y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ser responsable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articulación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del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proyecto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en beneficio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éstas.</a:t>
            </a:r>
            <a:endParaRPr sz="20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5"/>
              </a:spcBef>
              <a:buClr>
                <a:srgbClr val="585858"/>
              </a:buClr>
              <a:buAutoNum type="alphaLcParenR"/>
              <a:tabLst>
                <a:tab pos="355600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Seleccionar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 evaluar a las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empresas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participantes. Es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decir, que se encuentren en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condiciones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similares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respecto a las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brechas, problemas</a:t>
            </a:r>
            <a:r>
              <a:rPr sz="2000" spc="4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productivos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 de gestión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que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piensan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resolver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proyecto.</a:t>
            </a:r>
            <a:endParaRPr sz="20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buClr>
                <a:srgbClr val="585858"/>
              </a:buClr>
              <a:buAutoNum type="alphaLcParenR"/>
              <a:tabLst>
                <a:tab pos="355600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Formular</a:t>
            </a:r>
            <a:r>
              <a:rPr sz="2000" spc="5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2000" spc="5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proyecto</a:t>
            </a:r>
            <a:r>
              <a:rPr sz="2000" spc="5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(formulario</a:t>
            </a:r>
            <a:r>
              <a:rPr sz="2000" spc="5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5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postulación)</a:t>
            </a:r>
            <a:r>
              <a:rPr sz="2000" spc="5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2000" spc="5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2000" spc="5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apoyo</a:t>
            </a:r>
            <a:r>
              <a:rPr sz="2000" spc="5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5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000" spc="5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MYPE</a:t>
            </a:r>
            <a:r>
              <a:rPr sz="2000" spc="5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endParaRPr sz="20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presentar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proyecto.</a:t>
            </a:r>
            <a:endParaRPr sz="20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buClr>
                <a:srgbClr val="585858"/>
              </a:buClr>
              <a:buAutoNum type="alphaLcParenR" startAt="4"/>
              <a:tabLst>
                <a:tab pos="3556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Articular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proceso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que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MYPE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agrupadas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participantes</a:t>
            </a:r>
            <a:r>
              <a:rPr sz="2000" spc="4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formen</a:t>
            </a:r>
            <a:r>
              <a:rPr sz="2000" spc="4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un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Consorcio. Solo si el proyecto es aprobado (la formación del Consorcio sólo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aplica a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las articuladoras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públicas).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3698" y="1548129"/>
            <a:ext cx="658685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marR="5080" indent="-240411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REQUISITOS</a:t>
            </a:r>
            <a:r>
              <a:rPr spc="40" dirty="0"/>
              <a:t> </a:t>
            </a:r>
            <a:r>
              <a:rPr spc="-5" dirty="0"/>
              <a:t>QUE</a:t>
            </a:r>
            <a:r>
              <a:rPr spc="5" dirty="0"/>
              <a:t> </a:t>
            </a:r>
            <a:r>
              <a:rPr spc="-10" dirty="0"/>
              <a:t>DEBE</a:t>
            </a:r>
            <a:r>
              <a:rPr spc="20" dirty="0"/>
              <a:t> </a:t>
            </a:r>
            <a:r>
              <a:rPr spc="-10" dirty="0"/>
              <a:t>CUMPLIR </a:t>
            </a:r>
            <a:r>
              <a:rPr spc="-919" dirty="0"/>
              <a:t> </a:t>
            </a:r>
            <a:r>
              <a:rPr spc="-5" dirty="0"/>
              <a:t>LA MYPE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3746" y="2595499"/>
            <a:ext cx="9505950" cy="39897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buAutoNum type="alphaLcPeriod"/>
              <a:tabLst>
                <a:tab pos="332740" algn="l"/>
              </a:tabLst>
            </a:pP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Contar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con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 Registro</a:t>
            </a:r>
            <a:r>
              <a:rPr sz="20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Único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 de</a:t>
            </a:r>
            <a:r>
              <a:rPr sz="20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Contribuyentes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-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RUC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activo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antes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marzo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2019,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condición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que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será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verificada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en consulta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 RUC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– Sunat.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lphaLcPeriod"/>
            </a:pPr>
            <a:endParaRPr sz="195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buAutoNum type="alphaLcPeriod"/>
              <a:tabLst>
                <a:tab pos="278130" algn="l"/>
              </a:tabLst>
            </a:pP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Tener disminución en ventas superior al 20</a:t>
            </a:r>
            <a:r>
              <a:rPr sz="2000" b="1" spc="-5" dirty="0">
                <a:solidFill>
                  <a:srgbClr val="01938F"/>
                </a:solidFill>
                <a:latin typeface="Calibri"/>
                <a:cs typeface="Calibri"/>
              </a:rPr>
              <a:t>%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.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El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porcentaje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disminución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ventas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se 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calculará comparando las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ventas promedio del período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abril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2019 -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marzo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2020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, 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con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las </a:t>
            </a:r>
            <a:r>
              <a:rPr sz="20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ventas promedio del periodo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abril 2020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-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marzo 2021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.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verificación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realizará con los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PDT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reportes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mensuales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emitidos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por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Sunat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periodo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correspondiente.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lphaLcPeriod"/>
            </a:pPr>
            <a:endParaRPr sz="1950">
              <a:latin typeface="Calibri"/>
              <a:cs typeface="Calibri"/>
            </a:endParaRPr>
          </a:p>
          <a:p>
            <a:pPr marL="12700" marR="8255" algn="just">
              <a:lnSpc>
                <a:spcPct val="100000"/>
              </a:lnSpc>
              <a:buAutoNum type="alphaLcPeriod"/>
              <a:tabLst>
                <a:tab pos="244475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Registren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ventas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que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estas </a:t>
            </a:r>
            <a:r>
              <a:rPr sz="2000" b="1" dirty="0">
                <a:solidFill>
                  <a:srgbClr val="009593"/>
                </a:solidFill>
                <a:latin typeface="Calibri"/>
                <a:cs typeface="Calibri"/>
              </a:rPr>
              <a:t>no superen las </a:t>
            </a:r>
            <a:r>
              <a:rPr sz="2000" b="1" spc="-5" dirty="0">
                <a:solidFill>
                  <a:srgbClr val="009593"/>
                </a:solidFill>
                <a:latin typeface="Calibri"/>
                <a:cs typeface="Calibri"/>
              </a:rPr>
              <a:t>1700 UIT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, condición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que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será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verificada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en la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Declaración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Jurada del Impuesto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Renta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2020.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AutoNum type="alphaLcPeriod"/>
            </a:pPr>
            <a:endParaRPr sz="19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AutoNum type="alphaLcPeriod"/>
              <a:tabLst>
                <a:tab pos="299720" algn="l"/>
              </a:tabLst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Además,</a:t>
            </a:r>
            <a:r>
              <a:rPr sz="2000" spc="2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deberán</a:t>
            </a:r>
            <a:r>
              <a:rPr sz="2000" spc="2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cumplir</a:t>
            </a:r>
            <a:r>
              <a:rPr sz="2000" spc="2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2000" spc="2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000" spc="2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condiciones</a:t>
            </a:r>
            <a:r>
              <a:rPr sz="20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generales,</a:t>
            </a:r>
            <a:r>
              <a:rPr sz="2000" spc="2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establecidos</a:t>
            </a:r>
            <a:r>
              <a:rPr sz="20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0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000" spc="2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bases</a:t>
            </a:r>
            <a:r>
              <a:rPr sz="2000" spc="25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concurso.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00" y="1574291"/>
            <a:ext cx="638556" cy="66141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48125" y="1634108"/>
            <a:ext cx="3481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EQUIPO TÉCNICO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67967" y="2397379"/>
            <a:ext cx="9006840" cy="2785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985" indent="-342900" algn="just">
              <a:lnSpc>
                <a:spcPct val="100000"/>
              </a:lnSpc>
              <a:spcBef>
                <a:spcPts val="105"/>
              </a:spcBef>
              <a:buClr>
                <a:srgbClr val="585858"/>
              </a:buClr>
              <a:buSzPct val="78260"/>
              <a:buFont typeface="Arial MT"/>
              <a:buChar char="•"/>
              <a:tabLst>
                <a:tab pos="355600" algn="l"/>
              </a:tabLst>
            </a:pP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Un </a:t>
            </a:r>
            <a:r>
              <a:rPr sz="2300" b="1" spc="-5" dirty="0">
                <a:solidFill>
                  <a:srgbClr val="009593"/>
                </a:solidFill>
                <a:latin typeface="Calibri"/>
                <a:cs typeface="Calibri"/>
              </a:rPr>
              <a:t>Coordinador General </a:t>
            </a:r>
            <a:r>
              <a:rPr sz="2300" b="1" dirty="0">
                <a:solidFill>
                  <a:srgbClr val="009593"/>
                </a:solidFill>
                <a:latin typeface="Calibri"/>
                <a:cs typeface="Calibri"/>
              </a:rPr>
              <a:t>del </a:t>
            </a:r>
            <a:r>
              <a:rPr sz="2300" b="1" spc="-5" dirty="0">
                <a:solidFill>
                  <a:srgbClr val="009593"/>
                </a:solidFill>
                <a:latin typeface="Calibri"/>
                <a:cs typeface="Calibri"/>
              </a:rPr>
              <a:t>Proyecto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, quien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deberá 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ser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personal de 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Entidad</a:t>
            </a:r>
            <a:r>
              <a:rPr sz="23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Solicitante</a:t>
            </a:r>
            <a:r>
              <a:rPr sz="23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3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Entidad</a:t>
            </a:r>
            <a:r>
              <a:rPr sz="23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Asociada,</a:t>
            </a:r>
            <a:r>
              <a:rPr sz="23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3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ser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 el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 caso.</a:t>
            </a:r>
            <a:endParaRPr sz="23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1200"/>
              </a:spcBef>
              <a:buClr>
                <a:srgbClr val="6E2FC7"/>
              </a:buClr>
              <a:buSzPct val="78260"/>
              <a:buFont typeface="Arial MT"/>
              <a:buChar char="•"/>
              <a:tabLst>
                <a:tab pos="355600" algn="l"/>
              </a:tabLst>
            </a:pPr>
            <a:r>
              <a:rPr sz="2300" b="1" dirty="0">
                <a:solidFill>
                  <a:srgbClr val="009593"/>
                </a:solidFill>
                <a:latin typeface="Calibri"/>
                <a:cs typeface="Calibri"/>
              </a:rPr>
              <a:t>Recursos</a:t>
            </a:r>
            <a:r>
              <a:rPr sz="2300" b="1" spc="254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009593"/>
                </a:solidFill>
                <a:latin typeface="Calibri"/>
                <a:cs typeface="Calibri"/>
              </a:rPr>
              <a:t>Humanos</a:t>
            </a:r>
            <a:r>
              <a:rPr sz="2300" b="1" spc="254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009593"/>
                </a:solidFill>
                <a:latin typeface="Calibri"/>
                <a:cs typeface="Calibri"/>
              </a:rPr>
              <a:t>de</a:t>
            </a:r>
            <a:r>
              <a:rPr sz="2300" b="1" spc="254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009593"/>
                </a:solidFill>
                <a:latin typeface="Calibri"/>
                <a:cs typeface="Calibri"/>
              </a:rPr>
              <a:t>la</a:t>
            </a:r>
            <a:r>
              <a:rPr sz="2300" b="1" spc="27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009593"/>
                </a:solidFill>
                <a:latin typeface="Calibri"/>
                <a:cs typeface="Calibri"/>
              </a:rPr>
              <a:t>Entidad</a:t>
            </a:r>
            <a:r>
              <a:rPr sz="2300" b="1" spc="27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009593"/>
                </a:solidFill>
                <a:latin typeface="Calibri"/>
                <a:cs typeface="Calibri"/>
              </a:rPr>
              <a:t>Solicitante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2300" spc="2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participan</a:t>
            </a:r>
            <a:r>
              <a:rPr sz="2300" spc="2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300" spc="2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300" spc="2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labores</a:t>
            </a:r>
            <a:endParaRPr sz="23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</a:pP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técnicas</a:t>
            </a:r>
            <a:r>
              <a:rPr sz="23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y acompañan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en las</a:t>
            </a:r>
            <a:r>
              <a:rPr sz="23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actividades</a:t>
            </a:r>
            <a:r>
              <a:rPr sz="23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3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 ejecución</a:t>
            </a:r>
            <a:r>
              <a:rPr sz="23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3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proyecto.</a:t>
            </a:r>
            <a:endParaRPr sz="23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200"/>
              </a:spcBef>
              <a:buSzPct val="78260"/>
              <a:buFont typeface="Arial MT"/>
              <a:buChar char="•"/>
              <a:tabLst>
                <a:tab pos="355600" algn="l"/>
              </a:tabLst>
            </a:pPr>
            <a:r>
              <a:rPr sz="2300" dirty="0">
                <a:solidFill>
                  <a:srgbClr val="585858"/>
                </a:solidFill>
                <a:latin typeface="Calibri"/>
                <a:cs typeface="Calibri"/>
              </a:rPr>
              <a:t>El </a:t>
            </a:r>
            <a:r>
              <a:rPr sz="2300" spc="-5" dirty="0">
                <a:solidFill>
                  <a:srgbClr val="585858"/>
                </a:solidFill>
                <a:latin typeface="Calibri"/>
                <a:cs typeface="Calibri"/>
              </a:rPr>
              <a:t>proyecto debe </a:t>
            </a:r>
            <a:r>
              <a:rPr sz="2300" dirty="0">
                <a:solidFill>
                  <a:srgbClr val="585858"/>
                </a:solidFill>
                <a:latin typeface="Calibri"/>
                <a:cs typeface="Calibri"/>
              </a:rPr>
              <a:t>contar </a:t>
            </a:r>
            <a:r>
              <a:rPr sz="2300" spc="-5" dirty="0">
                <a:solidFill>
                  <a:srgbClr val="585858"/>
                </a:solidFill>
                <a:latin typeface="Calibri"/>
                <a:cs typeface="Calibri"/>
              </a:rPr>
              <a:t>con </a:t>
            </a:r>
            <a:r>
              <a:rPr sz="2300" dirty="0">
                <a:solidFill>
                  <a:srgbClr val="585858"/>
                </a:solidFill>
                <a:latin typeface="Calibri"/>
                <a:cs typeface="Calibri"/>
              </a:rPr>
              <a:t>un </a:t>
            </a:r>
            <a:r>
              <a:rPr sz="2300" b="1" dirty="0">
                <a:solidFill>
                  <a:srgbClr val="009593"/>
                </a:solidFill>
                <a:latin typeface="Calibri"/>
                <a:cs typeface="Calibri"/>
              </a:rPr>
              <a:t>coordinador </a:t>
            </a:r>
            <a:r>
              <a:rPr sz="2300" b="1" spc="-5" dirty="0">
                <a:solidFill>
                  <a:srgbClr val="009593"/>
                </a:solidFill>
                <a:latin typeface="Calibri"/>
                <a:cs typeface="Calibri"/>
              </a:rPr>
              <a:t>Administrativo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que 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será </a:t>
            </a:r>
            <a:r>
              <a:rPr sz="2300" spc="15" dirty="0">
                <a:solidFill>
                  <a:srgbClr val="404040"/>
                </a:solidFill>
                <a:latin typeface="Calibri"/>
                <a:cs typeface="Calibri"/>
              </a:rPr>
              <a:t>el </a:t>
            </a:r>
            <a:r>
              <a:rPr sz="23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encargado </a:t>
            </a:r>
            <a:r>
              <a:rPr sz="2300" spc="5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realizar 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las rendiciones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los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informes de 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los gastos </a:t>
            </a:r>
            <a:r>
              <a:rPr sz="2300" dirty="0">
                <a:solidFill>
                  <a:srgbClr val="404040"/>
                </a:solidFill>
                <a:latin typeface="Calibri"/>
                <a:cs typeface="Calibri"/>
              </a:rPr>
              <a:t>del </a:t>
            </a:r>
            <a:r>
              <a:rPr sz="23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300" spc="-5" dirty="0">
                <a:solidFill>
                  <a:srgbClr val="404040"/>
                </a:solidFill>
                <a:latin typeface="Calibri"/>
                <a:cs typeface="Calibri"/>
              </a:rPr>
              <a:t>proyecto</a:t>
            </a:r>
            <a:r>
              <a:rPr sz="2300" spc="-5" dirty="0">
                <a:solidFill>
                  <a:srgbClr val="585858"/>
                </a:solidFill>
                <a:latin typeface="Calibri"/>
                <a:cs typeface="Calibri"/>
              </a:rPr>
              <a:t>.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8564" y="1383791"/>
            <a:ext cx="757427" cy="91744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64935" y="2465832"/>
            <a:ext cx="0" cy="3238500"/>
          </a:xfrm>
          <a:custGeom>
            <a:avLst/>
            <a:gdLst/>
            <a:ahLst/>
            <a:cxnLst/>
            <a:rect l="l" t="t" r="r" b="b"/>
            <a:pathLst>
              <a:path h="3238500">
                <a:moveTo>
                  <a:pt x="0" y="0"/>
                </a:moveTo>
                <a:lnTo>
                  <a:pt x="0" y="3238398"/>
                </a:lnTo>
              </a:path>
            </a:pathLst>
          </a:custGeom>
          <a:ln w="12192">
            <a:solidFill>
              <a:srgbClr val="01938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95138" y="1564640"/>
            <a:ext cx="16014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ETAPAS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360677" y="5423661"/>
            <a:ext cx="5482590" cy="436880"/>
            <a:chOff x="1360677" y="5423661"/>
            <a:chExt cx="5482590" cy="436880"/>
          </a:xfrm>
        </p:grpSpPr>
        <p:sp>
          <p:nvSpPr>
            <p:cNvPr id="5" name="object 5"/>
            <p:cNvSpPr/>
            <p:nvPr/>
          </p:nvSpPr>
          <p:spPr>
            <a:xfrm>
              <a:off x="1367027" y="5430011"/>
              <a:ext cx="5469890" cy="424180"/>
            </a:xfrm>
            <a:custGeom>
              <a:avLst/>
              <a:gdLst/>
              <a:ahLst/>
              <a:cxnLst/>
              <a:rect l="l" t="t" r="r" b="b"/>
              <a:pathLst>
                <a:path w="5469890" h="424179">
                  <a:moveTo>
                    <a:pt x="5257800" y="0"/>
                  </a:moveTo>
                  <a:lnTo>
                    <a:pt x="0" y="0"/>
                  </a:lnTo>
                  <a:lnTo>
                    <a:pt x="0" y="423672"/>
                  </a:lnTo>
                  <a:lnTo>
                    <a:pt x="5257800" y="423672"/>
                  </a:lnTo>
                  <a:lnTo>
                    <a:pt x="5469636" y="211835"/>
                  </a:lnTo>
                  <a:lnTo>
                    <a:pt x="525780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67027" y="5430011"/>
              <a:ext cx="5469890" cy="424180"/>
            </a:xfrm>
            <a:custGeom>
              <a:avLst/>
              <a:gdLst/>
              <a:ahLst/>
              <a:cxnLst/>
              <a:rect l="l" t="t" r="r" b="b"/>
              <a:pathLst>
                <a:path w="5469890" h="424179">
                  <a:moveTo>
                    <a:pt x="0" y="0"/>
                  </a:moveTo>
                  <a:lnTo>
                    <a:pt x="5257800" y="0"/>
                  </a:lnTo>
                  <a:lnTo>
                    <a:pt x="5469636" y="211835"/>
                  </a:lnTo>
                  <a:lnTo>
                    <a:pt x="5257800" y="423672"/>
                  </a:lnTo>
                  <a:lnTo>
                    <a:pt x="0" y="423672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137661" y="5455107"/>
            <a:ext cx="16484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Hasta</a:t>
            </a:r>
            <a:r>
              <a:rPr sz="2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mes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903976" y="5423915"/>
            <a:ext cx="4645660" cy="436245"/>
            <a:chOff x="5903976" y="5423915"/>
            <a:chExt cx="4645660" cy="436245"/>
          </a:xfrm>
        </p:grpSpPr>
        <p:sp>
          <p:nvSpPr>
            <p:cNvPr id="9" name="object 9"/>
            <p:cNvSpPr/>
            <p:nvPr/>
          </p:nvSpPr>
          <p:spPr>
            <a:xfrm>
              <a:off x="5910072" y="5430011"/>
              <a:ext cx="4632960" cy="424180"/>
            </a:xfrm>
            <a:custGeom>
              <a:avLst/>
              <a:gdLst/>
              <a:ahLst/>
              <a:cxnLst/>
              <a:rect l="l" t="t" r="r" b="b"/>
              <a:pathLst>
                <a:path w="4632959" h="424179">
                  <a:moveTo>
                    <a:pt x="4421124" y="0"/>
                  </a:moveTo>
                  <a:lnTo>
                    <a:pt x="0" y="0"/>
                  </a:lnTo>
                  <a:lnTo>
                    <a:pt x="211836" y="211835"/>
                  </a:lnTo>
                  <a:lnTo>
                    <a:pt x="0" y="423672"/>
                  </a:lnTo>
                  <a:lnTo>
                    <a:pt x="4421124" y="423672"/>
                  </a:lnTo>
                  <a:lnTo>
                    <a:pt x="4632959" y="211835"/>
                  </a:lnTo>
                  <a:lnTo>
                    <a:pt x="4421124" y="0"/>
                  </a:lnTo>
                  <a:close/>
                </a:path>
              </a:pathLst>
            </a:custGeom>
            <a:solidFill>
              <a:srgbClr val="0193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910072" y="5430011"/>
              <a:ext cx="4632960" cy="424180"/>
            </a:xfrm>
            <a:custGeom>
              <a:avLst/>
              <a:gdLst/>
              <a:ahLst/>
              <a:cxnLst/>
              <a:rect l="l" t="t" r="r" b="b"/>
              <a:pathLst>
                <a:path w="4632959" h="424179">
                  <a:moveTo>
                    <a:pt x="0" y="0"/>
                  </a:moveTo>
                  <a:lnTo>
                    <a:pt x="4421124" y="0"/>
                  </a:lnTo>
                  <a:lnTo>
                    <a:pt x="4632959" y="211835"/>
                  </a:lnTo>
                  <a:lnTo>
                    <a:pt x="4421124" y="423672"/>
                  </a:lnTo>
                  <a:lnTo>
                    <a:pt x="0" y="423672"/>
                  </a:lnTo>
                  <a:lnTo>
                    <a:pt x="211836" y="211835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287259" y="5455107"/>
            <a:ext cx="19310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Hasta</a:t>
            </a:r>
            <a:r>
              <a:rPr sz="20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meses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45995" y="2696718"/>
            <a:ext cx="3912870" cy="23469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3195" marR="152400" algn="ctr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585858"/>
                </a:solidFill>
                <a:latin typeface="Arial Black"/>
                <a:cs typeface="Arial Black"/>
              </a:rPr>
              <a:t>DIAGNÓSTICO</a:t>
            </a:r>
            <a:r>
              <a:rPr sz="2000" spc="-70" dirty="0">
                <a:solidFill>
                  <a:srgbClr val="585858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585858"/>
                </a:solidFill>
                <a:latin typeface="Arial Black"/>
                <a:cs typeface="Arial Black"/>
              </a:rPr>
              <a:t>Y</a:t>
            </a:r>
            <a:r>
              <a:rPr sz="2000" spc="-40" dirty="0">
                <a:solidFill>
                  <a:srgbClr val="585858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Arial Black"/>
                <a:cs typeface="Arial Black"/>
              </a:rPr>
              <a:t>PLAN</a:t>
            </a:r>
            <a:r>
              <a:rPr sz="2000" spc="-40" dirty="0">
                <a:solidFill>
                  <a:srgbClr val="585858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585858"/>
                </a:solidFill>
                <a:latin typeface="Arial Black"/>
                <a:cs typeface="Arial Black"/>
              </a:rPr>
              <a:t>DE </a:t>
            </a:r>
            <a:r>
              <a:rPr sz="2000" spc="-650" dirty="0">
                <a:solidFill>
                  <a:srgbClr val="585858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Arial Black"/>
                <a:cs typeface="Arial Black"/>
              </a:rPr>
              <a:t>ACCIÓN</a:t>
            </a:r>
            <a:r>
              <a:rPr sz="2000" spc="-65" dirty="0">
                <a:solidFill>
                  <a:srgbClr val="585858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Arial Black"/>
                <a:cs typeface="Arial Black"/>
              </a:rPr>
              <a:t>(1)</a:t>
            </a:r>
            <a:endParaRPr sz="2000">
              <a:latin typeface="Arial Black"/>
              <a:cs typeface="Arial Black"/>
            </a:endParaRPr>
          </a:p>
          <a:p>
            <a:pPr marL="12700" marR="5080" indent="635" algn="ctr">
              <a:lnSpc>
                <a:spcPct val="100000"/>
              </a:lnSpc>
              <a:spcBef>
                <a:spcPts val="25"/>
              </a:spcBef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Identificación</a:t>
            </a:r>
            <a:r>
              <a:rPr sz="16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brechas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problemas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las 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MYPE.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Plan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acción y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alternativas</a:t>
            </a: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solución </a:t>
            </a:r>
            <a:r>
              <a:rPr sz="1600" spc="-3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fortalecer,</a:t>
            </a:r>
            <a:r>
              <a:rPr sz="16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reorientar</a:t>
            </a:r>
            <a:r>
              <a:rPr sz="16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y/o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reconversión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productiva.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Este proceso</a:t>
            </a:r>
            <a:r>
              <a:rPr sz="16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estará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 cargo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 un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Consultor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Entidad.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60997" y="2696972"/>
            <a:ext cx="3545204" cy="1096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95"/>
              </a:spcBef>
            </a:pPr>
            <a:r>
              <a:rPr sz="2200" spc="-20" dirty="0">
                <a:solidFill>
                  <a:srgbClr val="585858"/>
                </a:solidFill>
                <a:latin typeface="Arial Black"/>
                <a:cs typeface="Arial Black"/>
              </a:rPr>
              <a:t>IMPLEMENTACIÓN</a:t>
            </a:r>
            <a:r>
              <a:rPr sz="2200" spc="20" dirty="0">
                <a:solidFill>
                  <a:srgbClr val="585858"/>
                </a:solidFill>
                <a:latin typeface="Arial Black"/>
                <a:cs typeface="Arial Black"/>
              </a:rPr>
              <a:t> </a:t>
            </a:r>
            <a:r>
              <a:rPr sz="2200" spc="-10" dirty="0">
                <a:solidFill>
                  <a:srgbClr val="585858"/>
                </a:solidFill>
                <a:latin typeface="Arial Black"/>
                <a:cs typeface="Arial Black"/>
              </a:rPr>
              <a:t>(2)</a:t>
            </a:r>
            <a:endParaRPr sz="2200">
              <a:latin typeface="Arial Black"/>
              <a:cs typeface="Arial Black"/>
            </a:endParaRPr>
          </a:p>
          <a:p>
            <a:pPr marL="12700" marR="5080" algn="ctr">
              <a:lnSpc>
                <a:spcPct val="100000"/>
              </a:lnSpc>
              <a:spcBef>
                <a:spcPts val="1955"/>
              </a:spcBef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Implementación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actividades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priorizadas </a:t>
            </a:r>
            <a:r>
              <a:rPr sz="1600" spc="-3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Plan</a:t>
            </a:r>
            <a:r>
              <a:rPr sz="16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Acción.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3702" y="1372946"/>
            <a:ext cx="410717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COFINANCIAMIENTO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38986" y="2084323"/>
            <a:ext cx="7419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En</a:t>
            </a:r>
            <a:r>
              <a:rPr sz="1800" b="1" spc="-1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la etapa</a:t>
            </a:r>
            <a:r>
              <a:rPr sz="1800" b="1" spc="-1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1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Diagnóstico: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hasta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S/</a:t>
            </a:r>
            <a:r>
              <a:rPr sz="18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5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000.00</a:t>
            </a:r>
            <a:r>
              <a:rPr sz="1800" b="1" spc="2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soles</a:t>
            </a:r>
            <a:r>
              <a:rPr sz="1800" b="1" spc="-1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(75%</a:t>
            </a:r>
            <a:r>
              <a:rPr sz="18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RNR)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por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mype.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En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la etapa</a:t>
            </a:r>
            <a:r>
              <a:rPr sz="1800" b="1" spc="-1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2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Implementación: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hasta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S/</a:t>
            </a:r>
            <a:r>
              <a:rPr sz="1800" b="1" spc="1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30</a:t>
            </a:r>
            <a:r>
              <a:rPr sz="1800" b="1" spc="1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000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 soles</a:t>
            </a:r>
            <a:r>
              <a:rPr sz="1800" b="1" spc="-3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RNR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por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cada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mype.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95475" y="5661152"/>
            <a:ext cx="91928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El</a:t>
            </a:r>
            <a:r>
              <a:rPr sz="1600" spc="7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25%</a:t>
            </a:r>
            <a:r>
              <a:rPr sz="1600" spc="8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restante</a:t>
            </a:r>
            <a:r>
              <a:rPr sz="1600" spc="8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del</a:t>
            </a:r>
            <a:r>
              <a:rPr sz="1600" spc="7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costo</a:t>
            </a:r>
            <a:r>
              <a:rPr sz="1600" spc="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total</a:t>
            </a:r>
            <a:r>
              <a:rPr sz="1600" spc="7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del</a:t>
            </a:r>
            <a:r>
              <a:rPr sz="1600" spc="7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proyecto</a:t>
            </a:r>
            <a:r>
              <a:rPr sz="1600" spc="7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corresponderá</a:t>
            </a:r>
            <a:r>
              <a:rPr sz="1600" spc="8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al</a:t>
            </a:r>
            <a:r>
              <a:rPr sz="1600" spc="6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aporte</a:t>
            </a:r>
            <a:r>
              <a:rPr sz="1600" spc="7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monetario</a:t>
            </a:r>
            <a:r>
              <a:rPr sz="1600" spc="7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y</a:t>
            </a:r>
            <a:r>
              <a:rPr sz="1600" spc="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no</a:t>
            </a:r>
            <a:r>
              <a:rPr sz="1600" spc="6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monetario</a:t>
            </a:r>
            <a:r>
              <a:rPr sz="1600" spc="7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spc="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Entidades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participantes.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6607" y="1182624"/>
            <a:ext cx="751332" cy="762000"/>
          </a:xfrm>
          <a:prstGeom prst="rect">
            <a:avLst/>
          </a:prstGeom>
        </p:spPr>
      </p:pic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365250" y="2813557"/>
          <a:ext cx="9293224" cy="26523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04390"/>
                <a:gridCol w="2079625"/>
                <a:gridCol w="1521460"/>
                <a:gridCol w="1932940"/>
                <a:gridCol w="1654809"/>
              </a:tblGrid>
              <a:tr h="17830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Alternativas</a:t>
                      </a:r>
                      <a:r>
                        <a:rPr sz="16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Postulación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25425" marR="286385" algn="ct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Monto máximo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sz="1600" b="1" spc="-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RNR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R="59690" algn="ctr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(Monetario)</a:t>
                      </a:r>
                      <a:r>
                        <a:rPr sz="16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S/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R="5080" algn="ctr">
                        <a:lnSpc>
                          <a:spcPts val="1825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máximo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RNR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(Monetario)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153795">
                        <a:lnSpc>
                          <a:spcPts val="1305"/>
                        </a:lnSpc>
                      </a:pPr>
                      <a:r>
                        <a:rPr sz="15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Contrapartida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315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74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ts val="1825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mínimo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aporte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monetario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>
                  <a:txBody>
                    <a:bodyPr/>
                    <a:lstStyle/>
                    <a:p>
                      <a:pPr marL="393065">
                        <a:lnSpc>
                          <a:spcPts val="1825"/>
                        </a:lnSpc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máximo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387985" marR="373380" indent="28575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aporte no </a:t>
                      </a:r>
                      <a:r>
                        <a:rPr sz="1600" b="1" spc="-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monetario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</a:tr>
              <a:tr h="31368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Alternativa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1: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Individual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242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Hasta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30,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000.00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24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75%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34390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7%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18%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marL="68580">
                        <a:lnSpc>
                          <a:spcPts val="183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Alternativa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2: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ts val="191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Agrupadas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193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368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Agrupada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con 3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MYPE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782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Hasta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90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000.00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293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75%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31215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7%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18%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381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Agrupada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con 4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MYPE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448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Hasta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120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000.00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293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75%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3121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7%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18%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369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Agrupada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con 5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MYPE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44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Hasta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150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000.00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293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75%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34390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7%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18%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6152" y="1046734"/>
            <a:ext cx="39966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GASTOS</a:t>
            </a:r>
            <a:r>
              <a:rPr spc="-15" dirty="0"/>
              <a:t> </a:t>
            </a:r>
            <a:r>
              <a:rPr spc="-10" dirty="0"/>
              <a:t>ELEGIBLES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72078" y="2177923"/>
            <a:ext cx="7719059" cy="3683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Clr>
                <a:srgbClr val="585858"/>
              </a:buClr>
              <a:buSzPct val="6875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Diseño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industrial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16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gráfico,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diseño</a:t>
            </a:r>
            <a:r>
              <a:rPr sz="16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desarrollo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productos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lr>
                <a:srgbClr val="585858"/>
              </a:buClr>
              <a:buSzPct val="6875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Optimización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administración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logística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cadena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suministros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lr>
                <a:srgbClr val="585858"/>
              </a:buClr>
              <a:buSzPct val="6875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Prueba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productos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o servicios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lr>
                <a:srgbClr val="585858"/>
              </a:buClr>
              <a:buSzPct val="68750"/>
              <a:buFont typeface="Arial MT"/>
              <a:buChar char="•"/>
              <a:tabLst>
                <a:tab pos="185420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Comercio</a:t>
            </a:r>
            <a:r>
              <a:rPr sz="16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digital</a:t>
            </a:r>
            <a:r>
              <a:rPr sz="16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y/o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marketing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digital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lr>
                <a:srgbClr val="585858"/>
              </a:buClr>
              <a:buSzPct val="6875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Gestión</a:t>
            </a:r>
            <a:r>
              <a:rPr sz="16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canales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(surtido</a:t>
            </a:r>
            <a:r>
              <a:rPr sz="16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fijación de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precios,</a:t>
            </a:r>
            <a:r>
              <a:rPr sz="16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planificación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promociones/campañas,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gestión de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previsión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inventarios,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análisis</a:t>
            </a:r>
            <a:r>
              <a:rPr sz="16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datos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lr>
                <a:srgbClr val="585858"/>
              </a:buClr>
              <a:buSzPct val="6875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Contratación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servicios</a:t>
            </a:r>
            <a:r>
              <a:rPr sz="16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 plataforma para venta virtual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lr>
                <a:srgbClr val="585858"/>
              </a:buClr>
              <a:buSzPct val="6875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Capacitaciones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asesorías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terceros</a:t>
            </a:r>
            <a:r>
              <a:rPr sz="16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vinculados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actividades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plan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acción</a:t>
            </a:r>
            <a:endParaRPr sz="16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buClr>
                <a:srgbClr val="585858"/>
              </a:buClr>
              <a:buSzPct val="6875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Adquisición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equipos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necesarios</a:t>
            </a:r>
            <a:r>
              <a:rPr sz="16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ejecución</a:t>
            </a:r>
            <a:r>
              <a:rPr sz="16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proyecto.</a:t>
            </a:r>
            <a:r>
              <a:rPr sz="16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(máximo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hasta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16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20%</a:t>
            </a:r>
            <a:r>
              <a:rPr sz="16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1600" spc="-3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RNR</a:t>
            </a:r>
            <a:r>
              <a:rPr sz="16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 la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etapa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implementación).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lr>
                <a:srgbClr val="585858"/>
              </a:buClr>
              <a:buSzPct val="6875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Adquisición</a:t>
            </a:r>
            <a:r>
              <a:rPr sz="16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materiales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e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insumos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las actividades</a:t>
            </a:r>
            <a:r>
              <a:rPr sz="16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proyecto.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Clr>
                <a:srgbClr val="585858"/>
              </a:buClr>
              <a:buSzPct val="6875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Reingeniería de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procesos,</a:t>
            </a:r>
            <a:r>
              <a:rPr sz="16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rediseño</a:t>
            </a:r>
            <a:r>
              <a:rPr sz="16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planta.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lr>
                <a:srgbClr val="585858"/>
              </a:buClr>
              <a:buSzPct val="68750"/>
              <a:buFont typeface="Arial MT"/>
              <a:buChar char="•"/>
              <a:tabLst>
                <a:tab pos="185420" algn="l"/>
              </a:tabLst>
            </a:pP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Costeo</a:t>
            </a:r>
            <a:r>
              <a:rPr sz="16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procesos,</a:t>
            </a:r>
            <a:r>
              <a:rPr sz="16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planificación</a:t>
            </a:r>
            <a:r>
              <a:rPr sz="16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control</a:t>
            </a:r>
            <a:r>
              <a:rPr sz="16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 la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producción.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lr>
                <a:srgbClr val="585858"/>
              </a:buClr>
              <a:buSzPct val="68750"/>
              <a:buFont typeface="Arial MT"/>
              <a:buChar char="•"/>
              <a:tabLst>
                <a:tab pos="185420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Seguridad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salud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ocupacional,</a:t>
            </a:r>
            <a:r>
              <a:rPr sz="16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protocolos</a:t>
            </a:r>
            <a:r>
              <a:rPr sz="16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bioseguridad por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COVID-19.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lr>
                <a:srgbClr val="585858"/>
              </a:buClr>
              <a:buSzPct val="68750"/>
              <a:buFont typeface="Arial MT"/>
              <a:buChar char="•"/>
              <a:tabLst>
                <a:tab pos="185420" algn="l"/>
              </a:tabLst>
            </a:pPr>
            <a:r>
              <a:rPr sz="1600" spc="-10" dirty="0">
                <a:solidFill>
                  <a:srgbClr val="404040"/>
                </a:solidFill>
                <a:latin typeface="Calibri"/>
                <a:cs typeface="Calibri"/>
              </a:rPr>
              <a:t>Incorporación</a:t>
            </a:r>
            <a:r>
              <a:rPr sz="16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herramientas</a:t>
            </a:r>
            <a:r>
              <a:rPr sz="16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TIC.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9891" y="1713991"/>
            <a:ext cx="2017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Etapa</a:t>
            </a:r>
            <a:r>
              <a:rPr sz="1800" b="1" spc="-4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de</a:t>
            </a:r>
            <a:r>
              <a:rPr sz="1800" b="1" spc="-3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Diagnóstico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97046" y="1739010"/>
            <a:ext cx="2458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Etapa</a:t>
            </a:r>
            <a:r>
              <a:rPr sz="1800" b="1" spc="-4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de</a:t>
            </a:r>
            <a:r>
              <a:rPr sz="1800" b="1" spc="-3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9593"/>
                </a:solidFill>
                <a:latin typeface="Calibri"/>
                <a:cs typeface="Calibri"/>
              </a:rPr>
              <a:t>Implementación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44296" y="2072639"/>
            <a:ext cx="10313035" cy="3980815"/>
          </a:xfrm>
          <a:custGeom>
            <a:avLst/>
            <a:gdLst/>
            <a:ahLst/>
            <a:cxnLst/>
            <a:rect l="l" t="t" r="r" b="b"/>
            <a:pathLst>
              <a:path w="10313035" h="3980815">
                <a:moveTo>
                  <a:pt x="2532888" y="219075"/>
                </a:moveTo>
                <a:lnTo>
                  <a:pt x="2527528" y="192506"/>
                </a:lnTo>
                <a:lnTo>
                  <a:pt x="2512923" y="170840"/>
                </a:lnTo>
                <a:lnTo>
                  <a:pt x="2491257" y="156235"/>
                </a:lnTo>
                <a:lnTo>
                  <a:pt x="2464689" y="150876"/>
                </a:lnTo>
                <a:lnTo>
                  <a:pt x="290703" y="150876"/>
                </a:lnTo>
                <a:lnTo>
                  <a:pt x="264147" y="156235"/>
                </a:lnTo>
                <a:lnTo>
                  <a:pt x="242468" y="170840"/>
                </a:lnTo>
                <a:lnTo>
                  <a:pt x="227850" y="192506"/>
                </a:lnTo>
                <a:lnTo>
                  <a:pt x="222504" y="219075"/>
                </a:lnTo>
                <a:lnTo>
                  <a:pt x="222504" y="3912489"/>
                </a:lnTo>
                <a:lnTo>
                  <a:pt x="227850" y="3939044"/>
                </a:lnTo>
                <a:lnTo>
                  <a:pt x="242468" y="3960723"/>
                </a:lnTo>
                <a:lnTo>
                  <a:pt x="264147" y="3975341"/>
                </a:lnTo>
                <a:lnTo>
                  <a:pt x="290703" y="3980688"/>
                </a:lnTo>
                <a:lnTo>
                  <a:pt x="2464689" y="3980688"/>
                </a:lnTo>
                <a:lnTo>
                  <a:pt x="2491257" y="3975341"/>
                </a:lnTo>
                <a:lnTo>
                  <a:pt x="2512923" y="3960723"/>
                </a:lnTo>
                <a:lnTo>
                  <a:pt x="2527528" y="3939044"/>
                </a:lnTo>
                <a:lnTo>
                  <a:pt x="2532888" y="3912489"/>
                </a:lnTo>
                <a:lnTo>
                  <a:pt x="2532888" y="219075"/>
                </a:lnTo>
                <a:close/>
              </a:path>
              <a:path w="10313035" h="3980815">
                <a:moveTo>
                  <a:pt x="10313035" y="38100"/>
                </a:moveTo>
                <a:lnTo>
                  <a:pt x="10311752" y="31750"/>
                </a:lnTo>
                <a:lnTo>
                  <a:pt x="10310038" y="23253"/>
                </a:lnTo>
                <a:lnTo>
                  <a:pt x="10301884" y="11150"/>
                </a:lnTo>
                <a:lnTo>
                  <a:pt x="10289781" y="2997"/>
                </a:lnTo>
                <a:lnTo>
                  <a:pt x="10274935" y="0"/>
                </a:lnTo>
                <a:lnTo>
                  <a:pt x="10260076" y="2997"/>
                </a:lnTo>
                <a:lnTo>
                  <a:pt x="10247973" y="11150"/>
                </a:lnTo>
                <a:lnTo>
                  <a:pt x="10239819" y="23253"/>
                </a:lnTo>
                <a:lnTo>
                  <a:pt x="10238105" y="31750"/>
                </a:lnTo>
                <a:lnTo>
                  <a:pt x="74917" y="31750"/>
                </a:lnTo>
                <a:lnTo>
                  <a:pt x="73202" y="23253"/>
                </a:lnTo>
                <a:lnTo>
                  <a:pt x="65036" y="11150"/>
                </a:lnTo>
                <a:lnTo>
                  <a:pt x="52920" y="2997"/>
                </a:lnTo>
                <a:lnTo>
                  <a:pt x="38100" y="0"/>
                </a:lnTo>
                <a:lnTo>
                  <a:pt x="23266" y="2997"/>
                </a:lnTo>
                <a:lnTo>
                  <a:pt x="11150" y="11150"/>
                </a:lnTo>
                <a:lnTo>
                  <a:pt x="2984" y="23253"/>
                </a:lnTo>
                <a:lnTo>
                  <a:pt x="0" y="38100"/>
                </a:lnTo>
                <a:lnTo>
                  <a:pt x="2984" y="52959"/>
                </a:lnTo>
                <a:lnTo>
                  <a:pt x="11150" y="65062"/>
                </a:lnTo>
                <a:lnTo>
                  <a:pt x="23266" y="73215"/>
                </a:lnTo>
                <a:lnTo>
                  <a:pt x="38100" y="76200"/>
                </a:lnTo>
                <a:lnTo>
                  <a:pt x="52920" y="73215"/>
                </a:lnTo>
                <a:lnTo>
                  <a:pt x="65036" y="65062"/>
                </a:lnTo>
                <a:lnTo>
                  <a:pt x="73202" y="52959"/>
                </a:lnTo>
                <a:lnTo>
                  <a:pt x="74917" y="44450"/>
                </a:lnTo>
                <a:lnTo>
                  <a:pt x="10238105" y="44450"/>
                </a:lnTo>
                <a:lnTo>
                  <a:pt x="10239819" y="52959"/>
                </a:lnTo>
                <a:lnTo>
                  <a:pt x="10247973" y="65062"/>
                </a:lnTo>
                <a:lnTo>
                  <a:pt x="10260076" y="73215"/>
                </a:lnTo>
                <a:lnTo>
                  <a:pt x="10274935" y="76200"/>
                </a:lnTo>
                <a:lnTo>
                  <a:pt x="10289781" y="73215"/>
                </a:lnTo>
                <a:lnTo>
                  <a:pt x="10301884" y="65062"/>
                </a:lnTo>
                <a:lnTo>
                  <a:pt x="10310038" y="52959"/>
                </a:lnTo>
                <a:lnTo>
                  <a:pt x="10311752" y="44450"/>
                </a:lnTo>
                <a:lnTo>
                  <a:pt x="10313035" y="38100"/>
                </a:lnTo>
                <a:close/>
              </a:path>
            </a:pathLst>
          </a:custGeom>
          <a:solidFill>
            <a:srgbClr val="019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51305" y="2951479"/>
            <a:ext cx="187452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6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experto</a:t>
            </a:r>
            <a:r>
              <a:rPr sz="16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consultor</a:t>
            </a:r>
            <a:r>
              <a:rPr sz="16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1600" spc="-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entidad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realizará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el diagnóstico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brechas.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(Máximo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S/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5,000)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6883" y="896111"/>
            <a:ext cx="563879" cy="68884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2268" y="2508504"/>
            <a:ext cx="9152255" cy="85090"/>
          </a:xfrm>
          <a:custGeom>
            <a:avLst/>
            <a:gdLst/>
            <a:ahLst/>
            <a:cxnLst/>
            <a:rect l="l" t="t" r="r" b="b"/>
            <a:pathLst>
              <a:path w="9152255" h="85089">
                <a:moveTo>
                  <a:pt x="38100" y="8890"/>
                </a:moveTo>
                <a:lnTo>
                  <a:pt x="23252" y="11951"/>
                </a:lnTo>
                <a:lnTo>
                  <a:pt x="11144" y="20145"/>
                </a:lnTo>
                <a:lnTo>
                  <a:pt x="2988" y="32267"/>
                </a:lnTo>
                <a:lnTo>
                  <a:pt x="0" y="47117"/>
                </a:lnTo>
                <a:lnTo>
                  <a:pt x="3006" y="61908"/>
                </a:lnTo>
                <a:lnTo>
                  <a:pt x="11191" y="74009"/>
                </a:lnTo>
                <a:lnTo>
                  <a:pt x="23306" y="82157"/>
                </a:lnTo>
                <a:lnTo>
                  <a:pt x="38100" y="85090"/>
                </a:lnTo>
                <a:lnTo>
                  <a:pt x="52947" y="82101"/>
                </a:lnTo>
                <a:lnTo>
                  <a:pt x="65055" y="73945"/>
                </a:lnTo>
                <a:lnTo>
                  <a:pt x="73211" y="61837"/>
                </a:lnTo>
                <a:lnTo>
                  <a:pt x="74921" y="53340"/>
                </a:lnTo>
                <a:lnTo>
                  <a:pt x="38100" y="53340"/>
                </a:lnTo>
                <a:lnTo>
                  <a:pt x="38100" y="40640"/>
                </a:lnTo>
                <a:lnTo>
                  <a:pt x="74902" y="40603"/>
                </a:lnTo>
                <a:lnTo>
                  <a:pt x="73193" y="32196"/>
                </a:lnTo>
                <a:lnTo>
                  <a:pt x="65008" y="20081"/>
                </a:lnTo>
                <a:lnTo>
                  <a:pt x="52893" y="11896"/>
                </a:lnTo>
                <a:lnTo>
                  <a:pt x="38100" y="8890"/>
                </a:lnTo>
                <a:close/>
              </a:path>
              <a:path w="9152255" h="85089">
                <a:moveTo>
                  <a:pt x="9150715" y="31750"/>
                </a:moveTo>
                <a:lnTo>
                  <a:pt x="9113901" y="31750"/>
                </a:lnTo>
                <a:lnTo>
                  <a:pt x="9113901" y="44450"/>
                </a:lnTo>
                <a:lnTo>
                  <a:pt x="9077094" y="44486"/>
                </a:lnTo>
                <a:lnTo>
                  <a:pt x="9078807" y="52947"/>
                </a:lnTo>
                <a:lnTo>
                  <a:pt x="9086992" y="65055"/>
                </a:lnTo>
                <a:lnTo>
                  <a:pt x="9099107" y="73211"/>
                </a:lnTo>
                <a:lnTo>
                  <a:pt x="9113901" y="76200"/>
                </a:lnTo>
                <a:lnTo>
                  <a:pt x="9128748" y="73193"/>
                </a:lnTo>
                <a:lnTo>
                  <a:pt x="9140856" y="65008"/>
                </a:lnTo>
                <a:lnTo>
                  <a:pt x="9149012" y="52893"/>
                </a:lnTo>
                <a:lnTo>
                  <a:pt x="9152001" y="38100"/>
                </a:lnTo>
                <a:lnTo>
                  <a:pt x="9150715" y="31750"/>
                </a:lnTo>
                <a:close/>
              </a:path>
              <a:path w="9152255" h="85089">
                <a:moveTo>
                  <a:pt x="74902" y="40603"/>
                </a:moveTo>
                <a:lnTo>
                  <a:pt x="38100" y="40640"/>
                </a:lnTo>
                <a:lnTo>
                  <a:pt x="38100" y="53340"/>
                </a:lnTo>
                <a:lnTo>
                  <a:pt x="74929" y="53303"/>
                </a:lnTo>
                <a:lnTo>
                  <a:pt x="76200" y="46990"/>
                </a:lnTo>
                <a:lnTo>
                  <a:pt x="74902" y="40603"/>
                </a:lnTo>
                <a:close/>
              </a:path>
              <a:path w="9152255" h="85089">
                <a:moveTo>
                  <a:pt x="74929" y="53303"/>
                </a:moveTo>
                <a:lnTo>
                  <a:pt x="38100" y="53340"/>
                </a:lnTo>
                <a:lnTo>
                  <a:pt x="74921" y="53340"/>
                </a:lnTo>
                <a:close/>
              </a:path>
              <a:path w="9152255" h="85089">
                <a:moveTo>
                  <a:pt x="9077076" y="31786"/>
                </a:moveTo>
                <a:lnTo>
                  <a:pt x="74902" y="40603"/>
                </a:lnTo>
                <a:lnTo>
                  <a:pt x="76200" y="46990"/>
                </a:lnTo>
                <a:lnTo>
                  <a:pt x="74929" y="53303"/>
                </a:lnTo>
                <a:lnTo>
                  <a:pt x="9077094" y="44486"/>
                </a:lnTo>
                <a:lnTo>
                  <a:pt x="9075801" y="38100"/>
                </a:lnTo>
                <a:lnTo>
                  <a:pt x="9077076" y="31786"/>
                </a:lnTo>
                <a:close/>
              </a:path>
              <a:path w="9152255" h="85089">
                <a:moveTo>
                  <a:pt x="9113901" y="31750"/>
                </a:moveTo>
                <a:lnTo>
                  <a:pt x="9077076" y="31786"/>
                </a:lnTo>
                <a:lnTo>
                  <a:pt x="9075801" y="38100"/>
                </a:lnTo>
                <a:lnTo>
                  <a:pt x="9077094" y="44486"/>
                </a:lnTo>
                <a:lnTo>
                  <a:pt x="9113901" y="44450"/>
                </a:lnTo>
                <a:lnTo>
                  <a:pt x="9113901" y="31750"/>
                </a:lnTo>
                <a:close/>
              </a:path>
              <a:path w="9152255" h="85089">
                <a:moveTo>
                  <a:pt x="9113901" y="0"/>
                </a:moveTo>
                <a:lnTo>
                  <a:pt x="9099053" y="3006"/>
                </a:lnTo>
                <a:lnTo>
                  <a:pt x="9086945" y="11191"/>
                </a:lnTo>
                <a:lnTo>
                  <a:pt x="9078789" y="23306"/>
                </a:lnTo>
                <a:lnTo>
                  <a:pt x="9077076" y="31786"/>
                </a:lnTo>
                <a:lnTo>
                  <a:pt x="9150715" y="31750"/>
                </a:lnTo>
                <a:lnTo>
                  <a:pt x="9148994" y="23252"/>
                </a:lnTo>
                <a:lnTo>
                  <a:pt x="9140809" y="11144"/>
                </a:lnTo>
                <a:lnTo>
                  <a:pt x="9128694" y="2988"/>
                </a:lnTo>
                <a:lnTo>
                  <a:pt x="9113901" y="0"/>
                </a:lnTo>
                <a:close/>
              </a:path>
            </a:pathLst>
          </a:custGeom>
          <a:solidFill>
            <a:srgbClr val="019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813" y="2163902"/>
            <a:ext cx="9970135" cy="3846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Alternativas</a:t>
            </a:r>
            <a:r>
              <a:rPr sz="1800" b="1" spc="-3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1</a:t>
            </a:r>
            <a:r>
              <a:rPr sz="1800" b="1" spc="-4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y</a:t>
            </a:r>
            <a:r>
              <a:rPr sz="1800" b="1" spc="-2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9593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SzPct val="61111"/>
              <a:buFont typeface="Arial MT"/>
              <a:buChar char="•"/>
              <a:tabLst>
                <a:tab pos="185420" algn="l"/>
              </a:tabLst>
            </a:pP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Ningún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tipo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impuestos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que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tengan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carácter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recuperable</a:t>
            </a:r>
            <a:r>
              <a:rPr sz="1800" spc="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por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parte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del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beneficiario</a:t>
            </a:r>
            <a:r>
              <a:rPr sz="1800" spc="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o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que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genere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un</a:t>
            </a:r>
            <a:endParaRPr sz="18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crédito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a favor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 del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contribuyente,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tales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como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IGV,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Impuesto</a:t>
            </a:r>
            <a:r>
              <a:rPr sz="18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la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Renta,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entre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otros.</a:t>
            </a:r>
            <a:endParaRPr sz="1800">
              <a:latin typeface="Calibri"/>
              <a:cs typeface="Calibri"/>
            </a:endParaRPr>
          </a:p>
          <a:p>
            <a:pPr marL="184785" marR="733425" indent="-172720">
              <a:lnSpc>
                <a:spcPct val="100000"/>
              </a:lnSpc>
              <a:buSzPct val="61111"/>
              <a:buFont typeface="Arial MT"/>
              <a:buChar char="•"/>
              <a:tabLst>
                <a:tab pos="185420" algn="l"/>
              </a:tabLst>
            </a:pP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Compras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consigo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mismo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ni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con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sus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respectivos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cónyuges,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convivientes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civiles,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hijos/as,</a:t>
            </a:r>
            <a:r>
              <a:rPr sz="18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ni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las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auto </a:t>
            </a:r>
            <a:r>
              <a:rPr sz="1800" spc="-39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contrataciones.</a:t>
            </a:r>
            <a:endParaRPr sz="1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SzPct val="61111"/>
              <a:buFont typeface="Arial MT"/>
              <a:buChar char="•"/>
              <a:tabLst>
                <a:tab pos="185420" algn="l"/>
              </a:tabLst>
            </a:pP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El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pago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a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consultores</a:t>
            </a:r>
            <a:r>
              <a:rPr sz="180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(terceros)</a:t>
            </a:r>
            <a:r>
              <a:rPr sz="180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por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asistencia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en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la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etapa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postulación</a:t>
            </a:r>
            <a:r>
              <a:rPr sz="180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al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concurso.</a:t>
            </a:r>
            <a:endParaRPr sz="1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SzPct val="61111"/>
              <a:buFont typeface="Arial MT"/>
              <a:buChar char="•"/>
              <a:tabLst>
                <a:tab pos="185420" algn="l"/>
              </a:tabLst>
            </a:pP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Gastos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 fijos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(luz,</a:t>
            </a:r>
            <a:r>
              <a:rPr sz="1800" spc="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agua,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telefonía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fija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y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celular,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internet).</a:t>
            </a:r>
            <a:endParaRPr sz="1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SzPct val="61111"/>
              <a:buFont typeface="Arial MT"/>
              <a:buChar char="•"/>
              <a:tabLst>
                <a:tab pos="185420" algn="l"/>
              </a:tabLst>
            </a:pP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Capital de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trabajo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para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la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Empresa.</a:t>
            </a:r>
            <a:endParaRPr sz="1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SzPct val="61111"/>
              <a:buFont typeface="Arial MT"/>
              <a:buChar char="•"/>
              <a:tabLst>
                <a:tab pos="185420" algn="l"/>
              </a:tabLst>
            </a:pP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Gastos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financieros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(mantenimiento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cuenta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corriente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y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otros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gastos</a:t>
            </a:r>
            <a:r>
              <a:rPr sz="18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financieros).</a:t>
            </a:r>
            <a:endParaRPr sz="1800">
              <a:latin typeface="Calibri"/>
              <a:cs typeface="Calibri"/>
            </a:endParaRPr>
          </a:p>
          <a:p>
            <a:pPr marL="184785" marR="659130" indent="-172720">
              <a:lnSpc>
                <a:spcPct val="100000"/>
              </a:lnSpc>
              <a:buSzPct val="61111"/>
              <a:buFont typeface="Arial MT"/>
              <a:buChar char="•"/>
              <a:tabLst>
                <a:tab pos="185420" algn="l"/>
              </a:tabLst>
            </a:pP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Adquisición</a:t>
            </a:r>
            <a:r>
              <a:rPr sz="180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y/o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alquiler</a:t>
            </a:r>
            <a:r>
              <a:rPr sz="180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equipos,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bienes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duraderos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insumos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no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vinculados</a:t>
            </a:r>
            <a:r>
              <a:rPr sz="1800" spc="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con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la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naturaleza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y </a:t>
            </a:r>
            <a:r>
              <a:rPr sz="1800" spc="-39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ejecución</a:t>
            </a:r>
            <a:r>
              <a:rPr sz="180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del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proyecto.</a:t>
            </a:r>
            <a:endParaRPr sz="1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SzPct val="61111"/>
              <a:buFont typeface="Arial MT"/>
              <a:buChar char="•"/>
              <a:tabLst>
                <a:tab pos="185420" algn="l"/>
              </a:tabLst>
            </a:pP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Adquisición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y/o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alquiler</a:t>
            </a:r>
            <a:r>
              <a:rPr sz="180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inmuebles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y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adquisición</a:t>
            </a:r>
            <a:r>
              <a:rPr sz="1800" spc="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vehículos</a:t>
            </a:r>
            <a:r>
              <a:rPr sz="180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ni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8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bienes</a:t>
            </a:r>
            <a:r>
              <a:rPr sz="18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usados</a:t>
            </a:r>
            <a:endParaRPr sz="1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SzPct val="61111"/>
              <a:buFont typeface="Arial MT"/>
              <a:buChar char="•"/>
              <a:tabLst>
                <a:tab pos="185420" algn="l"/>
              </a:tabLst>
            </a:pP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Otros</a:t>
            </a:r>
            <a:r>
              <a:rPr sz="1800" spc="39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gastos</a:t>
            </a:r>
            <a:r>
              <a:rPr sz="18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detallados</a:t>
            </a:r>
            <a:r>
              <a:rPr sz="18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en las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bases.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70835" y="1411681"/>
            <a:ext cx="47059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GASTOS</a:t>
            </a:r>
            <a:r>
              <a:rPr spc="10" dirty="0"/>
              <a:t> </a:t>
            </a:r>
            <a:r>
              <a:rPr spc="-5" dirty="0"/>
              <a:t>NO </a:t>
            </a:r>
            <a:r>
              <a:rPr spc="-10" dirty="0"/>
              <a:t>ELEGIBLES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2204" y="1363980"/>
            <a:ext cx="541019" cy="59436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020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PROCESO</a:t>
            </a:r>
            <a:r>
              <a:rPr spc="25" dirty="0"/>
              <a:t> </a:t>
            </a:r>
            <a:r>
              <a:rPr spc="-5" dirty="0"/>
              <a:t>DE</a:t>
            </a:r>
            <a:r>
              <a:rPr dirty="0"/>
              <a:t> </a:t>
            </a:r>
            <a:r>
              <a:rPr spc="-10" dirty="0"/>
              <a:t>SELECCIÓN</a:t>
            </a:r>
            <a:r>
              <a:rPr spc="30" dirty="0"/>
              <a:t> </a:t>
            </a:r>
            <a:r>
              <a:rPr spc="-5" dirty="0"/>
              <a:t>DE</a:t>
            </a:r>
            <a:r>
              <a:rPr spc="-10" dirty="0"/>
              <a:t> PROYECTOS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42865" y="2443733"/>
            <a:ext cx="29051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solidFill>
                  <a:srgbClr val="009593"/>
                </a:solidFill>
                <a:latin typeface="Arial Black"/>
                <a:cs typeface="Arial Black"/>
              </a:rPr>
              <a:t>ETAPA</a:t>
            </a:r>
            <a:r>
              <a:rPr sz="1900" spc="-45" dirty="0">
                <a:solidFill>
                  <a:srgbClr val="009593"/>
                </a:solidFill>
                <a:latin typeface="Arial Black"/>
                <a:cs typeface="Arial Black"/>
              </a:rPr>
              <a:t> </a:t>
            </a:r>
            <a:r>
              <a:rPr sz="1900" spc="-5" dirty="0">
                <a:solidFill>
                  <a:srgbClr val="009593"/>
                </a:solidFill>
                <a:latin typeface="Arial Black"/>
                <a:cs typeface="Arial Black"/>
              </a:rPr>
              <a:t>DIAGNÓSTICO</a:t>
            </a:r>
            <a:endParaRPr sz="190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4103" y="2947416"/>
            <a:ext cx="9297924" cy="321259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51808" y="2061718"/>
            <a:ext cx="41351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9593"/>
                </a:solidFill>
                <a:latin typeface="Arial Black"/>
                <a:cs typeface="Arial Black"/>
              </a:rPr>
              <a:t>ETAPA</a:t>
            </a:r>
            <a:r>
              <a:rPr sz="2000" spc="-65" dirty="0">
                <a:solidFill>
                  <a:srgbClr val="009593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009593"/>
                </a:solidFill>
                <a:latin typeface="Arial Black"/>
                <a:cs typeface="Arial Black"/>
              </a:rPr>
              <a:t>DE</a:t>
            </a:r>
            <a:r>
              <a:rPr sz="2000" spc="-45" dirty="0">
                <a:solidFill>
                  <a:srgbClr val="009593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009593"/>
                </a:solidFill>
                <a:latin typeface="Arial Black"/>
                <a:cs typeface="Arial Black"/>
              </a:rPr>
              <a:t>IMPLEMENTACIÓN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89505" y="1432686"/>
            <a:ext cx="82200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C72F4B"/>
                </a:solidFill>
                <a:latin typeface="Arial Black"/>
                <a:cs typeface="Arial Black"/>
              </a:rPr>
              <a:t>PROCESO</a:t>
            </a:r>
            <a:r>
              <a:rPr sz="2800" spc="25" dirty="0">
                <a:solidFill>
                  <a:srgbClr val="C72F4B"/>
                </a:solidFill>
                <a:latin typeface="Arial Black"/>
                <a:cs typeface="Arial Black"/>
              </a:rPr>
              <a:t> </a:t>
            </a:r>
            <a:r>
              <a:rPr sz="2800" spc="-5" dirty="0">
                <a:solidFill>
                  <a:srgbClr val="C72F4B"/>
                </a:solidFill>
                <a:latin typeface="Arial Black"/>
                <a:cs typeface="Arial Black"/>
              </a:rPr>
              <a:t>DE</a:t>
            </a:r>
            <a:r>
              <a:rPr sz="2800" dirty="0">
                <a:solidFill>
                  <a:srgbClr val="C72F4B"/>
                </a:solidFill>
                <a:latin typeface="Arial Black"/>
                <a:cs typeface="Arial Black"/>
              </a:rPr>
              <a:t> </a:t>
            </a:r>
            <a:r>
              <a:rPr sz="2800" spc="-10" dirty="0">
                <a:solidFill>
                  <a:srgbClr val="C72F4B"/>
                </a:solidFill>
                <a:latin typeface="Arial Black"/>
                <a:cs typeface="Arial Black"/>
              </a:rPr>
              <a:t>SELECCIÓN</a:t>
            </a:r>
            <a:r>
              <a:rPr sz="2800" spc="30" dirty="0">
                <a:solidFill>
                  <a:srgbClr val="C72F4B"/>
                </a:solidFill>
                <a:latin typeface="Arial Black"/>
                <a:cs typeface="Arial Black"/>
              </a:rPr>
              <a:t> </a:t>
            </a:r>
            <a:r>
              <a:rPr sz="2800" spc="-5" dirty="0">
                <a:solidFill>
                  <a:srgbClr val="C72F4B"/>
                </a:solidFill>
                <a:latin typeface="Arial Black"/>
                <a:cs typeface="Arial Black"/>
              </a:rPr>
              <a:t>DE</a:t>
            </a:r>
            <a:r>
              <a:rPr sz="2800" spc="-10" dirty="0">
                <a:solidFill>
                  <a:srgbClr val="C72F4B"/>
                </a:solidFill>
                <a:latin typeface="Arial Black"/>
                <a:cs typeface="Arial Black"/>
              </a:rPr>
              <a:t> PROYECTOS</a:t>
            </a:r>
            <a:endParaRPr sz="280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5104" y="2634995"/>
            <a:ext cx="8138159" cy="367588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90952" y="4030471"/>
            <a:ext cx="7610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5" dirty="0">
                <a:solidFill>
                  <a:srgbClr val="FFFFFF"/>
                </a:solidFill>
                <a:latin typeface="Arial Black"/>
                <a:cs typeface="Arial Black"/>
              </a:rPr>
              <a:t>Concurso</a:t>
            </a:r>
            <a:r>
              <a:rPr sz="36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spc="5" dirty="0">
                <a:solidFill>
                  <a:srgbClr val="FFFFFF"/>
                </a:solidFill>
                <a:latin typeface="Arial Black"/>
                <a:cs typeface="Arial Black"/>
              </a:rPr>
              <a:t>Mercados</a:t>
            </a:r>
            <a:r>
              <a:rPr sz="3600" spc="-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600" spc="20" dirty="0">
                <a:solidFill>
                  <a:srgbClr val="FFFFFF"/>
                </a:solidFill>
                <a:latin typeface="Arial Black"/>
                <a:cs typeface="Arial Black"/>
              </a:rPr>
              <a:t>Modernos</a:t>
            </a:r>
            <a:endParaRPr sz="360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3072" y="2086355"/>
            <a:ext cx="5567172" cy="157429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0250" y="253999"/>
            <a:ext cx="11461750" cy="6603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949576" y="1818208"/>
            <a:ext cx="8498840" cy="33324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97485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72F4B"/>
                </a:solidFill>
                <a:latin typeface="Arial Black"/>
                <a:cs typeface="Arial Black"/>
              </a:rPr>
              <a:t>¿QUÉ </a:t>
            </a:r>
            <a:r>
              <a:rPr sz="2800" spc="-10" dirty="0">
                <a:solidFill>
                  <a:srgbClr val="C72F4B"/>
                </a:solidFill>
                <a:latin typeface="Arial Black"/>
                <a:cs typeface="Arial Black"/>
              </a:rPr>
              <a:t>COFINANCIAMOS?</a:t>
            </a:r>
            <a:endParaRPr sz="28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450">
              <a:latin typeface="Arial Black"/>
              <a:cs typeface="Arial Black"/>
            </a:endParaRPr>
          </a:p>
          <a:p>
            <a:pPr marL="12700" marR="5080" algn="ctr">
              <a:lnSpc>
                <a:spcPct val="114100"/>
              </a:lnSpc>
            </a:pP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Cofinanciar</a:t>
            </a:r>
            <a:r>
              <a:rPr sz="2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404040"/>
                </a:solidFill>
                <a:latin typeface="Calibri"/>
                <a:cs typeface="Calibri"/>
              </a:rPr>
              <a:t>proyectos</a:t>
            </a:r>
            <a:r>
              <a:rPr sz="28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que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04040"/>
                </a:solidFill>
                <a:latin typeface="Calibri"/>
                <a:cs typeface="Calibri"/>
              </a:rPr>
              <a:t>ayuden</a:t>
            </a:r>
            <a:r>
              <a:rPr sz="2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8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9593"/>
                </a:solidFill>
                <a:latin typeface="Calibri"/>
                <a:cs typeface="Calibri"/>
              </a:rPr>
              <a:t>desarrollar</a:t>
            </a:r>
            <a:r>
              <a:rPr sz="2800" b="1" spc="4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9593"/>
                </a:solidFill>
                <a:latin typeface="Calibri"/>
                <a:cs typeface="Calibri"/>
              </a:rPr>
              <a:t>soluciones </a:t>
            </a:r>
            <a:r>
              <a:rPr sz="2800" b="1" spc="-61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que</a:t>
            </a:r>
            <a:r>
              <a:rPr sz="28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09593"/>
                </a:solidFill>
                <a:latin typeface="Calibri"/>
                <a:cs typeface="Calibri"/>
              </a:rPr>
              <a:t>incrementen</a:t>
            </a:r>
            <a:r>
              <a:rPr sz="2800" b="1" spc="3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la</a:t>
            </a:r>
            <a:r>
              <a:rPr sz="28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9593"/>
                </a:solidFill>
                <a:latin typeface="Calibri"/>
                <a:cs typeface="Calibri"/>
              </a:rPr>
              <a:t>competitividad</a:t>
            </a:r>
            <a:r>
              <a:rPr sz="2800" b="1" spc="4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de</a:t>
            </a:r>
            <a:r>
              <a:rPr sz="2800" b="1" spc="1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9593"/>
                </a:solidFill>
                <a:latin typeface="Calibri"/>
                <a:cs typeface="Calibri"/>
              </a:rPr>
              <a:t>los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9593"/>
                </a:solidFill>
                <a:latin typeface="Calibri"/>
                <a:cs typeface="Calibri"/>
              </a:rPr>
              <a:t>mercados</a:t>
            </a:r>
            <a:r>
              <a:rPr sz="28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de </a:t>
            </a:r>
            <a:r>
              <a:rPr sz="28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09593"/>
                </a:solidFill>
                <a:latin typeface="Calibri"/>
                <a:cs typeface="Calibri"/>
              </a:rPr>
              <a:t>abastos</a:t>
            </a:r>
            <a:r>
              <a:rPr sz="28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009593"/>
                </a:solidFill>
                <a:latin typeface="Calibri"/>
                <a:cs typeface="Calibri"/>
              </a:rPr>
              <a:t>para</a:t>
            </a:r>
            <a:r>
              <a:rPr sz="2800" b="1" spc="2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que</a:t>
            </a:r>
            <a:r>
              <a:rPr sz="2800" b="1" spc="5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009593"/>
                </a:solidFill>
                <a:latin typeface="Calibri"/>
                <a:cs typeface="Calibri"/>
              </a:rPr>
              <a:t>ofrezcan</a:t>
            </a:r>
            <a:r>
              <a:rPr sz="2800" b="1" spc="-5" dirty="0">
                <a:solidFill>
                  <a:srgbClr val="009593"/>
                </a:solidFill>
                <a:latin typeface="Calibri"/>
                <a:cs typeface="Calibri"/>
              </a:rPr>
              <a:t> servicios</a:t>
            </a:r>
            <a:r>
              <a:rPr sz="2800" b="1" spc="2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09593"/>
                </a:solidFill>
                <a:latin typeface="Calibri"/>
                <a:cs typeface="Calibri"/>
              </a:rPr>
              <a:t>eficientes</a:t>
            </a:r>
            <a:r>
              <a:rPr sz="2800" b="1" spc="50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sus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públicos,</a:t>
            </a:r>
            <a:r>
              <a:rPr sz="28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404040"/>
                </a:solidFill>
                <a:latin typeface="Calibri"/>
                <a:cs typeface="Calibri"/>
              </a:rPr>
              <a:t>garantizando</a:t>
            </a:r>
            <a:r>
              <a:rPr sz="2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así la</a:t>
            </a:r>
            <a:r>
              <a:rPr sz="2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inocuidad</a:t>
            </a:r>
            <a:r>
              <a:rPr sz="28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r>
              <a:rPr sz="2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04040"/>
                </a:solidFill>
                <a:latin typeface="Calibri"/>
                <a:cs typeface="Calibri"/>
              </a:rPr>
              <a:t>alimentos,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calidad</a:t>
            </a:r>
            <a:r>
              <a:rPr sz="2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8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"/>
                <a:cs typeface="Calibri"/>
              </a:rPr>
              <a:t>equipamiento</a:t>
            </a:r>
            <a:r>
              <a:rPr sz="28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"/>
                <a:cs typeface="Calibri"/>
              </a:rPr>
              <a:t>moderno.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9904" y="1711451"/>
            <a:ext cx="1182623" cy="77266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0386" y="2286761"/>
            <a:ext cx="906970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41935" algn="l"/>
              </a:tabLst>
            </a:pPr>
            <a:r>
              <a:rPr sz="2400" b="1" spc="-10" dirty="0">
                <a:solidFill>
                  <a:srgbClr val="049399"/>
                </a:solidFill>
                <a:latin typeface="Calibri"/>
                <a:cs typeface="Calibri"/>
              </a:rPr>
              <a:t>Categoría</a:t>
            </a:r>
            <a:r>
              <a:rPr sz="2400" b="1" spc="-30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49399"/>
                </a:solidFill>
                <a:latin typeface="Calibri"/>
                <a:cs typeface="Calibri"/>
              </a:rPr>
              <a:t>1:</a:t>
            </a:r>
            <a:r>
              <a:rPr sz="2400" b="1" spc="-25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49399"/>
                </a:solidFill>
                <a:latin typeface="Calibri"/>
                <a:cs typeface="Calibri"/>
              </a:rPr>
              <a:t>Cadena</a:t>
            </a:r>
            <a:r>
              <a:rPr sz="2400" b="1" spc="-10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49399"/>
                </a:solidFill>
                <a:latin typeface="Calibri"/>
                <a:cs typeface="Calibri"/>
              </a:rPr>
              <a:t>de</a:t>
            </a:r>
            <a:r>
              <a:rPr sz="2400" b="1" spc="-15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49399"/>
                </a:solidFill>
                <a:latin typeface="Calibri"/>
                <a:cs typeface="Calibri"/>
              </a:rPr>
              <a:t>frío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Objetivo: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mejorar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cadena de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frío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incrementar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productividad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mercado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abastos.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Font typeface="Wingdings"/>
              <a:buChar char=""/>
              <a:tabLst>
                <a:tab pos="241935" algn="l"/>
              </a:tabLst>
            </a:pPr>
            <a:r>
              <a:rPr sz="2400" b="1" spc="-10" dirty="0">
                <a:solidFill>
                  <a:srgbClr val="049399"/>
                </a:solidFill>
                <a:latin typeface="Calibri"/>
                <a:cs typeface="Calibri"/>
              </a:rPr>
              <a:t>Categoría</a:t>
            </a:r>
            <a:r>
              <a:rPr sz="2400" b="1" spc="-20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49399"/>
                </a:solidFill>
                <a:latin typeface="Calibri"/>
                <a:cs typeface="Calibri"/>
              </a:rPr>
              <a:t>2:</a:t>
            </a:r>
            <a:r>
              <a:rPr sz="2400" b="1" spc="-15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49399"/>
                </a:solidFill>
                <a:latin typeface="Calibri"/>
                <a:cs typeface="Calibri"/>
              </a:rPr>
              <a:t>Mejoramiento</a:t>
            </a:r>
            <a:r>
              <a:rPr sz="2400" b="1" spc="-15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49399"/>
                </a:solidFill>
                <a:latin typeface="Calibri"/>
                <a:cs typeface="Calibri"/>
              </a:rPr>
              <a:t>sanitario</a:t>
            </a:r>
            <a:r>
              <a:rPr sz="2400" b="1" spc="-10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49399"/>
                </a:solidFill>
                <a:latin typeface="Calibri"/>
                <a:cs typeface="Calibri"/>
              </a:rPr>
              <a:t>de</a:t>
            </a:r>
            <a:r>
              <a:rPr sz="2400" b="1" spc="-5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49399"/>
                </a:solidFill>
                <a:latin typeface="Calibri"/>
                <a:cs typeface="Calibri"/>
              </a:rPr>
              <a:t>puestos</a:t>
            </a:r>
            <a:r>
              <a:rPr sz="2400" b="1" spc="5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49399"/>
                </a:solidFill>
                <a:latin typeface="Calibri"/>
                <a:cs typeface="Calibri"/>
              </a:rPr>
              <a:t>de</a:t>
            </a:r>
            <a:r>
              <a:rPr sz="2400" b="1" spc="-10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49399"/>
                </a:solidFill>
                <a:latin typeface="Calibri"/>
                <a:cs typeface="Calibri"/>
              </a:rPr>
              <a:t>venta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Objetivo: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mejorar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habilitación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sanitaria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los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mercados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abastos.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Font typeface="Wingdings"/>
              <a:buChar char=""/>
              <a:tabLst>
                <a:tab pos="241935" algn="l"/>
              </a:tabLst>
            </a:pPr>
            <a:r>
              <a:rPr sz="2400" b="1" spc="-10" dirty="0">
                <a:solidFill>
                  <a:srgbClr val="049399"/>
                </a:solidFill>
                <a:latin typeface="Calibri"/>
                <a:cs typeface="Calibri"/>
              </a:rPr>
              <a:t>Categoría</a:t>
            </a:r>
            <a:r>
              <a:rPr sz="2400" b="1" spc="-15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49399"/>
                </a:solidFill>
                <a:latin typeface="Calibri"/>
                <a:cs typeface="Calibri"/>
              </a:rPr>
              <a:t>3:</a:t>
            </a:r>
            <a:r>
              <a:rPr sz="2400" b="1" spc="-15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49399"/>
                </a:solidFill>
                <a:latin typeface="Calibri"/>
                <a:cs typeface="Calibri"/>
              </a:rPr>
              <a:t>Manejo de</a:t>
            </a:r>
            <a:r>
              <a:rPr sz="2400" b="1" spc="-10" dirty="0">
                <a:solidFill>
                  <a:srgbClr val="049399"/>
                </a:solidFill>
                <a:latin typeface="Calibri"/>
                <a:cs typeface="Calibri"/>
              </a:rPr>
              <a:t> residuos </a:t>
            </a:r>
            <a:r>
              <a:rPr sz="2400" b="1" spc="-5" dirty="0">
                <a:solidFill>
                  <a:srgbClr val="049399"/>
                </a:solidFill>
                <a:latin typeface="Calibri"/>
                <a:cs typeface="Calibri"/>
              </a:rPr>
              <a:t>sólidos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Objetivo: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 implementar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un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adecuado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manejo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 de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los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residuos</a:t>
            </a:r>
            <a:r>
              <a:rPr sz="2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sólidos.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0386" y="1434846"/>
            <a:ext cx="29603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3</a:t>
            </a:r>
            <a:r>
              <a:rPr spc="-55" dirty="0"/>
              <a:t> </a:t>
            </a:r>
            <a:r>
              <a:rPr spc="-30" dirty="0"/>
              <a:t>CATEGORÍAS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6417" y="1662429"/>
            <a:ext cx="62877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¿QUIÉNES</a:t>
            </a:r>
            <a:r>
              <a:rPr spc="30" dirty="0"/>
              <a:t> </a:t>
            </a:r>
            <a:r>
              <a:rPr spc="-10" dirty="0"/>
              <a:t>PUEDEN</a:t>
            </a:r>
            <a:r>
              <a:rPr spc="20" dirty="0"/>
              <a:t> </a:t>
            </a:r>
            <a:r>
              <a:rPr spc="-10" dirty="0"/>
              <a:t>POSTULAR?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2064" y="2322982"/>
            <a:ext cx="9412605" cy="375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775" marR="299720" indent="-342900" algn="just">
              <a:lnSpc>
                <a:spcPct val="114100"/>
              </a:lnSpc>
              <a:spcBef>
                <a:spcPts val="100"/>
              </a:spcBef>
              <a:buFont typeface="Arial MT"/>
              <a:buChar char="•"/>
              <a:tabLst>
                <a:tab pos="359410" algn="l"/>
              </a:tabLst>
            </a:pPr>
            <a:r>
              <a:rPr sz="2200" b="1" spc="-10" dirty="0">
                <a:solidFill>
                  <a:srgbClr val="049399"/>
                </a:solidFill>
                <a:latin typeface="Calibri"/>
                <a:cs typeface="Calibri"/>
              </a:rPr>
              <a:t>Entidades</a:t>
            </a:r>
            <a:r>
              <a:rPr sz="2200" b="1" spc="-5" dirty="0">
                <a:solidFill>
                  <a:srgbClr val="049399"/>
                </a:solidFill>
                <a:latin typeface="Calibri"/>
                <a:cs typeface="Calibri"/>
              </a:rPr>
              <a:t> que</a:t>
            </a:r>
            <a:r>
              <a:rPr sz="2200" b="1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49399"/>
                </a:solidFill>
                <a:latin typeface="Calibri"/>
                <a:cs typeface="Calibri"/>
              </a:rPr>
              <a:t>gestionan</a:t>
            </a:r>
            <a:r>
              <a:rPr sz="2200" b="1" spc="-5" dirty="0">
                <a:solidFill>
                  <a:srgbClr val="049399"/>
                </a:solidFill>
                <a:latin typeface="Calibri"/>
                <a:cs typeface="Calibri"/>
              </a:rPr>
              <a:t> un</a:t>
            </a:r>
            <a:r>
              <a:rPr sz="2200" b="1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49399"/>
                </a:solidFill>
                <a:latin typeface="Calibri"/>
                <a:cs typeface="Calibri"/>
              </a:rPr>
              <a:t>mercado</a:t>
            </a:r>
            <a:r>
              <a:rPr sz="2200" b="1" dirty="0">
                <a:solidFill>
                  <a:srgbClr val="049399"/>
                </a:solidFill>
                <a:latin typeface="Calibri"/>
                <a:cs typeface="Calibri"/>
              </a:rPr>
              <a:t> de</a:t>
            </a:r>
            <a:r>
              <a:rPr sz="2200" b="1" spc="5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49399"/>
                </a:solidFill>
                <a:latin typeface="Calibri"/>
                <a:cs typeface="Calibri"/>
              </a:rPr>
              <a:t>abastos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persona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natural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con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negocio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 o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persona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jurídica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privada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formalmente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constituida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 e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inscrita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en </a:t>
            </a:r>
            <a:r>
              <a:rPr sz="2200" spc="-48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Registros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Públicos.</a:t>
            </a:r>
            <a:endParaRPr sz="2200">
              <a:latin typeface="Calibri"/>
              <a:cs typeface="Calibri"/>
            </a:endParaRPr>
          </a:p>
          <a:p>
            <a:pPr marL="358775" indent="-343535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358775" algn="l"/>
                <a:tab pos="359410" algn="l"/>
              </a:tabLst>
            </a:pP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entidades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que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postulan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 son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llamadas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49399"/>
                </a:solidFill>
                <a:latin typeface="Calibri"/>
                <a:cs typeface="Calibri"/>
              </a:rPr>
              <a:t>Entidades</a:t>
            </a:r>
            <a:r>
              <a:rPr sz="2200" b="1" spc="30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49399"/>
                </a:solidFill>
                <a:latin typeface="Calibri"/>
                <a:cs typeface="Calibri"/>
              </a:rPr>
              <a:t>Solicitantes</a:t>
            </a:r>
            <a:r>
              <a:rPr sz="2200" spc="-10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358775" indent="-343535">
              <a:lnSpc>
                <a:spcPct val="100000"/>
              </a:lnSpc>
              <a:spcBef>
                <a:spcPts val="365"/>
              </a:spcBef>
              <a:buFont typeface="Arial MT"/>
              <a:buChar char="•"/>
              <a:tabLst>
                <a:tab pos="358775" algn="l"/>
                <a:tab pos="359410" algn="l"/>
              </a:tabLs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Deben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acreditar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por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lo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menos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un (01)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año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2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funcionamiento</a:t>
            </a:r>
            <a:r>
              <a:rPr sz="22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continuo.</a:t>
            </a:r>
            <a:endParaRPr sz="2200">
              <a:latin typeface="Calibri"/>
              <a:cs typeface="Calibri"/>
            </a:endParaRPr>
          </a:p>
          <a:p>
            <a:pPr marL="358775" indent="-343535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358775" algn="l"/>
                <a:tab pos="359410" algn="l"/>
              </a:tabLst>
            </a:pP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Deben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tener</a:t>
            </a:r>
            <a:r>
              <a:rPr sz="22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condición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contribuyente</a:t>
            </a:r>
            <a:r>
              <a:rPr sz="22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“Activo”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/“Habido”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Sunat.</a:t>
            </a:r>
            <a:endParaRPr sz="2200">
              <a:latin typeface="Calibri"/>
              <a:cs typeface="Calibri"/>
            </a:endParaRPr>
          </a:p>
          <a:p>
            <a:pPr marL="12700" marR="7620">
              <a:lnSpc>
                <a:spcPct val="100000"/>
              </a:lnSpc>
              <a:spcBef>
                <a:spcPts val="1689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Entidad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Solicitante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deberá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incluir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formulario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puestos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0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mercado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que </a:t>
            </a:r>
            <a:r>
              <a:rPr sz="2000" spc="-4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participarán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el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proyecto,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incluso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si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estos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no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están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formalizados.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Si</a:t>
            </a:r>
            <a:r>
              <a:rPr sz="20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20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proyecto</a:t>
            </a:r>
            <a:r>
              <a:rPr sz="20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es</a:t>
            </a:r>
            <a:r>
              <a:rPr sz="20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aprobado,</a:t>
            </a:r>
            <a:r>
              <a:rPr sz="20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se</a:t>
            </a:r>
            <a:r>
              <a:rPr sz="200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solicitará</a:t>
            </a:r>
            <a:r>
              <a:rPr sz="200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que</a:t>
            </a:r>
            <a:r>
              <a:rPr sz="20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r>
              <a:rPr sz="20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puestos</a:t>
            </a:r>
            <a:r>
              <a:rPr sz="20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mercado</a:t>
            </a:r>
            <a:r>
              <a:rPr sz="20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informales</a:t>
            </a:r>
            <a:r>
              <a:rPr sz="20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inicien</a:t>
            </a:r>
            <a:r>
              <a:rPr sz="200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trámites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formalización.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04541" y="1504899"/>
            <a:ext cx="65398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0" dirty="0">
                <a:solidFill>
                  <a:srgbClr val="C72F4B"/>
                </a:solidFill>
                <a:latin typeface="Arial Black"/>
                <a:cs typeface="Arial Black"/>
              </a:rPr>
              <a:t>MODALIDADES</a:t>
            </a:r>
            <a:r>
              <a:rPr sz="2800" spc="10" dirty="0">
                <a:solidFill>
                  <a:srgbClr val="C72F4B"/>
                </a:solidFill>
                <a:latin typeface="Arial Black"/>
                <a:cs typeface="Arial Black"/>
              </a:rPr>
              <a:t> </a:t>
            </a:r>
            <a:r>
              <a:rPr sz="2800" spc="-5" dirty="0">
                <a:solidFill>
                  <a:srgbClr val="C72F4B"/>
                </a:solidFill>
                <a:latin typeface="Arial Black"/>
                <a:cs typeface="Arial Black"/>
              </a:rPr>
              <a:t>DE</a:t>
            </a:r>
            <a:r>
              <a:rPr sz="2800" spc="-10" dirty="0">
                <a:solidFill>
                  <a:srgbClr val="C72F4B"/>
                </a:solidFill>
                <a:latin typeface="Arial Black"/>
                <a:cs typeface="Arial Black"/>
              </a:rPr>
              <a:t> </a:t>
            </a:r>
            <a:r>
              <a:rPr sz="2800" spc="-15" dirty="0">
                <a:solidFill>
                  <a:srgbClr val="C72F4B"/>
                </a:solidFill>
                <a:latin typeface="Arial Black"/>
                <a:cs typeface="Arial Black"/>
              </a:rPr>
              <a:t>POSTULACIÓN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37150" y="2259838"/>
            <a:ext cx="2060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404040"/>
                </a:solidFill>
                <a:latin typeface="Calibri"/>
                <a:cs typeface="Calibri"/>
              </a:rPr>
              <a:t>2</a:t>
            </a:r>
            <a:r>
              <a:rPr sz="3600" b="1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04040"/>
                </a:solidFill>
                <a:latin typeface="Calibri"/>
                <a:cs typeface="Calibri"/>
              </a:rPr>
              <a:t>opciones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64892" y="3029711"/>
            <a:ext cx="7051675" cy="2677795"/>
            <a:chOff x="2564892" y="3029711"/>
            <a:chExt cx="7051675" cy="26777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4892" y="3029711"/>
              <a:ext cx="2849880" cy="26776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65036" y="3029711"/>
              <a:ext cx="2851404" cy="2677668"/>
            </a:xfrm>
            <a:prstGeom prst="rect">
              <a:avLst/>
            </a:prstGeom>
          </p:spPr>
        </p:pic>
      </p:grpSp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1041" y="1504899"/>
            <a:ext cx="69843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¿QUÉ</a:t>
            </a:r>
            <a:r>
              <a:rPr spc="10" dirty="0"/>
              <a:t> </a:t>
            </a:r>
            <a:r>
              <a:rPr spc="-5" dirty="0"/>
              <a:t>ES </a:t>
            </a:r>
            <a:r>
              <a:rPr spc="-15" dirty="0"/>
              <a:t>UNA</a:t>
            </a:r>
            <a:r>
              <a:rPr spc="-10" dirty="0"/>
              <a:t> </a:t>
            </a:r>
            <a:r>
              <a:rPr spc="-25" dirty="0"/>
              <a:t>ENTIDAD</a:t>
            </a:r>
            <a:r>
              <a:rPr spc="5" dirty="0"/>
              <a:t> </a:t>
            </a:r>
            <a:r>
              <a:rPr spc="-20" dirty="0"/>
              <a:t>ASOCIADA?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75969" y="2317846"/>
            <a:ext cx="9768840" cy="38258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6985" indent="-342900" algn="just">
              <a:lnSpc>
                <a:spcPct val="120100"/>
              </a:lnSpc>
              <a:spcBef>
                <a:spcPts val="90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Personas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jurídicas públicas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privadas,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debidamente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constituidas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el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país, con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o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sin fines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de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lucro,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que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cuenten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experiencia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previa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ejecución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000" spc="4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administración</a:t>
            </a:r>
            <a:r>
              <a:rPr sz="2000" spc="4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proyectos.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480"/>
              </a:spcBef>
              <a:buFont typeface="Arial MT"/>
              <a:buChar char="•"/>
              <a:tabLst>
                <a:tab pos="354965" algn="l"/>
                <a:tab pos="355600" algn="l"/>
                <a:tab pos="3216275" algn="l"/>
                <a:tab pos="7389495" algn="l"/>
                <a:tab pos="8555355" algn="l"/>
              </a:tabLst>
            </a:pP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Función</a:t>
            </a:r>
            <a:r>
              <a:rPr sz="2000" b="1" spc="5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principal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2000" spc="5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tienen	un</a:t>
            </a:r>
            <a:r>
              <a:rPr sz="2000" spc="5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Calibri"/>
                <a:cs typeface="Calibri"/>
              </a:rPr>
              <a:t>rol</a:t>
            </a:r>
            <a:r>
              <a:rPr sz="2000" b="1" spc="5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b="1" spc="5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404040"/>
                </a:solidFill>
                <a:latin typeface="Calibri"/>
                <a:cs typeface="Calibri"/>
              </a:rPr>
              <a:t>acompañamiento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2000" spc="5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Brindan	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soporte</a:t>
            </a:r>
            <a:r>
              <a:rPr sz="2000" spc="5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y	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respaldo</a:t>
            </a:r>
            <a:r>
              <a:rPr sz="2000" spc="4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al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mercado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postulante.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sz="2000" b="1" spc="-5" dirty="0">
                <a:solidFill>
                  <a:srgbClr val="049399"/>
                </a:solidFill>
                <a:latin typeface="Calibri"/>
                <a:cs typeface="Calibri"/>
              </a:rPr>
              <a:t>Requisitos</a:t>
            </a:r>
            <a:r>
              <a:rPr sz="2000" b="1" spc="-45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49399"/>
                </a:solidFill>
                <a:latin typeface="Calibri"/>
                <a:cs typeface="Calibri"/>
              </a:rPr>
              <a:t>para</a:t>
            </a:r>
            <a:r>
              <a:rPr sz="2000" b="1" dirty="0">
                <a:solidFill>
                  <a:srgbClr val="049399"/>
                </a:solidFill>
                <a:latin typeface="Calibri"/>
                <a:cs typeface="Calibri"/>
              </a:rPr>
              <a:t> ser</a:t>
            </a:r>
            <a:r>
              <a:rPr sz="2000" b="1" spc="-20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000" b="1" spc="5" dirty="0">
                <a:solidFill>
                  <a:srgbClr val="049399"/>
                </a:solidFill>
                <a:latin typeface="Calibri"/>
                <a:cs typeface="Calibri"/>
              </a:rPr>
              <a:t>una</a:t>
            </a:r>
            <a:r>
              <a:rPr sz="2000" b="1" spc="-25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49399"/>
                </a:solidFill>
                <a:latin typeface="Calibri"/>
                <a:cs typeface="Calibri"/>
              </a:rPr>
              <a:t>Entidad</a:t>
            </a:r>
            <a:r>
              <a:rPr sz="2000" b="1" spc="-15" dirty="0">
                <a:solidFill>
                  <a:srgbClr val="049399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49399"/>
                </a:solidFill>
                <a:latin typeface="Calibri"/>
                <a:cs typeface="Calibri"/>
              </a:rPr>
              <a:t>Asociada: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4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Tener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más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cinco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(05)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años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funcionamiento continuo.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4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Más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cuatro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(04)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años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experiencia</a:t>
            </a:r>
            <a:r>
              <a:rPr sz="20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0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ejecución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y/o</a:t>
            </a:r>
            <a:r>
              <a:rPr sz="20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administración</a:t>
            </a:r>
            <a:r>
              <a:rPr sz="20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proyectos</a:t>
            </a:r>
            <a:r>
              <a:rPr sz="20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484"/>
              </a:spcBef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desarrollo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MIPYME.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81115" y="2991738"/>
            <a:ext cx="3646804" cy="143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2590" marR="391160" indent="-3175" algn="ctr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049399"/>
                </a:solidFill>
                <a:latin typeface="Arial Black"/>
                <a:cs typeface="Arial Black"/>
              </a:rPr>
              <a:t>Etapa 2 </a:t>
            </a:r>
            <a:r>
              <a:rPr sz="2200" dirty="0">
                <a:solidFill>
                  <a:srgbClr val="049399"/>
                </a:solidFill>
                <a:latin typeface="Arial Black"/>
                <a:cs typeface="Arial Black"/>
              </a:rPr>
              <a:t> </a:t>
            </a:r>
            <a:r>
              <a:rPr sz="2200" spc="-10" dirty="0">
                <a:solidFill>
                  <a:srgbClr val="585858"/>
                </a:solidFill>
                <a:latin typeface="Arial Black"/>
                <a:cs typeface="Arial Black"/>
              </a:rPr>
              <a:t>IMP</a:t>
            </a:r>
            <a:r>
              <a:rPr sz="2200" dirty="0">
                <a:solidFill>
                  <a:srgbClr val="585858"/>
                </a:solidFill>
                <a:latin typeface="Arial Black"/>
                <a:cs typeface="Arial Black"/>
              </a:rPr>
              <a:t>L</a:t>
            </a:r>
            <a:r>
              <a:rPr sz="2200" spc="-10" dirty="0">
                <a:solidFill>
                  <a:srgbClr val="585858"/>
                </a:solidFill>
                <a:latin typeface="Arial Black"/>
                <a:cs typeface="Arial Black"/>
              </a:rPr>
              <a:t>EM</a:t>
            </a:r>
            <a:r>
              <a:rPr sz="2200" spc="-5" dirty="0">
                <a:solidFill>
                  <a:srgbClr val="585858"/>
                </a:solidFill>
                <a:latin typeface="Arial Black"/>
                <a:cs typeface="Arial Black"/>
              </a:rPr>
              <a:t>EN</a:t>
            </a:r>
            <a:r>
              <a:rPr sz="2200" spc="-150" dirty="0">
                <a:solidFill>
                  <a:srgbClr val="585858"/>
                </a:solidFill>
                <a:latin typeface="Arial Black"/>
                <a:cs typeface="Arial Black"/>
              </a:rPr>
              <a:t>T</a:t>
            </a:r>
            <a:r>
              <a:rPr sz="2200" spc="-45" dirty="0">
                <a:solidFill>
                  <a:srgbClr val="585858"/>
                </a:solidFill>
                <a:latin typeface="Arial Black"/>
                <a:cs typeface="Arial Black"/>
              </a:rPr>
              <a:t>A</a:t>
            </a:r>
            <a:r>
              <a:rPr sz="2200" spc="-5" dirty="0">
                <a:solidFill>
                  <a:srgbClr val="585858"/>
                </a:solidFill>
                <a:latin typeface="Arial Black"/>
                <a:cs typeface="Arial Black"/>
              </a:rPr>
              <a:t>CIÓN</a:t>
            </a:r>
            <a:endParaRPr sz="2200">
              <a:latin typeface="Arial Black"/>
              <a:cs typeface="Arial Black"/>
            </a:endParaRPr>
          </a:p>
          <a:p>
            <a:pPr marL="12700" marR="5080" algn="ctr">
              <a:lnSpc>
                <a:spcPct val="100000"/>
              </a:lnSpc>
              <a:spcBef>
                <a:spcPts val="1960"/>
              </a:spcBef>
            </a:pPr>
            <a:r>
              <a:rPr sz="1600" b="1" spc="-5" dirty="0">
                <a:solidFill>
                  <a:srgbClr val="404040"/>
                </a:solidFill>
                <a:latin typeface="Calibri"/>
                <a:cs typeface="Calibri"/>
              </a:rPr>
              <a:t>Se</a:t>
            </a:r>
            <a:r>
              <a:rPr sz="16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Calibri"/>
                <a:cs typeface="Calibri"/>
              </a:rPr>
              <a:t>implementan</a:t>
            </a:r>
            <a:r>
              <a:rPr sz="16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16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404040"/>
                </a:solidFill>
                <a:latin typeface="Calibri"/>
                <a:cs typeface="Calibri"/>
              </a:rPr>
              <a:t>actividades</a:t>
            </a:r>
            <a:r>
              <a:rPr sz="16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Calibri"/>
                <a:cs typeface="Calibri"/>
              </a:rPr>
              <a:t>priorizadas </a:t>
            </a:r>
            <a:r>
              <a:rPr sz="1600" b="1" spc="-3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404040"/>
                </a:solidFill>
                <a:latin typeface="Calibri"/>
                <a:cs typeface="Calibri"/>
              </a:rPr>
              <a:t>en el</a:t>
            </a:r>
            <a:r>
              <a:rPr sz="16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404040"/>
                </a:solidFill>
                <a:latin typeface="Calibri"/>
                <a:cs typeface="Calibri"/>
              </a:rPr>
              <a:t>plan de</a:t>
            </a:r>
            <a:r>
              <a:rPr sz="16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Calibri"/>
                <a:cs typeface="Calibri"/>
              </a:rPr>
              <a:t>mejora.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49398" y="1586229"/>
            <a:ext cx="70739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LOS</a:t>
            </a:r>
            <a:r>
              <a:rPr spc="5" dirty="0"/>
              <a:t> </a:t>
            </a:r>
            <a:r>
              <a:rPr spc="-45" dirty="0"/>
              <a:t>PROYECTOS</a:t>
            </a:r>
            <a:r>
              <a:rPr spc="55" dirty="0"/>
              <a:t> </a:t>
            </a:r>
            <a:r>
              <a:rPr spc="-10" dirty="0"/>
              <a:t>TIENEN</a:t>
            </a:r>
            <a:r>
              <a:rPr spc="15" dirty="0"/>
              <a:t> </a:t>
            </a:r>
            <a:r>
              <a:rPr spc="-5" dirty="0"/>
              <a:t>2</a:t>
            </a:r>
            <a:r>
              <a:rPr spc="-15" dirty="0"/>
              <a:t> </a:t>
            </a:r>
            <a:r>
              <a:rPr spc="-70" dirty="0"/>
              <a:t>ETAPAS: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356105" y="5560821"/>
            <a:ext cx="5481320" cy="436880"/>
            <a:chOff x="1356105" y="5560821"/>
            <a:chExt cx="5481320" cy="436880"/>
          </a:xfrm>
        </p:grpSpPr>
        <p:sp>
          <p:nvSpPr>
            <p:cNvPr id="5" name="object 5"/>
            <p:cNvSpPr/>
            <p:nvPr/>
          </p:nvSpPr>
          <p:spPr>
            <a:xfrm>
              <a:off x="1362455" y="5567171"/>
              <a:ext cx="5468620" cy="424180"/>
            </a:xfrm>
            <a:custGeom>
              <a:avLst/>
              <a:gdLst/>
              <a:ahLst/>
              <a:cxnLst/>
              <a:rect l="l" t="t" r="r" b="b"/>
              <a:pathLst>
                <a:path w="5468620" h="424179">
                  <a:moveTo>
                    <a:pt x="5256276" y="0"/>
                  </a:moveTo>
                  <a:lnTo>
                    <a:pt x="0" y="0"/>
                  </a:lnTo>
                  <a:lnTo>
                    <a:pt x="0" y="423671"/>
                  </a:lnTo>
                  <a:lnTo>
                    <a:pt x="5256276" y="423671"/>
                  </a:lnTo>
                  <a:lnTo>
                    <a:pt x="5468112" y="211835"/>
                  </a:lnTo>
                  <a:lnTo>
                    <a:pt x="5256276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62455" y="5567171"/>
              <a:ext cx="5468620" cy="424180"/>
            </a:xfrm>
            <a:custGeom>
              <a:avLst/>
              <a:gdLst/>
              <a:ahLst/>
              <a:cxnLst/>
              <a:rect l="l" t="t" r="r" b="b"/>
              <a:pathLst>
                <a:path w="5468620" h="424179">
                  <a:moveTo>
                    <a:pt x="0" y="0"/>
                  </a:moveTo>
                  <a:lnTo>
                    <a:pt x="5256276" y="0"/>
                  </a:lnTo>
                  <a:lnTo>
                    <a:pt x="5468112" y="211835"/>
                  </a:lnTo>
                  <a:lnTo>
                    <a:pt x="5256276" y="423671"/>
                  </a:lnTo>
                  <a:lnTo>
                    <a:pt x="0" y="423671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60982" y="2647950"/>
            <a:ext cx="3869690" cy="3288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2240" marR="130810" indent="1263015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solidFill>
                  <a:srgbClr val="049399"/>
                </a:solidFill>
                <a:latin typeface="Arial Black"/>
                <a:cs typeface="Arial Black"/>
              </a:rPr>
              <a:t>Etapa </a:t>
            </a:r>
            <a:r>
              <a:rPr sz="2000" dirty="0">
                <a:solidFill>
                  <a:srgbClr val="049399"/>
                </a:solidFill>
                <a:latin typeface="Arial Black"/>
                <a:cs typeface="Arial Black"/>
              </a:rPr>
              <a:t>1 </a:t>
            </a:r>
            <a:r>
              <a:rPr sz="2000" spc="5" dirty="0">
                <a:solidFill>
                  <a:srgbClr val="049399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Arial Black"/>
                <a:cs typeface="Arial Black"/>
              </a:rPr>
              <a:t>DIAGNÓSTICO</a:t>
            </a:r>
            <a:r>
              <a:rPr sz="2000" spc="-70" dirty="0">
                <a:solidFill>
                  <a:srgbClr val="585858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585858"/>
                </a:solidFill>
                <a:latin typeface="Arial Black"/>
                <a:cs typeface="Arial Black"/>
              </a:rPr>
              <a:t>Y</a:t>
            </a:r>
            <a:r>
              <a:rPr sz="2000" spc="-40" dirty="0">
                <a:solidFill>
                  <a:srgbClr val="585858"/>
                </a:solidFill>
                <a:latin typeface="Arial Black"/>
                <a:cs typeface="Arial Black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Arial Black"/>
                <a:cs typeface="Arial Black"/>
              </a:rPr>
              <a:t>PLAN</a:t>
            </a:r>
            <a:r>
              <a:rPr sz="2000" spc="-40" dirty="0">
                <a:solidFill>
                  <a:srgbClr val="585858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585858"/>
                </a:solidFill>
                <a:latin typeface="Arial Black"/>
                <a:cs typeface="Arial Black"/>
              </a:rPr>
              <a:t>DE</a:t>
            </a:r>
            <a:endParaRPr sz="2000">
              <a:latin typeface="Arial Black"/>
              <a:cs typeface="Arial Black"/>
            </a:endParaRPr>
          </a:p>
          <a:p>
            <a:pPr marL="1335405">
              <a:lnSpc>
                <a:spcPct val="100000"/>
              </a:lnSpc>
            </a:pPr>
            <a:r>
              <a:rPr sz="2000" dirty="0">
                <a:solidFill>
                  <a:srgbClr val="585858"/>
                </a:solidFill>
                <a:latin typeface="Arial Black"/>
                <a:cs typeface="Arial Black"/>
              </a:rPr>
              <a:t>MEJORA</a:t>
            </a:r>
            <a:endParaRPr sz="2000">
              <a:latin typeface="Arial Black"/>
              <a:cs typeface="Arial Black"/>
            </a:endParaRPr>
          </a:p>
          <a:p>
            <a:pPr marL="12065" marR="5080" indent="1905" algn="ctr">
              <a:lnSpc>
                <a:spcPct val="100000"/>
              </a:lnSpc>
              <a:spcBef>
                <a:spcPts val="2425"/>
              </a:spcBef>
            </a:pPr>
            <a:r>
              <a:rPr sz="1600" b="1" spc="-5" dirty="0">
                <a:solidFill>
                  <a:srgbClr val="404040"/>
                </a:solidFill>
                <a:latin typeface="Calibri"/>
                <a:cs typeface="Calibri"/>
              </a:rPr>
              <a:t>Se identifican</a:t>
            </a:r>
            <a:r>
              <a:rPr sz="16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404040"/>
                </a:solidFill>
                <a:latin typeface="Calibri"/>
                <a:cs typeface="Calibri"/>
              </a:rPr>
              <a:t>las</a:t>
            </a:r>
            <a:r>
              <a:rPr sz="16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Calibri"/>
                <a:cs typeface="Calibri"/>
              </a:rPr>
              <a:t>mejoras</a:t>
            </a:r>
            <a:r>
              <a:rPr sz="16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Calibri"/>
                <a:cs typeface="Calibri"/>
              </a:rPr>
              <a:t>que</a:t>
            </a:r>
            <a:r>
              <a:rPr sz="16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Calibri"/>
                <a:cs typeface="Calibri"/>
              </a:rPr>
              <a:t>quiere</a:t>
            </a:r>
            <a:r>
              <a:rPr sz="16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Calibri"/>
                <a:cs typeface="Calibri"/>
              </a:rPr>
              <a:t>realizar </a:t>
            </a:r>
            <a:r>
              <a:rPr sz="1600" b="1" spc="-5" dirty="0">
                <a:solidFill>
                  <a:srgbClr val="404040"/>
                </a:solidFill>
                <a:latin typeface="Calibri"/>
                <a:cs typeface="Calibri"/>
              </a:rPr>
              <a:t> el</a:t>
            </a:r>
            <a:r>
              <a:rPr sz="160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Calibri"/>
                <a:cs typeface="Calibri"/>
              </a:rPr>
              <a:t>mercado</a:t>
            </a:r>
            <a:r>
              <a:rPr sz="1600" b="1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6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Calibri"/>
                <a:cs typeface="Calibri"/>
              </a:rPr>
              <a:t>abastos, </a:t>
            </a:r>
            <a:r>
              <a:rPr sz="1600" b="1" spc="-5" dirty="0">
                <a:solidFill>
                  <a:srgbClr val="404040"/>
                </a:solidFill>
                <a:latin typeface="Calibri"/>
                <a:cs typeface="Calibri"/>
              </a:rPr>
              <a:t>según</a:t>
            </a:r>
            <a:r>
              <a:rPr sz="160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1600" b="1" spc="-15" dirty="0">
                <a:solidFill>
                  <a:srgbClr val="404040"/>
                </a:solidFill>
                <a:latin typeface="Calibri"/>
                <a:cs typeface="Calibri"/>
              </a:rPr>
              <a:t>categoría</a:t>
            </a:r>
            <a:r>
              <a:rPr sz="1600" b="1" spc="-5" dirty="0">
                <a:solidFill>
                  <a:srgbClr val="404040"/>
                </a:solidFill>
                <a:latin typeface="Calibri"/>
                <a:cs typeface="Calibri"/>
              </a:rPr>
              <a:t> a</a:t>
            </a:r>
            <a:r>
              <a:rPr sz="16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404040"/>
                </a:solidFill>
                <a:latin typeface="Calibri"/>
                <a:cs typeface="Calibri"/>
              </a:rPr>
              <a:t>la </a:t>
            </a:r>
            <a:r>
              <a:rPr sz="1600" b="1" spc="-3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404040"/>
                </a:solidFill>
                <a:latin typeface="Calibri"/>
                <a:cs typeface="Calibri"/>
              </a:rPr>
              <a:t>que</a:t>
            </a:r>
            <a:r>
              <a:rPr sz="160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404040"/>
                </a:solidFill>
                <a:latin typeface="Calibri"/>
                <a:cs typeface="Calibri"/>
              </a:rPr>
              <a:t>postula</a:t>
            </a:r>
            <a:r>
              <a:rPr sz="1600" spc="-5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25" dirty="0">
                <a:latin typeface="Calibri"/>
                <a:cs typeface="Calibri"/>
              </a:rPr>
              <a:t>Para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esta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etapa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contratará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un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consultor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</a:t>
            </a:r>
            <a:endParaRPr sz="16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entidad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que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se</a:t>
            </a:r>
            <a:r>
              <a:rPr sz="1600" spc="-10" dirty="0">
                <a:latin typeface="Calibri"/>
                <a:cs typeface="Calibri"/>
              </a:rPr>
              <a:t> haga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cargo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del</a:t>
            </a:r>
            <a:r>
              <a:rPr sz="1600" spc="-10" dirty="0">
                <a:latin typeface="Calibri"/>
                <a:cs typeface="Calibri"/>
              </a:rPr>
              <a:t> proceso.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50">
              <a:latin typeface="Calibri"/>
              <a:cs typeface="Calibri"/>
            </a:endParaRPr>
          </a:p>
          <a:p>
            <a:pPr marL="865505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Hasta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02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meses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899150" y="5560821"/>
            <a:ext cx="4645660" cy="436880"/>
            <a:chOff x="5899150" y="5560821"/>
            <a:chExt cx="4645660" cy="436880"/>
          </a:xfrm>
        </p:grpSpPr>
        <p:sp>
          <p:nvSpPr>
            <p:cNvPr id="9" name="object 9"/>
            <p:cNvSpPr/>
            <p:nvPr/>
          </p:nvSpPr>
          <p:spPr>
            <a:xfrm>
              <a:off x="5905500" y="5567171"/>
              <a:ext cx="4632960" cy="424180"/>
            </a:xfrm>
            <a:custGeom>
              <a:avLst/>
              <a:gdLst/>
              <a:ahLst/>
              <a:cxnLst/>
              <a:rect l="l" t="t" r="r" b="b"/>
              <a:pathLst>
                <a:path w="4632959" h="424179">
                  <a:moveTo>
                    <a:pt x="4421124" y="0"/>
                  </a:moveTo>
                  <a:lnTo>
                    <a:pt x="0" y="0"/>
                  </a:lnTo>
                  <a:lnTo>
                    <a:pt x="211836" y="211835"/>
                  </a:lnTo>
                  <a:lnTo>
                    <a:pt x="0" y="423671"/>
                  </a:lnTo>
                  <a:lnTo>
                    <a:pt x="4421124" y="423671"/>
                  </a:lnTo>
                  <a:lnTo>
                    <a:pt x="4632959" y="211835"/>
                  </a:lnTo>
                  <a:lnTo>
                    <a:pt x="4421124" y="0"/>
                  </a:lnTo>
                  <a:close/>
                </a:path>
              </a:pathLst>
            </a:custGeom>
            <a:solidFill>
              <a:srgbClr val="0193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905500" y="5567171"/>
              <a:ext cx="4632960" cy="424180"/>
            </a:xfrm>
            <a:custGeom>
              <a:avLst/>
              <a:gdLst/>
              <a:ahLst/>
              <a:cxnLst/>
              <a:rect l="l" t="t" r="r" b="b"/>
              <a:pathLst>
                <a:path w="4632959" h="424179">
                  <a:moveTo>
                    <a:pt x="0" y="0"/>
                  </a:moveTo>
                  <a:lnTo>
                    <a:pt x="4421124" y="0"/>
                  </a:lnTo>
                  <a:lnTo>
                    <a:pt x="4632959" y="211835"/>
                  </a:lnTo>
                  <a:lnTo>
                    <a:pt x="4421124" y="423671"/>
                  </a:lnTo>
                  <a:lnTo>
                    <a:pt x="0" y="423671"/>
                  </a:lnTo>
                  <a:lnTo>
                    <a:pt x="211836" y="211835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282433" y="5591962"/>
            <a:ext cx="19316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Hasta</a:t>
            </a: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meses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952744" y="2328672"/>
            <a:ext cx="0" cy="3238500"/>
          </a:xfrm>
          <a:custGeom>
            <a:avLst/>
            <a:gdLst/>
            <a:ahLst/>
            <a:cxnLst/>
            <a:rect l="l" t="t" r="r" b="b"/>
            <a:pathLst>
              <a:path h="3238500">
                <a:moveTo>
                  <a:pt x="0" y="0"/>
                </a:moveTo>
                <a:lnTo>
                  <a:pt x="0" y="3238372"/>
                </a:lnTo>
              </a:path>
            </a:pathLst>
          </a:custGeom>
          <a:ln w="12192">
            <a:solidFill>
              <a:srgbClr val="01938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99742" y="1277238"/>
            <a:ext cx="40932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COFINANCIAMIENTO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5494" y="1864817"/>
            <a:ext cx="9767570" cy="1392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ts val="251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Se</a:t>
            </a:r>
            <a:r>
              <a:rPr sz="220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cofinancia</a:t>
            </a:r>
            <a:r>
              <a:rPr sz="220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con</a:t>
            </a:r>
            <a:r>
              <a:rPr sz="220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Recursos</a:t>
            </a:r>
            <a:r>
              <a:rPr sz="220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No</a:t>
            </a:r>
            <a:r>
              <a:rPr sz="2200" spc="11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Reembolsables</a:t>
            </a:r>
            <a:r>
              <a:rPr sz="2200" spc="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(RNR)</a:t>
            </a:r>
            <a:r>
              <a:rPr sz="220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hasta</a:t>
            </a:r>
            <a:r>
              <a:rPr sz="2200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Calibri"/>
                <a:cs typeface="Calibri"/>
              </a:rPr>
              <a:t>75%</a:t>
            </a:r>
            <a:r>
              <a:rPr sz="2200" b="1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200" b="1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404040"/>
                </a:solidFill>
                <a:latin typeface="Calibri"/>
                <a:cs typeface="Calibri"/>
              </a:rPr>
              <a:t>costo</a:t>
            </a:r>
            <a:r>
              <a:rPr sz="2200" b="1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200" b="1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ts val="2510"/>
              </a:lnSpc>
            </a:pP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proyecto.</a:t>
            </a:r>
            <a:endParaRPr sz="2200">
              <a:latin typeface="Calibri"/>
              <a:cs typeface="Calibri"/>
            </a:endParaRPr>
          </a:p>
          <a:p>
            <a:pPr marL="355600" marR="7620" indent="-342900">
              <a:lnSpc>
                <a:spcPts val="2380"/>
              </a:lnSpc>
              <a:spcBef>
                <a:spcPts val="103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El</a:t>
            </a:r>
            <a:r>
              <a:rPr sz="2200" spc="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25%</a:t>
            </a:r>
            <a:r>
              <a:rPr sz="2200" spc="1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restante</a:t>
            </a:r>
            <a:r>
              <a:rPr sz="2200" spc="1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200" spc="1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costo</a:t>
            </a:r>
            <a:r>
              <a:rPr sz="2200" spc="1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total</a:t>
            </a:r>
            <a:r>
              <a:rPr sz="2200" spc="1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200" spc="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proyecto</a:t>
            </a:r>
            <a:r>
              <a:rPr sz="2200" spc="20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04040"/>
                </a:solidFill>
                <a:latin typeface="Calibri"/>
                <a:cs typeface="Calibri"/>
              </a:rPr>
              <a:t>corresponderá</a:t>
            </a:r>
            <a:r>
              <a:rPr sz="2200" spc="1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al</a:t>
            </a:r>
            <a:r>
              <a:rPr sz="2200" spc="1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aporte</a:t>
            </a:r>
            <a:r>
              <a:rPr sz="2200" spc="1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monetario</a:t>
            </a:r>
            <a:r>
              <a:rPr sz="2200" spc="1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y </a:t>
            </a:r>
            <a:r>
              <a:rPr sz="2200" spc="-4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no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monetario</a:t>
            </a:r>
            <a:r>
              <a:rPr sz="22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2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404040"/>
                </a:solidFill>
                <a:latin typeface="Calibri"/>
                <a:cs typeface="Calibri"/>
              </a:rPr>
              <a:t>los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participantes.</a:t>
            </a:r>
            <a:endParaRPr sz="22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755394" y="3422650"/>
          <a:ext cx="8910953" cy="26682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3540"/>
                <a:gridCol w="1626869"/>
                <a:gridCol w="1365885"/>
                <a:gridCol w="1497330"/>
                <a:gridCol w="1497329"/>
              </a:tblGrid>
              <a:tr h="264413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507365">
                        <a:lnSpc>
                          <a:spcPct val="100000"/>
                        </a:lnSpc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Categoría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concurso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9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56210" marR="146050" indent="-3810" algn="ctr">
                        <a:lnSpc>
                          <a:spcPct val="94100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Monto máximo </a:t>
                      </a:r>
                      <a:r>
                        <a:rPr sz="1600" b="1" spc="-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 RNR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(Monetario)</a:t>
                      </a:r>
                      <a:r>
                        <a:rPr sz="16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S/)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9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17475" marR="109855" algn="ctr">
                        <a:lnSpc>
                          <a:spcPts val="18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máximo</a:t>
                      </a:r>
                      <a:r>
                        <a:rPr sz="16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sz="1600" b="1" spc="-3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RNR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ts val="1770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(Monetario)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9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2494">
                        <a:lnSpc>
                          <a:spcPts val="1720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Contrapartida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86588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9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9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93"/>
                    </a:solidFill>
                  </a:tcPr>
                </a:tc>
                <a:tc>
                  <a:txBody>
                    <a:bodyPr/>
                    <a:lstStyle/>
                    <a:p>
                      <a:pPr marL="318770" marR="309880" indent="1905" algn="ctr">
                        <a:lnSpc>
                          <a:spcPct val="94100"/>
                        </a:lnSpc>
                        <a:spcBef>
                          <a:spcPts val="610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 mínimo </a:t>
                      </a:r>
                      <a:r>
                        <a:rPr sz="1600" spc="-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aporte </a:t>
                      </a: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</a:t>
                      </a:r>
                      <a:r>
                        <a:rPr sz="16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et</a:t>
                      </a:r>
                      <a:r>
                        <a:rPr sz="16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ario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74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93"/>
                    </a:solidFill>
                  </a:tcPr>
                </a:tc>
                <a:tc>
                  <a:txBody>
                    <a:bodyPr/>
                    <a:lstStyle/>
                    <a:p>
                      <a:pPr marL="318770" marR="309880" indent="4445" algn="just">
                        <a:lnSpc>
                          <a:spcPct val="94100"/>
                        </a:lnSpc>
                        <a:spcBef>
                          <a:spcPts val="610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r>
                        <a:rPr sz="1600" spc="-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máximo </a:t>
                      </a:r>
                      <a:r>
                        <a:rPr sz="1600" spc="-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aporte no </a:t>
                      </a: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</a:t>
                      </a:r>
                      <a:r>
                        <a:rPr sz="16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et</a:t>
                      </a:r>
                      <a:r>
                        <a:rPr sz="16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ario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93"/>
                    </a:solidFill>
                  </a:tcPr>
                </a:tc>
              </a:tr>
              <a:tr h="40766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Categoría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1.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Cadena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frío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93"/>
                    </a:solidFill>
                  </a:tcPr>
                </a:tc>
                <a:tc>
                  <a:txBody>
                    <a:bodyPr/>
                    <a:lstStyle/>
                    <a:p>
                      <a:pPr marR="37211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80,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000.00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75%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2611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7%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18%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68580" marR="898525">
                        <a:lnSpc>
                          <a:spcPts val="1810"/>
                        </a:lnSpc>
                        <a:spcBef>
                          <a:spcPts val="365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Categoría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2.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Protocolos </a:t>
                      </a:r>
                      <a:r>
                        <a:rPr sz="1600" b="1" spc="-3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sanitarios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93"/>
                    </a:solidFill>
                  </a:tcPr>
                </a:tc>
                <a:tc>
                  <a:txBody>
                    <a:bodyPr/>
                    <a:lstStyle/>
                    <a:p>
                      <a:pPr marR="372110" algn="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50,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000.00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75%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26110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7%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18%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565175">
                <a:tc>
                  <a:txBody>
                    <a:bodyPr/>
                    <a:lstStyle/>
                    <a:p>
                      <a:pPr marL="68580">
                        <a:lnSpc>
                          <a:spcPts val="1864"/>
                        </a:lnSpc>
                        <a:spcBef>
                          <a:spcPts val="21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Categoría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3.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Manejo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residuos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ts val="1864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sólidos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93"/>
                    </a:solidFill>
                  </a:tcPr>
                </a:tc>
                <a:tc>
                  <a:txBody>
                    <a:bodyPr/>
                    <a:lstStyle/>
                    <a:p>
                      <a:pPr marR="372110" algn="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30,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000.00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75%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26110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7%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18%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5131" y="1328166"/>
            <a:ext cx="59982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¿QUÉ</a:t>
            </a:r>
            <a:r>
              <a:rPr dirty="0"/>
              <a:t> </a:t>
            </a:r>
            <a:r>
              <a:rPr spc="-10" dirty="0"/>
              <a:t>SE PODRÁ</a:t>
            </a:r>
            <a:r>
              <a:rPr spc="-5" dirty="0"/>
              <a:t> </a:t>
            </a:r>
            <a:r>
              <a:rPr spc="-45" dirty="0"/>
              <a:t>CONTRATAR?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01592" y="2629027"/>
            <a:ext cx="7267575" cy="25273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400"/>
              </a:spcBef>
              <a:buFont typeface="Arial MT"/>
              <a:buChar char="•"/>
              <a:tabLst>
                <a:tab pos="185420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Asesorías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especializadas.</a:t>
            </a:r>
            <a:endParaRPr sz="1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5420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Capacitaciones,</a:t>
            </a:r>
            <a:r>
              <a:rPr sz="18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entrenamiento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personal,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charlas.</a:t>
            </a:r>
            <a:endParaRPr sz="1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5420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Insumos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 o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materiales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directamente</a:t>
            </a:r>
            <a:r>
              <a:rPr sz="18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asociados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al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desarrollo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proyecto.</a:t>
            </a:r>
            <a:endParaRPr sz="1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310"/>
              </a:spcBef>
              <a:buFont typeface="Arial MT"/>
              <a:buChar char="•"/>
              <a:tabLst>
                <a:tab pos="185420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Adquisición</a:t>
            </a:r>
            <a:r>
              <a:rPr sz="18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equipos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necesarios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(a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nombre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mercado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abastos).</a:t>
            </a:r>
            <a:endParaRPr sz="1800">
              <a:latin typeface="Calibri"/>
              <a:cs typeface="Calibri"/>
            </a:endParaRPr>
          </a:p>
          <a:p>
            <a:pPr marL="184785" marR="5080" indent="-172720">
              <a:lnSpc>
                <a:spcPct val="113900"/>
              </a:lnSpc>
              <a:buFont typeface="Arial MT"/>
              <a:buChar char="•"/>
              <a:tabLst>
                <a:tab pos="185420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Servicios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tecnológicos,</a:t>
            </a:r>
            <a:r>
              <a:rPr sz="18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mantenimiento de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equipos,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análisis,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ensayos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o 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desarrollos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directamente</a:t>
            </a:r>
            <a:r>
              <a:rPr sz="18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asociados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 la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etapa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implementación</a:t>
            </a:r>
            <a:r>
              <a:rPr sz="18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proyecto.</a:t>
            </a:r>
            <a:endParaRPr sz="1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5420" algn="l"/>
              </a:tabLst>
            </a:pP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Máximo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 10%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 los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RNR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para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acondicionamiento</a:t>
            </a:r>
            <a:r>
              <a:rPr sz="18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o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mejora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ambientes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  <a:spcBef>
                <a:spcPts val="305"/>
              </a:spcBef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trabajo para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etapa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implementación,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incluida</a:t>
            </a:r>
            <a:r>
              <a:rPr sz="18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mano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de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obra.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2057476"/>
            <a:ext cx="45961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32050" algn="l"/>
              </a:tabLst>
            </a:pPr>
            <a:r>
              <a:rPr sz="2400" b="1" spc="-15" baseline="1736" dirty="0">
                <a:solidFill>
                  <a:srgbClr val="01938F"/>
                </a:solidFill>
                <a:latin typeface="Calibri"/>
                <a:cs typeface="Calibri"/>
              </a:rPr>
              <a:t>Etapa</a:t>
            </a:r>
            <a:r>
              <a:rPr sz="2400" b="1" spc="-7" baseline="1736" dirty="0">
                <a:solidFill>
                  <a:srgbClr val="01938F"/>
                </a:solidFill>
                <a:latin typeface="Calibri"/>
                <a:cs typeface="Calibri"/>
              </a:rPr>
              <a:t> de</a:t>
            </a:r>
            <a:r>
              <a:rPr sz="2400" b="1" spc="22" baseline="1736" dirty="0">
                <a:solidFill>
                  <a:srgbClr val="01938F"/>
                </a:solidFill>
                <a:latin typeface="Calibri"/>
                <a:cs typeface="Calibri"/>
              </a:rPr>
              <a:t> </a:t>
            </a:r>
            <a:r>
              <a:rPr sz="2400" b="1" spc="-7" baseline="1736" dirty="0">
                <a:solidFill>
                  <a:srgbClr val="01938F"/>
                </a:solidFill>
                <a:latin typeface="Calibri"/>
                <a:cs typeface="Calibri"/>
              </a:rPr>
              <a:t>Diagnóstico	</a:t>
            </a:r>
            <a:r>
              <a:rPr sz="1600" b="1" spc="-10" dirty="0">
                <a:solidFill>
                  <a:srgbClr val="01938F"/>
                </a:solidFill>
                <a:latin typeface="Calibri"/>
                <a:cs typeface="Calibri"/>
              </a:rPr>
              <a:t>Etapa</a:t>
            </a:r>
            <a:r>
              <a:rPr sz="1600" b="1" spc="-25" dirty="0">
                <a:solidFill>
                  <a:srgbClr val="01938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01938F"/>
                </a:solidFill>
                <a:latin typeface="Calibri"/>
                <a:cs typeface="Calibri"/>
              </a:rPr>
              <a:t>de</a:t>
            </a:r>
            <a:r>
              <a:rPr sz="1600" b="1" spc="-10" dirty="0">
                <a:solidFill>
                  <a:srgbClr val="01938F"/>
                </a:solidFill>
                <a:latin typeface="Calibri"/>
                <a:cs typeface="Calibri"/>
              </a:rPr>
              <a:t> Implementación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8596" y="2328671"/>
            <a:ext cx="10313035" cy="3230880"/>
          </a:xfrm>
          <a:custGeom>
            <a:avLst/>
            <a:gdLst/>
            <a:ahLst/>
            <a:cxnLst/>
            <a:rect l="l" t="t" r="r" b="b"/>
            <a:pathLst>
              <a:path w="10313035" h="3230879">
                <a:moveTo>
                  <a:pt x="2115312" y="167513"/>
                </a:moveTo>
                <a:lnTo>
                  <a:pt x="2110651" y="144424"/>
                </a:lnTo>
                <a:lnTo>
                  <a:pt x="2097938" y="125577"/>
                </a:lnTo>
                <a:lnTo>
                  <a:pt x="2079091" y="112864"/>
                </a:lnTo>
                <a:lnTo>
                  <a:pt x="2056003" y="108204"/>
                </a:lnTo>
                <a:lnTo>
                  <a:pt x="164490" y="108204"/>
                </a:lnTo>
                <a:lnTo>
                  <a:pt x="141389" y="112864"/>
                </a:lnTo>
                <a:lnTo>
                  <a:pt x="122529" y="125577"/>
                </a:lnTo>
                <a:lnTo>
                  <a:pt x="109816" y="144424"/>
                </a:lnTo>
                <a:lnTo>
                  <a:pt x="105156" y="167513"/>
                </a:lnTo>
                <a:lnTo>
                  <a:pt x="105156" y="3171571"/>
                </a:lnTo>
                <a:lnTo>
                  <a:pt x="109816" y="3194672"/>
                </a:lnTo>
                <a:lnTo>
                  <a:pt x="122529" y="3213519"/>
                </a:lnTo>
                <a:lnTo>
                  <a:pt x="141389" y="3226231"/>
                </a:lnTo>
                <a:lnTo>
                  <a:pt x="164490" y="3230880"/>
                </a:lnTo>
                <a:lnTo>
                  <a:pt x="2056003" y="3230880"/>
                </a:lnTo>
                <a:lnTo>
                  <a:pt x="2079091" y="3226231"/>
                </a:lnTo>
                <a:lnTo>
                  <a:pt x="2097938" y="3213519"/>
                </a:lnTo>
                <a:lnTo>
                  <a:pt x="2110651" y="3194672"/>
                </a:lnTo>
                <a:lnTo>
                  <a:pt x="2115312" y="3171571"/>
                </a:lnTo>
                <a:lnTo>
                  <a:pt x="2115312" y="167513"/>
                </a:lnTo>
                <a:close/>
              </a:path>
              <a:path w="10313035" h="3230879">
                <a:moveTo>
                  <a:pt x="10313035" y="38100"/>
                </a:moveTo>
                <a:lnTo>
                  <a:pt x="10311752" y="31750"/>
                </a:lnTo>
                <a:lnTo>
                  <a:pt x="10310038" y="23253"/>
                </a:lnTo>
                <a:lnTo>
                  <a:pt x="10301884" y="11150"/>
                </a:lnTo>
                <a:lnTo>
                  <a:pt x="10289781" y="2997"/>
                </a:lnTo>
                <a:lnTo>
                  <a:pt x="10274935" y="0"/>
                </a:lnTo>
                <a:lnTo>
                  <a:pt x="10260076" y="2997"/>
                </a:lnTo>
                <a:lnTo>
                  <a:pt x="10247973" y="11150"/>
                </a:lnTo>
                <a:lnTo>
                  <a:pt x="10239819" y="23253"/>
                </a:lnTo>
                <a:lnTo>
                  <a:pt x="10238105" y="31750"/>
                </a:lnTo>
                <a:lnTo>
                  <a:pt x="74917" y="31750"/>
                </a:lnTo>
                <a:lnTo>
                  <a:pt x="73202" y="23253"/>
                </a:lnTo>
                <a:lnTo>
                  <a:pt x="65036" y="11150"/>
                </a:lnTo>
                <a:lnTo>
                  <a:pt x="52920" y="2997"/>
                </a:lnTo>
                <a:lnTo>
                  <a:pt x="38100" y="0"/>
                </a:lnTo>
                <a:lnTo>
                  <a:pt x="23266" y="2997"/>
                </a:lnTo>
                <a:lnTo>
                  <a:pt x="11150" y="11150"/>
                </a:lnTo>
                <a:lnTo>
                  <a:pt x="2984" y="23253"/>
                </a:lnTo>
                <a:lnTo>
                  <a:pt x="0" y="38100"/>
                </a:lnTo>
                <a:lnTo>
                  <a:pt x="2984" y="52959"/>
                </a:lnTo>
                <a:lnTo>
                  <a:pt x="11150" y="65062"/>
                </a:lnTo>
                <a:lnTo>
                  <a:pt x="23266" y="73215"/>
                </a:lnTo>
                <a:lnTo>
                  <a:pt x="38100" y="76200"/>
                </a:lnTo>
                <a:lnTo>
                  <a:pt x="52920" y="73215"/>
                </a:lnTo>
                <a:lnTo>
                  <a:pt x="65036" y="65062"/>
                </a:lnTo>
                <a:lnTo>
                  <a:pt x="73202" y="52959"/>
                </a:lnTo>
                <a:lnTo>
                  <a:pt x="74917" y="44450"/>
                </a:lnTo>
                <a:lnTo>
                  <a:pt x="10238105" y="44450"/>
                </a:lnTo>
                <a:lnTo>
                  <a:pt x="10239819" y="52959"/>
                </a:lnTo>
                <a:lnTo>
                  <a:pt x="10247973" y="65062"/>
                </a:lnTo>
                <a:lnTo>
                  <a:pt x="10260076" y="73215"/>
                </a:lnTo>
                <a:lnTo>
                  <a:pt x="10274935" y="76200"/>
                </a:lnTo>
                <a:lnTo>
                  <a:pt x="10289781" y="73215"/>
                </a:lnTo>
                <a:lnTo>
                  <a:pt x="10301884" y="65062"/>
                </a:lnTo>
                <a:lnTo>
                  <a:pt x="10310038" y="52959"/>
                </a:lnTo>
                <a:lnTo>
                  <a:pt x="10311752" y="44450"/>
                </a:lnTo>
                <a:lnTo>
                  <a:pt x="10313035" y="38100"/>
                </a:lnTo>
                <a:close/>
              </a:path>
            </a:pathLst>
          </a:custGeom>
          <a:solidFill>
            <a:srgbClr val="019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30883" y="2850006"/>
            <a:ext cx="163957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Experto consultor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1600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entidad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realizará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diagnóstico de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brechas.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(Máximo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S/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5,000)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75131" y="6058001"/>
            <a:ext cx="1008507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*Con 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RNR</a:t>
            </a:r>
            <a:r>
              <a:rPr sz="1100" i="1" spc="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no se</a:t>
            </a:r>
            <a:r>
              <a:rPr sz="1100" i="1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podrá cubrir</a:t>
            </a:r>
            <a:r>
              <a:rPr sz="1100" i="1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ningún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 tipo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 de</a:t>
            </a:r>
            <a:r>
              <a:rPr sz="1100" i="1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impuestos</a:t>
            </a:r>
            <a:r>
              <a:rPr sz="1100" i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que</a:t>
            </a:r>
            <a:r>
              <a:rPr sz="1100" i="1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tengan</a:t>
            </a:r>
            <a:r>
              <a:rPr sz="1100" i="1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carácter</a:t>
            </a:r>
            <a:r>
              <a:rPr sz="1100" i="1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de</a:t>
            </a:r>
            <a:r>
              <a:rPr sz="1100" i="1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recuperable</a:t>
            </a:r>
            <a:r>
              <a:rPr sz="1100" i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por</a:t>
            </a:r>
            <a:r>
              <a:rPr sz="1100" i="1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parte</a:t>
            </a:r>
            <a:r>
              <a:rPr sz="1100" i="1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del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beneficiario</a:t>
            </a:r>
            <a:r>
              <a:rPr sz="1100" i="1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1100" i="1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que</a:t>
            </a:r>
            <a:r>
              <a:rPr sz="1100" i="1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genere</a:t>
            </a:r>
            <a:r>
              <a:rPr sz="1100" i="1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un</a:t>
            </a:r>
            <a:r>
              <a:rPr sz="1100" i="1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crédito</a:t>
            </a:r>
            <a:r>
              <a:rPr sz="1100" i="1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100" i="1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favor</a:t>
            </a:r>
            <a:r>
              <a:rPr sz="1100" i="1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del</a:t>
            </a:r>
            <a:r>
              <a:rPr sz="1100" i="1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contribuyente,</a:t>
            </a:r>
            <a:r>
              <a:rPr sz="1100" i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tales</a:t>
            </a:r>
            <a:r>
              <a:rPr sz="1100" i="1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como 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 IGV,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Impuesto</a:t>
            </a:r>
            <a:r>
              <a:rPr sz="1100" i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100" i="1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la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Renta,</a:t>
            </a:r>
            <a:r>
              <a:rPr sz="1100" i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85858"/>
                </a:solidFill>
                <a:latin typeface="Calibri"/>
                <a:cs typeface="Calibri"/>
              </a:rPr>
              <a:t>entre</a:t>
            </a:r>
            <a:r>
              <a:rPr sz="1100" i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i="1" spc="-5" dirty="0">
                <a:solidFill>
                  <a:srgbClr val="585858"/>
                </a:solidFill>
                <a:latin typeface="Calibri"/>
                <a:cs typeface="Calibri"/>
              </a:rPr>
              <a:t>otros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7291" y="1612137"/>
            <a:ext cx="66370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EQUIPO</a:t>
            </a:r>
            <a:r>
              <a:rPr spc="25" dirty="0"/>
              <a:t> </a:t>
            </a:r>
            <a:r>
              <a:rPr spc="-10" dirty="0"/>
              <a:t>TÉCNICO</a:t>
            </a:r>
            <a:r>
              <a:rPr spc="20" dirty="0"/>
              <a:t> </a:t>
            </a:r>
            <a:r>
              <a:rPr spc="-5" dirty="0"/>
              <a:t>DEL</a:t>
            </a:r>
            <a:r>
              <a:rPr spc="-10" dirty="0"/>
              <a:t> </a:t>
            </a:r>
            <a:r>
              <a:rPr spc="-50" dirty="0"/>
              <a:t>PROYECTO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71142" y="2584830"/>
            <a:ext cx="9456420" cy="2268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Coordinador</a:t>
            </a:r>
            <a:r>
              <a:rPr sz="24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General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4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404040"/>
                </a:solidFill>
                <a:latin typeface="Calibri"/>
                <a:cs typeface="Calibri"/>
              </a:rPr>
              <a:t>Proyecto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355600" marR="5080" indent="-343535">
              <a:lnSpc>
                <a:spcPts val="2590"/>
              </a:lnSpc>
              <a:spcBef>
                <a:spcPts val="225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Recursos</a:t>
            </a:r>
            <a:r>
              <a:rPr sz="2400" b="1" spc="3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Humanos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r>
              <a:rPr sz="2400" spc="3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apoyo</a:t>
            </a:r>
            <a:r>
              <a:rPr sz="2400" spc="3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en</a:t>
            </a:r>
            <a:r>
              <a:rPr sz="2400" spc="3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400" spc="3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srgbClr val="404040"/>
                </a:solidFill>
                <a:latin typeface="Calibri"/>
                <a:cs typeface="Calibri"/>
              </a:rPr>
              <a:t>etapa</a:t>
            </a:r>
            <a:r>
              <a:rPr sz="2400" i="1" spc="3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400" i="1" spc="3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rgbClr val="404040"/>
                </a:solidFill>
                <a:latin typeface="Calibri"/>
                <a:cs typeface="Calibri"/>
              </a:rPr>
              <a:t>implementación</a:t>
            </a:r>
            <a:r>
              <a:rPr sz="2400" i="1" spc="3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r>
              <a:rPr sz="2400" spc="3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Plan</a:t>
            </a:r>
            <a:r>
              <a:rPr sz="2400" spc="3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2400" spc="-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Mejora.</a:t>
            </a:r>
            <a:endParaRPr sz="2400">
              <a:latin typeface="Calibri"/>
              <a:cs typeface="Calibri"/>
            </a:endParaRPr>
          </a:p>
          <a:p>
            <a:pPr marL="355600" indent="-343535">
              <a:lnSpc>
                <a:spcPts val="2735"/>
              </a:lnSpc>
              <a:spcBef>
                <a:spcPts val="1870"/>
              </a:spcBef>
              <a:buFont typeface="Arial MT"/>
              <a:buChar char="•"/>
              <a:tabLst>
                <a:tab pos="355600" algn="l"/>
                <a:tab pos="356235" algn="l"/>
                <a:tab pos="2129155" algn="l"/>
                <a:tab pos="4271010" algn="l"/>
                <a:tab pos="5314950" algn="l"/>
                <a:tab pos="5819775" algn="l"/>
                <a:tab pos="6229350" algn="l"/>
                <a:tab pos="7586345" algn="l"/>
                <a:tab pos="8090534" algn="l"/>
                <a:tab pos="9060180" algn="l"/>
              </a:tabLst>
            </a:pP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Coo</a:t>
            </a:r>
            <a:r>
              <a:rPr sz="2400" b="1" spc="-30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na</a:t>
            </a:r>
            <a:r>
              <a:rPr sz="2400" b="1" spc="-15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r	A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min</a:t>
            </a:r>
            <a:r>
              <a:rPr sz="2400" b="1" spc="-15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2400" b="1" spc="-25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400" b="1" spc="-70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400" b="1" spc="-25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2400" b="1" spc="-20" dirty="0">
                <a:solidFill>
                  <a:srgbClr val="404040"/>
                </a:solidFill>
                <a:latin typeface="Calibri"/>
                <a:cs typeface="Calibri"/>
              </a:rPr>
              <a:t>v</a:t>
            </a:r>
            <a:r>
              <a:rPr sz="2400" b="1" spc="10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:	ap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y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ar	en	la	</a:t>
            </a:r>
            <a:r>
              <a:rPr sz="2400" spc="-45" dirty="0">
                <a:solidFill>
                  <a:srgbClr val="404040"/>
                </a:solidFill>
                <a:latin typeface="Calibri"/>
                <a:cs typeface="Calibri"/>
              </a:rPr>
              <a:t>r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endición	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d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e	</a:t>
            </a:r>
            <a:r>
              <a:rPr sz="2400" spc="-50" dirty="0">
                <a:solidFill>
                  <a:srgbClr val="404040"/>
                </a:solidFill>
                <a:latin typeface="Calibri"/>
                <a:cs typeface="Calibri"/>
              </a:rPr>
              <a:t>g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400" spc="-30" dirty="0">
                <a:solidFill>
                  <a:srgbClr val="404040"/>
                </a:solidFill>
                <a:latin typeface="Calibri"/>
                <a:cs typeface="Calibri"/>
              </a:rPr>
              <a:t>s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o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s	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del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ts val="2735"/>
              </a:lnSpc>
            </a:pP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proyecto.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7113" y="1504899"/>
            <a:ext cx="817308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PROCESO</a:t>
            </a:r>
            <a:r>
              <a:rPr spc="25" dirty="0"/>
              <a:t> </a:t>
            </a:r>
            <a:r>
              <a:rPr spc="-5" dirty="0"/>
              <a:t>DE</a:t>
            </a:r>
            <a:r>
              <a:rPr spc="5" dirty="0"/>
              <a:t> </a:t>
            </a:r>
            <a:r>
              <a:rPr spc="-10" dirty="0"/>
              <a:t>SELECCIÓN</a:t>
            </a:r>
            <a:r>
              <a:rPr spc="30" dirty="0"/>
              <a:t> </a:t>
            </a:r>
            <a:r>
              <a:rPr spc="-5" dirty="0"/>
              <a:t>DE </a:t>
            </a:r>
            <a:r>
              <a:rPr spc="-45" dirty="0"/>
              <a:t>PROYECTOS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2788" y="2548127"/>
            <a:ext cx="9296400" cy="321106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7" y="5776980"/>
            <a:ext cx="2106156" cy="1050538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30443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3517" y="1519885"/>
            <a:ext cx="56711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CALENDARIO</a:t>
            </a:r>
            <a:r>
              <a:rPr spc="30" dirty="0"/>
              <a:t> </a:t>
            </a:r>
            <a:r>
              <a:rPr spc="-5" dirty="0"/>
              <a:t>DE</a:t>
            </a:r>
            <a:r>
              <a:rPr spc="-10" dirty="0"/>
              <a:t> CONCURSO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06114" y="3325774"/>
            <a:ext cx="2958465" cy="1007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800" b="1" spc="-10" dirty="0">
                <a:solidFill>
                  <a:srgbClr val="009492"/>
                </a:solidFill>
                <a:latin typeface="Calibri"/>
                <a:cs typeface="Calibri"/>
              </a:rPr>
              <a:t>Mipymes </a:t>
            </a:r>
            <a:r>
              <a:rPr sz="2800" b="1" spc="-5" dirty="0">
                <a:solidFill>
                  <a:srgbClr val="009492"/>
                </a:solidFill>
                <a:latin typeface="Calibri"/>
                <a:cs typeface="Calibri"/>
              </a:rPr>
              <a:t>Digitales: </a:t>
            </a:r>
            <a:r>
              <a:rPr sz="2800" b="1" dirty="0">
                <a:solidFill>
                  <a:srgbClr val="009492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9492"/>
                </a:solidFill>
                <a:latin typeface="Calibri"/>
                <a:cs typeface="Calibri"/>
              </a:rPr>
              <a:t>Mypes</a:t>
            </a:r>
            <a:r>
              <a:rPr sz="2800" b="1" spc="-35" dirty="0">
                <a:solidFill>
                  <a:srgbClr val="009492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492"/>
                </a:solidFill>
                <a:latin typeface="Calibri"/>
                <a:cs typeface="Calibri"/>
              </a:rPr>
              <a:t>Reactivadas: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2031" y="3325774"/>
            <a:ext cx="3666490" cy="100711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23 de</a:t>
            </a:r>
            <a:r>
              <a:rPr sz="28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setiembre</a:t>
            </a:r>
            <a:r>
              <a:rPr sz="28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de </a:t>
            </a:r>
            <a:r>
              <a:rPr sz="2800" b="1" spc="-10" dirty="0">
                <a:solidFill>
                  <a:srgbClr val="404040"/>
                </a:solidFill>
                <a:latin typeface="Calibri"/>
                <a:cs typeface="Calibri"/>
              </a:rPr>
              <a:t>2021</a:t>
            </a:r>
            <a:endParaRPr sz="2800">
              <a:latin typeface="Calibri"/>
              <a:cs typeface="Calibri"/>
            </a:endParaRPr>
          </a:p>
          <a:p>
            <a:pPr marL="48895">
              <a:lnSpc>
                <a:spcPct val="100000"/>
              </a:lnSpc>
              <a:spcBef>
                <a:spcPts val="500"/>
              </a:spcBef>
            </a:pP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5</a:t>
            </a:r>
            <a:r>
              <a:rPr sz="2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de octubre</a:t>
            </a:r>
            <a:r>
              <a:rPr sz="280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80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2021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06114" y="4371543"/>
            <a:ext cx="6387465" cy="1282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009492"/>
                </a:solidFill>
                <a:latin typeface="Calibri"/>
                <a:cs typeface="Calibri"/>
              </a:rPr>
              <a:t>Mercados</a:t>
            </a:r>
            <a:r>
              <a:rPr sz="2800" b="1" spc="20" dirty="0">
                <a:solidFill>
                  <a:srgbClr val="009492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9492"/>
                </a:solidFill>
                <a:latin typeface="Calibri"/>
                <a:cs typeface="Calibri"/>
              </a:rPr>
              <a:t>Modernos:</a:t>
            </a:r>
            <a:r>
              <a:rPr sz="2800" b="1" spc="20" dirty="0">
                <a:solidFill>
                  <a:srgbClr val="009492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7</a:t>
            </a:r>
            <a:r>
              <a:rPr sz="2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80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octubre</a:t>
            </a:r>
            <a:r>
              <a:rPr sz="280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8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404040"/>
                </a:solidFill>
                <a:latin typeface="Calibri"/>
                <a:cs typeface="Calibri"/>
              </a:rPr>
              <a:t>2021</a:t>
            </a:r>
            <a:endParaRPr sz="2800">
              <a:latin typeface="Calibri"/>
              <a:cs typeface="Calibri"/>
            </a:endParaRPr>
          </a:p>
          <a:p>
            <a:pPr marL="1406525" marR="791845" indent="396240">
              <a:lnSpc>
                <a:spcPct val="107000"/>
              </a:lnSpc>
              <a:spcBef>
                <a:spcPts val="140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(Solo se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aceptarán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postulaciones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hasta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1:00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p.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m.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fecha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cierre).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06114" y="2237830"/>
            <a:ext cx="6842759" cy="1113155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R="64135" algn="ctr">
              <a:lnSpc>
                <a:spcPct val="100000"/>
              </a:lnSpc>
              <a:spcBef>
                <a:spcPts val="1270"/>
              </a:spcBef>
            </a:pPr>
            <a:r>
              <a:rPr sz="2000" dirty="0">
                <a:solidFill>
                  <a:srgbClr val="C72F4B"/>
                </a:solidFill>
                <a:latin typeface="Arial Black"/>
                <a:cs typeface="Arial Black"/>
              </a:rPr>
              <a:t>FECHA</a:t>
            </a:r>
            <a:r>
              <a:rPr sz="2000" spc="-40" dirty="0">
                <a:solidFill>
                  <a:srgbClr val="C72F4B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C72F4B"/>
                </a:solidFill>
                <a:latin typeface="Arial Black"/>
                <a:cs typeface="Arial Black"/>
              </a:rPr>
              <a:t>MÁXIMA</a:t>
            </a:r>
            <a:r>
              <a:rPr sz="2000" spc="-60" dirty="0">
                <a:solidFill>
                  <a:srgbClr val="C72F4B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C72F4B"/>
                </a:solidFill>
                <a:latin typeface="Arial Black"/>
                <a:cs typeface="Arial Black"/>
              </a:rPr>
              <a:t>DE</a:t>
            </a:r>
            <a:r>
              <a:rPr sz="2000" spc="-25" dirty="0">
                <a:solidFill>
                  <a:srgbClr val="C72F4B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C72F4B"/>
                </a:solidFill>
                <a:latin typeface="Arial Black"/>
                <a:cs typeface="Arial Black"/>
              </a:rPr>
              <a:t>PRESENTACIÓN</a:t>
            </a:r>
            <a:endParaRPr sz="20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1635"/>
              </a:spcBef>
            </a:pPr>
            <a:r>
              <a:rPr sz="2800" b="1" spc="-10" dirty="0">
                <a:solidFill>
                  <a:srgbClr val="009492"/>
                </a:solidFill>
                <a:latin typeface="Calibri"/>
                <a:cs typeface="Calibri"/>
              </a:rPr>
              <a:t>Mipymes</a:t>
            </a:r>
            <a:r>
              <a:rPr sz="2800" b="1" spc="10" dirty="0">
                <a:solidFill>
                  <a:srgbClr val="009492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492"/>
                </a:solidFill>
                <a:latin typeface="Calibri"/>
                <a:cs typeface="Calibri"/>
              </a:rPr>
              <a:t>de</a:t>
            </a:r>
            <a:r>
              <a:rPr sz="2800" b="1" spc="5" dirty="0">
                <a:solidFill>
                  <a:srgbClr val="009492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9492"/>
                </a:solidFill>
                <a:latin typeface="Calibri"/>
                <a:cs typeface="Calibri"/>
              </a:rPr>
              <a:t>Calidad:</a:t>
            </a:r>
            <a:r>
              <a:rPr sz="2800" b="1" spc="30" dirty="0">
                <a:solidFill>
                  <a:srgbClr val="009492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21</a:t>
            </a:r>
            <a:r>
              <a:rPr sz="280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8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setiembre</a:t>
            </a:r>
            <a:r>
              <a:rPr sz="280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de</a:t>
            </a:r>
            <a:r>
              <a:rPr sz="2800" b="1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04040"/>
                </a:solidFill>
                <a:latin typeface="Calibri"/>
                <a:cs typeface="Calibri"/>
              </a:rPr>
              <a:t>2021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25423" y="2281427"/>
            <a:ext cx="10210800" cy="3589020"/>
            <a:chOff x="725423" y="2281427"/>
            <a:chExt cx="10210800" cy="358902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5423" y="2369819"/>
              <a:ext cx="2743200" cy="297789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479291" y="2287523"/>
              <a:ext cx="7451090" cy="3576954"/>
            </a:xfrm>
            <a:custGeom>
              <a:avLst/>
              <a:gdLst/>
              <a:ahLst/>
              <a:cxnLst/>
              <a:rect l="l" t="t" r="r" b="b"/>
              <a:pathLst>
                <a:path w="7451090" h="3576954">
                  <a:moveTo>
                    <a:pt x="0" y="147065"/>
                  </a:moveTo>
                  <a:lnTo>
                    <a:pt x="7491" y="100559"/>
                  </a:lnTo>
                  <a:lnTo>
                    <a:pt x="28358" y="60185"/>
                  </a:lnTo>
                  <a:lnTo>
                    <a:pt x="60185" y="28358"/>
                  </a:lnTo>
                  <a:lnTo>
                    <a:pt x="100559" y="7491"/>
                  </a:lnTo>
                  <a:lnTo>
                    <a:pt x="147066" y="0"/>
                  </a:lnTo>
                  <a:lnTo>
                    <a:pt x="7303769" y="0"/>
                  </a:lnTo>
                  <a:lnTo>
                    <a:pt x="7350276" y="7491"/>
                  </a:lnTo>
                  <a:lnTo>
                    <a:pt x="7390650" y="28358"/>
                  </a:lnTo>
                  <a:lnTo>
                    <a:pt x="7422477" y="60185"/>
                  </a:lnTo>
                  <a:lnTo>
                    <a:pt x="7443344" y="100559"/>
                  </a:lnTo>
                  <a:lnTo>
                    <a:pt x="7450836" y="147065"/>
                  </a:lnTo>
                  <a:lnTo>
                    <a:pt x="7450836" y="3429787"/>
                  </a:lnTo>
                  <a:lnTo>
                    <a:pt x="7443344" y="3476261"/>
                  </a:lnTo>
                  <a:lnTo>
                    <a:pt x="7422477" y="3516625"/>
                  </a:lnTo>
                  <a:lnTo>
                    <a:pt x="7390650" y="3548456"/>
                  </a:lnTo>
                  <a:lnTo>
                    <a:pt x="7350276" y="3569331"/>
                  </a:lnTo>
                  <a:lnTo>
                    <a:pt x="7303769" y="3576828"/>
                  </a:lnTo>
                  <a:lnTo>
                    <a:pt x="147066" y="3576828"/>
                  </a:lnTo>
                  <a:lnTo>
                    <a:pt x="100559" y="3569331"/>
                  </a:lnTo>
                  <a:lnTo>
                    <a:pt x="60185" y="3548456"/>
                  </a:lnTo>
                  <a:lnTo>
                    <a:pt x="28358" y="3516625"/>
                  </a:lnTo>
                  <a:lnTo>
                    <a:pt x="7491" y="3476261"/>
                  </a:lnTo>
                  <a:lnTo>
                    <a:pt x="0" y="3429787"/>
                  </a:lnTo>
                  <a:lnTo>
                    <a:pt x="0" y="147065"/>
                  </a:lnTo>
                  <a:close/>
                </a:path>
              </a:pathLst>
            </a:custGeom>
            <a:ln w="12191">
              <a:solidFill>
                <a:srgbClr val="0193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0250" y="253999"/>
            <a:ext cx="11461750" cy="6604000"/>
            <a:chOff x="730250" y="253999"/>
            <a:chExt cx="11461750" cy="6604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1776" y="2887967"/>
              <a:ext cx="5654039" cy="5882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567683" y="2913888"/>
              <a:ext cx="5552440" cy="486409"/>
            </a:xfrm>
            <a:custGeom>
              <a:avLst/>
              <a:gdLst/>
              <a:ahLst/>
              <a:cxnLst/>
              <a:rect l="l" t="t" r="r" b="b"/>
              <a:pathLst>
                <a:path w="5552440" h="486410">
                  <a:moveTo>
                    <a:pt x="5308854" y="0"/>
                  </a:moveTo>
                  <a:lnTo>
                    <a:pt x="243077" y="0"/>
                  </a:lnTo>
                  <a:lnTo>
                    <a:pt x="194091" y="4938"/>
                  </a:lnTo>
                  <a:lnTo>
                    <a:pt x="148464" y="19103"/>
                  </a:lnTo>
                  <a:lnTo>
                    <a:pt x="107174" y="41516"/>
                  </a:lnTo>
                  <a:lnTo>
                    <a:pt x="71199" y="71199"/>
                  </a:lnTo>
                  <a:lnTo>
                    <a:pt x="41516" y="107174"/>
                  </a:lnTo>
                  <a:lnTo>
                    <a:pt x="19103" y="148464"/>
                  </a:lnTo>
                  <a:lnTo>
                    <a:pt x="4938" y="194091"/>
                  </a:lnTo>
                  <a:lnTo>
                    <a:pt x="0" y="243077"/>
                  </a:lnTo>
                  <a:lnTo>
                    <a:pt x="4938" y="292064"/>
                  </a:lnTo>
                  <a:lnTo>
                    <a:pt x="19103" y="337691"/>
                  </a:lnTo>
                  <a:lnTo>
                    <a:pt x="41516" y="378981"/>
                  </a:lnTo>
                  <a:lnTo>
                    <a:pt x="71199" y="414956"/>
                  </a:lnTo>
                  <a:lnTo>
                    <a:pt x="107174" y="444639"/>
                  </a:lnTo>
                  <a:lnTo>
                    <a:pt x="148464" y="467052"/>
                  </a:lnTo>
                  <a:lnTo>
                    <a:pt x="194091" y="481217"/>
                  </a:lnTo>
                  <a:lnTo>
                    <a:pt x="243077" y="486156"/>
                  </a:lnTo>
                  <a:lnTo>
                    <a:pt x="5308854" y="486156"/>
                  </a:lnTo>
                  <a:lnTo>
                    <a:pt x="5357840" y="481217"/>
                  </a:lnTo>
                  <a:lnTo>
                    <a:pt x="5403467" y="467052"/>
                  </a:lnTo>
                  <a:lnTo>
                    <a:pt x="5444757" y="444639"/>
                  </a:lnTo>
                  <a:lnTo>
                    <a:pt x="5480732" y="414956"/>
                  </a:lnTo>
                  <a:lnTo>
                    <a:pt x="5510415" y="378981"/>
                  </a:lnTo>
                  <a:lnTo>
                    <a:pt x="5532828" y="337691"/>
                  </a:lnTo>
                  <a:lnTo>
                    <a:pt x="5546993" y="292064"/>
                  </a:lnTo>
                  <a:lnTo>
                    <a:pt x="5551932" y="243077"/>
                  </a:lnTo>
                  <a:lnTo>
                    <a:pt x="5546993" y="194091"/>
                  </a:lnTo>
                  <a:lnTo>
                    <a:pt x="5532828" y="148464"/>
                  </a:lnTo>
                  <a:lnTo>
                    <a:pt x="5510415" y="107174"/>
                  </a:lnTo>
                  <a:lnTo>
                    <a:pt x="5480732" y="71199"/>
                  </a:lnTo>
                  <a:lnTo>
                    <a:pt x="5444757" y="41516"/>
                  </a:lnTo>
                  <a:lnTo>
                    <a:pt x="5403467" y="19103"/>
                  </a:lnTo>
                  <a:lnTo>
                    <a:pt x="5357840" y="4938"/>
                  </a:lnTo>
                  <a:lnTo>
                    <a:pt x="5308854" y="0"/>
                  </a:lnTo>
                  <a:close/>
                </a:path>
              </a:pathLst>
            </a:custGeom>
            <a:solidFill>
              <a:srgbClr val="0193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62300" y="3043427"/>
              <a:ext cx="699515" cy="58369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77923" y="1176273"/>
            <a:ext cx="7725409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12395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¿CÓMO</a:t>
            </a:r>
            <a:r>
              <a:rPr spc="5" dirty="0"/>
              <a:t> </a:t>
            </a:r>
            <a:r>
              <a:rPr spc="-10" dirty="0"/>
              <a:t>SE</a:t>
            </a:r>
            <a:r>
              <a:rPr dirty="0"/>
              <a:t> </a:t>
            </a:r>
            <a:r>
              <a:rPr spc="-10" dirty="0"/>
              <a:t>PRESENTAN</a:t>
            </a:r>
          </a:p>
          <a:p>
            <a:pPr algn="ctr">
              <a:lnSpc>
                <a:spcPct val="100000"/>
              </a:lnSpc>
            </a:pPr>
            <a:r>
              <a:rPr spc="-5" dirty="0"/>
              <a:t>LOS</a:t>
            </a:r>
            <a:r>
              <a:rPr dirty="0"/>
              <a:t> </a:t>
            </a:r>
            <a:r>
              <a:rPr spc="-5" dirty="0"/>
              <a:t>FORMULARIOS</a:t>
            </a:r>
            <a:r>
              <a:rPr spc="30" dirty="0"/>
              <a:t> </a:t>
            </a:r>
            <a:r>
              <a:rPr spc="-5" dirty="0"/>
              <a:t>DE </a:t>
            </a:r>
            <a:r>
              <a:rPr spc="-10" dirty="0"/>
              <a:t>POSTULACIÓN?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904745" y="2200655"/>
            <a:ext cx="8935720" cy="3940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1814" marR="1887855" indent="763270">
              <a:lnSpc>
                <a:spcPct val="150100"/>
              </a:lnSpc>
              <a:spcBef>
                <a:spcPts val="100"/>
              </a:spcBef>
            </a:pP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través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del Sistema </a:t>
            </a:r>
            <a:r>
              <a:rPr sz="2400" b="1" spc="-5" dirty="0">
                <a:solidFill>
                  <a:srgbClr val="404040"/>
                </a:solidFill>
                <a:latin typeface="Calibri"/>
                <a:cs typeface="Calibri"/>
              </a:rPr>
              <a:t>en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Línea </a:t>
            </a:r>
            <a:r>
              <a:rPr sz="24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http://sistemaenlinea.innovateperu.gob.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20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</a:pPr>
            <a:r>
              <a:rPr sz="2600" b="1" spc="-5" dirty="0">
                <a:solidFill>
                  <a:srgbClr val="C72F4B"/>
                </a:solidFill>
                <a:latin typeface="Calibri"/>
                <a:cs typeface="Calibri"/>
              </a:rPr>
              <a:t>Mipymes </a:t>
            </a:r>
            <a:r>
              <a:rPr sz="2600" b="1" dirty="0">
                <a:solidFill>
                  <a:srgbClr val="C72F4B"/>
                </a:solidFill>
                <a:latin typeface="Calibri"/>
                <a:cs typeface="Calibri"/>
              </a:rPr>
              <a:t>de</a:t>
            </a:r>
            <a:r>
              <a:rPr sz="2600" b="1" spc="5" dirty="0">
                <a:solidFill>
                  <a:srgbClr val="C72F4B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C72F4B"/>
                </a:solidFill>
                <a:latin typeface="Calibri"/>
                <a:cs typeface="Calibri"/>
              </a:rPr>
              <a:t>Calidad:</a:t>
            </a:r>
            <a:r>
              <a:rPr sz="2600" b="1" spc="15" dirty="0">
                <a:solidFill>
                  <a:srgbClr val="C72F4B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01938F"/>
                </a:solidFill>
                <a:latin typeface="Calibri"/>
                <a:cs typeface="Calibri"/>
                <a:hlinkClick r:id="rId5"/>
              </a:rPr>
              <a:t>calidad@innovateperu.gob.pe</a:t>
            </a:r>
            <a:endParaRPr sz="2600">
              <a:latin typeface="Calibri"/>
              <a:cs typeface="Calibri"/>
            </a:endParaRPr>
          </a:p>
          <a:p>
            <a:pPr marL="12700" marR="5080" indent="9525">
              <a:lnSpc>
                <a:spcPct val="159600"/>
              </a:lnSpc>
              <a:spcBef>
                <a:spcPts val="165"/>
              </a:spcBef>
            </a:pPr>
            <a:r>
              <a:rPr sz="2600" b="1" spc="-5" dirty="0">
                <a:solidFill>
                  <a:srgbClr val="C72F4B"/>
                </a:solidFill>
                <a:latin typeface="Calibri"/>
                <a:cs typeface="Calibri"/>
              </a:rPr>
              <a:t>Mipymes</a:t>
            </a:r>
            <a:r>
              <a:rPr sz="2600" b="1" spc="25" dirty="0">
                <a:solidFill>
                  <a:srgbClr val="C72F4B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C72F4B"/>
                </a:solidFill>
                <a:latin typeface="Calibri"/>
                <a:cs typeface="Calibri"/>
              </a:rPr>
              <a:t>Digitales:</a:t>
            </a:r>
            <a:r>
              <a:rPr sz="2600" b="1" spc="35" dirty="0">
                <a:solidFill>
                  <a:srgbClr val="C72F4B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009593"/>
                </a:solidFill>
                <a:latin typeface="Calibri"/>
                <a:cs typeface="Calibri"/>
                <a:hlinkClick r:id="rId6"/>
              </a:rPr>
              <a:t>serviciostecnologicos@innovateperu.gob.pe </a:t>
            </a:r>
            <a:r>
              <a:rPr sz="26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C72F4B"/>
                </a:solidFill>
                <a:latin typeface="Calibri"/>
                <a:cs typeface="Calibri"/>
              </a:rPr>
              <a:t>Mypes</a:t>
            </a:r>
            <a:r>
              <a:rPr sz="2600" b="1" spc="15" dirty="0">
                <a:solidFill>
                  <a:srgbClr val="C72F4B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C72F4B"/>
                </a:solidFill>
                <a:latin typeface="Calibri"/>
                <a:cs typeface="Calibri"/>
              </a:rPr>
              <a:t>Reactivadas:</a:t>
            </a:r>
            <a:r>
              <a:rPr sz="2600" b="1" spc="20" dirty="0">
                <a:solidFill>
                  <a:srgbClr val="C72F4B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009593"/>
                </a:solidFill>
                <a:latin typeface="Calibri"/>
                <a:cs typeface="Calibri"/>
                <a:hlinkClick r:id="rId7"/>
              </a:rPr>
              <a:t>mypesreactivadas@innovateperu.gob.pe </a:t>
            </a:r>
            <a:r>
              <a:rPr sz="2600" b="1" dirty="0">
                <a:solidFill>
                  <a:srgbClr val="009593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C72F4B"/>
                </a:solidFill>
                <a:latin typeface="Calibri"/>
                <a:cs typeface="Calibri"/>
              </a:rPr>
              <a:t>Mercados</a:t>
            </a:r>
            <a:r>
              <a:rPr sz="2600" b="1" spc="45" dirty="0">
                <a:solidFill>
                  <a:srgbClr val="C72F4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C72F4B"/>
                </a:solidFill>
                <a:latin typeface="Calibri"/>
                <a:cs typeface="Calibri"/>
              </a:rPr>
              <a:t>Modernos:</a:t>
            </a:r>
            <a:r>
              <a:rPr sz="2600" b="1" spc="25" dirty="0">
                <a:solidFill>
                  <a:srgbClr val="C72F4B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049399"/>
                </a:solidFill>
                <a:latin typeface="Calibri"/>
                <a:cs typeface="Calibri"/>
                <a:hlinkClick r:id="rId8"/>
              </a:rPr>
              <a:t>mercadosmodernos@innovateperu.gob.pe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000" y="1531937"/>
            <a:ext cx="10922000" cy="5326061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17" y="4780291"/>
            <a:ext cx="2106156" cy="1050538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520" y="4733754"/>
            <a:ext cx="1852084" cy="9103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3578</Words>
  <Application>Microsoft Office PowerPoint</Application>
  <PresentationFormat>Personalizado</PresentationFormat>
  <Paragraphs>465</Paragraphs>
  <Slides>53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54" baseType="lpstr">
      <vt:lpstr>Office Theme</vt:lpstr>
      <vt:lpstr>PROGRAMA NACIONAL DE DESARROLLO  TECNOLÓGICO E INNOVACIÓN -  PROINNÓVATE</vt:lpstr>
      <vt:lpstr>Presentación de PowerPoint</vt:lpstr>
      <vt:lpstr>+ S/1,210 millones invertidos en proyectos de I+D+I+e</vt:lpstr>
      <vt:lpstr>Presentación de PowerPoint</vt:lpstr>
      <vt:lpstr>¿QUÉ ES EL PEE?</vt:lpstr>
      <vt:lpstr>Presentación de PowerPoint</vt:lpstr>
      <vt:lpstr>CONCURSOS DEL PEE</vt:lpstr>
      <vt:lpstr>Presentación de PowerPoint</vt:lpstr>
      <vt:lpstr>¿QUÉ COFINANCIAMOS?</vt:lpstr>
      <vt:lpstr>FLUJO DEL CONCURSO</vt:lpstr>
      <vt:lpstr>PARTICIPANTES Y REQUISITOS</vt:lpstr>
      <vt:lpstr>EQUIPO TÉCNICO</vt:lpstr>
      <vt:lpstr>ETAPAS DE EJECUCIÓN</vt:lpstr>
      <vt:lpstr>COFINANCIAMIENTO</vt:lpstr>
      <vt:lpstr>¿QUÉ SE FINANCIA?</vt:lpstr>
      <vt:lpstr>GASTOS NO ELEGIBLES</vt:lpstr>
      <vt:lpstr>Presentación de PowerPoint</vt:lpstr>
      <vt:lpstr>Presentación de PowerPoint</vt:lpstr>
      <vt:lpstr>¿QUÉ COFINANCIAMOS?</vt:lpstr>
      <vt:lpstr>FLUJO DEL CONCURSO</vt:lpstr>
      <vt:lpstr>PARTICIPANTES Y REQUISITOS</vt:lpstr>
      <vt:lpstr>EQUIPO TÉCNICO</vt:lpstr>
      <vt:lpstr>ETAPAS</vt:lpstr>
      <vt:lpstr>COFINANCIAMIENTO</vt:lpstr>
      <vt:lpstr>¿QUÉ SE FINANCIA?</vt:lpstr>
      <vt:lpstr>GASTOS NO ELEGIBLES</vt:lpstr>
      <vt:lpstr>Presentación de PowerPoint</vt:lpstr>
      <vt:lpstr>¿QUÉ COFINANCIAMOS?</vt:lpstr>
      <vt:lpstr>FLUJO DEL CONCURSO ALTERNATIVA 1 Y 2</vt:lpstr>
      <vt:lpstr>ALTERNATIVAS DE POSTULACION Y ENTIDADES SOLICITANTES</vt:lpstr>
      <vt:lpstr>FUNCIONES DE LAS ENTIDADES ARTICULADORAS - ALTERNATIVA 2</vt:lpstr>
      <vt:lpstr>REQUISITOS QUE DEBE CUMPLIR  LA MYPE</vt:lpstr>
      <vt:lpstr>EQUIPO TÉCNICO</vt:lpstr>
      <vt:lpstr>ETAPAS</vt:lpstr>
      <vt:lpstr>COFINANCIAMIENTO</vt:lpstr>
      <vt:lpstr>GASTOS ELEGIBLES</vt:lpstr>
      <vt:lpstr>GASTOS NO ELEGIBLES</vt:lpstr>
      <vt:lpstr>PROCESO DE SELECCIÓN DE PROYECTOS</vt:lpstr>
      <vt:lpstr>Presentación de PowerPoint</vt:lpstr>
      <vt:lpstr>Presentación de PowerPoint</vt:lpstr>
      <vt:lpstr>Presentación de PowerPoint</vt:lpstr>
      <vt:lpstr>3 CATEGORÍAS</vt:lpstr>
      <vt:lpstr>¿QUIÉNES PUEDEN POSTULAR?</vt:lpstr>
      <vt:lpstr>Presentación de PowerPoint</vt:lpstr>
      <vt:lpstr>¿QUÉ ES UNA ENTIDAD ASOCIADA?</vt:lpstr>
      <vt:lpstr>LOS PROYECTOS TIENEN 2 ETAPAS:</vt:lpstr>
      <vt:lpstr>COFINANCIAMIENTO</vt:lpstr>
      <vt:lpstr>¿QUÉ SE PODRÁ CONTRATAR?</vt:lpstr>
      <vt:lpstr>EQUIPO TÉCNICO DEL PROYECTO</vt:lpstr>
      <vt:lpstr>PROCESO DE SELECCIÓN DE PROYECTOS</vt:lpstr>
      <vt:lpstr>CALENDARIO DE CONCURSO</vt:lpstr>
      <vt:lpstr>¿CÓMO SE PRESENTAN LOS FORMULARIOS DE POSTULACIÓN?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Temas a considerarse para la Presentación a Comisión de transferencia</dc:title>
  <dc:creator>Alejandro Afuso</dc:creator>
  <cp:lastModifiedBy>Luffi</cp:lastModifiedBy>
  <cp:revision>1</cp:revision>
  <dcterms:created xsi:type="dcterms:W3CDTF">2021-08-13T21:39:25Z</dcterms:created>
  <dcterms:modified xsi:type="dcterms:W3CDTF">2021-08-13T21:45:43Z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2021-08-13T00:00:00Z</vt:filetime>
  </property>
</Properties>
</file>