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tags/tag3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tags/tag4.xml" ContentType="application/vnd.openxmlformats-officedocument.presentationml.tags+xml"/>
  <Override PartName="/ppt/notesSlides/notesSlide5.xml" ContentType="application/vnd.openxmlformats-officedocument.presentationml.notesSlide+xml"/>
  <Override PartName="/ppt/tags/tag5.xml" ContentType="application/vnd.openxmlformats-officedocument.presentationml.tags+xml"/>
  <Override PartName="/ppt/notesSlides/notesSlide6.xml" ContentType="application/vnd.openxmlformats-officedocument.presentationml.notesSlide+xml"/>
  <Override PartName="/ppt/tags/tag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  <p:sldMasterId id="2147483685" r:id="rId2"/>
    <p:sldMasterId id="2147483710" r:id="rId3"/>
  </p:sldMasterIdLst>
  <p:notesMasterIdLst>
    <p:notesMasterId r:id="rId15"/>
  </p:notesMasterIdLst>
  <p:sldIdLst>
    <p:sldId id="296" r:id="rId4"/>
    <p:sldId id="288" r:id="rId5"/>
    <p:sldId id="283" r:id="rId6"/>
    <p:sldId id="297" r:id="rId7"/>
    <p:sldId id="298" r:id="rId8"/>
    <p:sldId id="299" r:id="rId9"/>
    <p:sldId id="300" r:id="rId10"/>
    <p:sldId id="304" r:id="rId11"/>
    <p:sldId id="305" r:id="rId12"/>
    <p:sldId id="301" r:id="rId13"/>
    <p:sldId id="261" r:id="rId14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FF0066"/>
    <a:srgbClr val="004F8F"/>
    <a:srgbClr val="FFD654"/>
    <a:srgbClr val="00B2CE"/>
    <a:srgbClr val="ADC80B"/>
    <a:srgbClr val="A6BD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207" autoAdjust="0"/>
    <p:restoredTop sz="94660"/>
  </p:normalViewPr>
  <p:slideViewPr>
    <p:cSldViewPr snapToGrid="0">
      <p:cViewPr>
        <p:scale>
          <a:sx n="70" d="100"/>
          <a:sy n="70" d="100"/>
        </p:scale>
        <p:origin x="1014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theme" Target="theme/theme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slide" Target="../slides/slide5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2_4">
  <dgm:title val=""/>
  <dgm:desc val=""/>
  <dgm:catLst>
    <dgm:cat type="accent2" pri="11400"/>
  </dgm:catLst>
  <dgm:styleLbl name="node0">
    <dgm:fillClrLst meth="cycle">
      <a:schemeClr val="accent2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2">
        <a:shade val="50000"/>
      </a:schemeClr>
      <a:schemeClr val="accent2">
        <a:tint val="45000"/>
      </a:schemeClr>
    </dgm:fillClrLst>
    <dgm:linClrLst meth="cycle">
      <a:schemeClr val="accent2">
        <a:shade val="50000"/>
      </a:schemeClr>
      <a:schemeClr val="accent2">
        <a:tint val="45000"/>
      </a:schemeClr>
    </dgm:linClrLst>
    <dgm:effectClrLst/>
    <dgm:txLinClrLst/>
    <dgm:txFillClrLst/>
    <dgm:txEffectClrLst/>
  </dgm:styleLbl>
  <dgm:styleLbl name="lnNode1">
    <dgm:fillClrLst meth="cycle">
      <a:schemeClr val="accent2">
        <a:shade val="50000"/>
      </a:schemeClr>
      <a:schemeClr val="accent2">
        <a:tint val="4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2">
        <a:shade val="80000"/>
        <a:alpha val="50000"/>
      </a:schemeClr>
      <a:schemeClr val="accent2">
        <a:tint val="45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2">
        <a:shade val="90000"/>
      </a:schemeClr>
      <a:schemeClr val="accent2">
        <a:tint val="50000"/>
      </a:schemeClr>
    </dgm:fillClrLst>
    <dgm:linClrLst meth="cycle"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2">
        <a:shade val="50000"/>
      </a:schemeClr>
      <a:schemeClr val="accent2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55000"/>
      </a:schemeClr>
    </dgm:fillClrLst>
    <dgm:linClrLst meth="repeat">
      <a:schemeClr val="accent2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55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9AB4779-7B86-4231-99CC-ACCD015CFF0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ED23B2CB-D673-4D25-91EA-F4110CD46693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 action="ppaction://hlinksldjump"/>
            </a:rPr>
            <a:t>No realizar actividades de “Lista exclusión”.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32EA01-A653-407A-AF04-A08791BF0B13}" type="parTrans" cxnId="{9AE6B492-CC3D-4CE6-A40E-8657BAD5F20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EABA37-F26B-4B8B-8B81-6984B4F0C048}" type="sibTrans" cxnId="{9AE6B492-CC3D-4CE6-A40E-8657BAD5F20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7030C6-B374-4FB2-951A-91A0AEF49658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MYPE  desarrolla actividades de producción, turismo, comercio y actividades conexas, bajo DJ de ESF o COOPAC</a:t>
          </a:r>
        </a:p>
      </dgm:t>
    </dgm:pt>
    <dgm:pt modelId="{6F6C3550-F0CB-4E64-ABC5-9CE8D37BF74F}" type="parTrans" cxnId="{B758F8E4-E35E-489F-833E-0F3B42865C5D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71D077-5B82-4659-8B53-45E3E9FF77E6}" type="sibTrans" cxnId="{B758F8E4-E35E-489F-833E-0F3B42865C5D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D7A74-7D01-4FC1-9B63-06854DE2C7CC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Clasificación Normal o CPP al 29-feb-20. O mínimo Normal 12 últimos meses.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B82829-02F6-4061-BDB9-17F1B46187C3}" type="sibTrans" cxnId="{8850FE41-CBB2-4639-BC72-8ACD3EA5B2FC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3E9B33-CD93-424B-966B-D90CD4210C04}" type="parTrans" cxnId="{8850FE41-CBB2-4639-BC72-8ACD3EA5B2FC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132A679-D5F1-4954-A50E-8A00AFAB4E4A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No estar vinculada a ESF o COOPAC otorgante ni Ley N°30737.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0058DB5-6AA9-4837-83AB-FFCB5884DE92}" type="parTrans" cxnId="{EE00A9D1-E2E8-4359-8C24-9937065EC92E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8D4CB76-FADC-4391-B7B3-2CC13A5BC965}" type="sibTrans" cxnId="{EE00A9D1-E2E8-4359-8C24-9937065EC92E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C25A65-00FD-467C-9807-9D94EE9EB479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No ser beneficiarios de REACTIVA.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8094789-934D-4E7B-A702-2138CF7E0D91}" type="parTrans" cxnId="{829AE4FC-66C2-4FDE-AEFB-A1CD682C8C9E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5D3F52F-4944-4B03-A3A5-04FBD68B2889}" type="sibTrans" cxnId="{829AE4FC-66C2-4FDE-AEFB-A1CD682C8C9E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D21A31-D8BB-462B-855D-AA2572A07F2C}" type="pres">
      <dgm:prSet presAssocID="{59AB4779-7B86-4231-99CC-ACCD015CFF0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42D5CB87-5048-4320-9B40-73964B3E3265}" type="pres">
      <dgm:prSet presAssocID="{59AB4779-7B86-4231-99CC-ACCD015CFF03}" presName="Name1" presStyleCnt="0"/>
      <dgm:spPr/>
    </dgm:pt>
    <dgm:pt modelId="{1F4D8CCE-52C4-4700-A1E7-919959A059BE}" type="pres">
      <dgm:prSet presAssocID="{59AB4779-7B86-4231-99CC-ACCD015CFF03}" presName="cycle" presStyleCnt="0"/>
      <dgm:spPr/>
    </dgm:pt>
    <dgm:pt modelId="{816A5DA2-05A3-44CC-91F1-BDE556C22136}" type="pres">
      <dgm:prSet presAssocID="{59AB4779-7B86-4231-99CC-ACCD015CFF03}" presName="srcNode" presStyleLbl="node1" presStyleIdx="0" presStyleCnt="5"/>
      <dgm:spPr/>
    </dgm:pt>
    <dgm:pt modelId="{56FACB54-C4C0-4DA2-906C-3694F56DEA53}" type="pres">
      <dgm:prSet presAssocID="{59AB4779-7B86-4231-99CC-ACCD015CFF03}" presName="conn" presStyleLbl="parChTrans1D2" presStyleIdx="0" presStyleCnt="1"/>
      <dgm:spPr/>
      <dgm:t>
        <a:bodyPr/>
        <a:lstStyle/>
        <a:p>
          <a:endParaRPr lang="es-ES"/>
        </a:p>
      </dgm:t>
    </dgm:pt>
    <dgm:pt modelId="{B26DB593-C596-4B15-92C6-4641589556D3}" type="pres">
      <dgm:prSet presAssocID="{59AB4779-7B86-4231-99CC-ACCD015CFF03}" presName="extraNode" presStyleLbl="node1" presStyleIdx="0" presStyleCnt="5"/>
      <dgm:spPr/>
    </dgm:pt>
    <dgm:pt modelId="{A1F50474-CA4C-43B5-98FD-651967BF9D97}" type="pres">
      <dgm:prSet presAssocID="{59AB4779-7B86-4231-99CC-ACCD015CFF03}" presName="dstNode" presStyleLbl="node1" presStyleIdx="0" presStyleCnt="5"/>
      <dgm:spPr/>
    </dgm:pt>
    <dgm:pt modelId="{4C1FEA27-1838-4A10-97E5-EDF590F883C9}" type="pres">
      <dgm:prSet presAssocID="{657030C6-B374-4FB2-951A-91A0AEF49658}" presName="text_1" presStyleLbl="node1" presStyleIdx="0" presStyleCnt="5" custLinFactNeighborX="-299" custLinFactNeighborY="-654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1B5F63-AB85-4177-B8DA-66CF3F913ABD}" type="pres">
      <dgm:prSet presAssocID="{657030C6-B374-4FB2-951A-91A0AEF49658}" presName="accent_1" presStyleCnt="0"/>
      <dgm:spPr/>
    </dgm:pt>
    <dgm:pt modelId="{2EAB878B-1213-4DD3-9701-D86B32188BB5}" type="pres">
      <dgm:prSet presAssocID="{657030C6-B374-4FB2-951A-91A0AEF49658}" presName="accentRepeatNode" presStyleLbl="solidFgAcc1" presStyleIdx="0" presStyleCnt="5"/>
      <dgm:spPr/>
    </dgm:pt>
    <dgm:pt modelId="{ED831120-E03C-4819-9EB8-581AAC88BA09}" type="pres">
      <dgm:prSet presAssocID="{3DAD7A74-7D01-4FC1-9B63-06854DE2C7CC}" presName="text_2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363E49-7E6C-47F9-AAFB-54CACE92DB74}" type="pres">
      <dgm:prSet presAssocID="{3DAD7A74-7D01-4FC1-9B63-06854DE2C7CC}" presName="accent_2" presStyleCnt="0"/>
      <dgm:spPr/>
    </dgm:pt>
    <dgm:pt modelId="{CCFE48FD-FEA4-40A1-8FFC-BF2BF82C83D7}" type="pres">
      <dgm:prSet presAssocID="{3DAD7A74-7D01-4FC1-9B63-06854DE2C7CC}" presName="accentRepeatNode" presStyleLbl="solidFgAcc1" presStyleIdx="1" presStyleCnt="5"/>
      <dgm:spPr/>
    </dgm:pt>
    <dgm:pt modelId="{C283226E-B157-4A17-9EE8-418074A71911}" type="pres">
      <dgm:prSet presAssocID="{9132A679-D5F1-4954-A50E-8A00AFAB4E4A}" presName="text_3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C23618-FF31-466C-B95B-502A9F6270E4}" type="pres">
      <dgm:prSet presAssocID="{9132A679-D5F1-4954-A50E-8A00AFAB4E4A}" presName="accent_3" presStyleCnt="0"/>
      <dgm:spPr/>
    </dgm:pt>
    <dgm:pt modelId="{B4508BE5-DD00-4ED1-BFA3-72FCB779F521}" type="pres">
      <dgm:prSet presAssocID="{9132A679-D5F1-4954-A50E-8A00AFAB4E4A}" presName="accentRepeatNode" presStyleLbl="solidFgAcc1" presStyleIdx="2" presStyleCnt="5"/>
      <dgm:spPr/>
    </dgm:pt>
    <dgm:pt modelId="{251007A5-DF25-485D-9FD9-EB2F718AD1E5}" type="pres">
      <dgm:prSet presAssocID="{04C25A65-00FD-467C-9807-9D94EE9EB479}" presName="text_4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C969E4F-0443-4AF3-8B42-1AD30DC6655E}" type="pres">
      <dgm:prSet presAssocID="{04C25A65-00FD-467C-9807-9D94EE9EB479}" presName="accent_4" presStyleCnt="0"/>
      <dgm:spPr/>
    </dgm:pt>
    <dgm:pt modelId="{066C4CBC-4D79-4287-B208-855FA091EE3F}" type="pres">
      <dgm:prSet presAssocID="{04C25A65-00FD-467C-9807-9D94EE9EB479}" presName="accentRepeatNode" presStyleLbl="solidFgAcc1" presStyleIdx="3" presStyleCnt="5"/>
      <dgm:spPr/>
    </dgm:pt>
    <dgm:pt modelId="{5E128F8F-0E70-4664-8094-60F2152CDCFA}" type="pres">
      <dgm:prSet presAssocID="{ED23B2CB-D673-4D25-91EA-F4110CD46693}" presName="text_5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7EFD34F-8EB4-4346-B3FD-D31D2838FE5D}" type="pres">
      <dgm:prSet presAssocID="{ED23B2CB-D673-4D25-91EA-F4110CD46693}" presName="accent_5" presStyleCnt="0"/>
      <dgm:spPr/>
    </dgm:pt>
    <dgm:pt modelId="{AC279D4D-137D-454D-BCC1-A585A74EDC9F}" type="pres">
      <dgm:prSet presAssocID="{ED23B2CB-D673-4D25-91EA-F4110CD46693}" presName="accentRepeatNode" presStyleLbl="solidFgAcc1" presStyleIdx="4" presStyleCnt="5"/>
      <dgm:spPr/>
    </dgm:pt>
  </dgm:ptLst>
  <dgm:cxnLst>
    <dgm:cxn modelId="{87FAB7ED-D068-4C4D-8E9B-2F91DE592072}" type="presOf" srcId="{59AB4779-7B86-4231-99CC-ACCD015CFF03}" destId="{6ED21A31-D8BB-462B-855D-AA2572A07F2C}" srcOrd="0" destOrd="0" presId="urn:microsoft.com/office/officeart/2008/layout/VerticalCurvedList"/>
    <dgm:cxn modelId="{6FBFED05-ABE1-4087-A9D9-10FB75C6B7B7}" type="presOf" srcId="{657030C6-B374-4FB2-951A-91A0AEF49658}" destId="{4C1FEA27-1838-4A10-97E5-EDF590F883C9}" srcOrd="0" destOrd="0" presId="urn:microsoft.com/office/officeart/2008/layout/VerticalCurvedList"/>
    <dgm:cxn modelId="{8AA3BE47-5E74-4C64-801E-18A3CE566CFC}" type="presOf" srcId="{04C25A65-00FD-467C-9807-9D94EE9EB479}" destId="{251007A5-DF25-485D-9FD9-EB2F718AD1E5}" srcOrd="0" destOrd="0" presId="urn:microsoft.com/office/officeart/2008/layout/VerticalCurvedList"/>
    <dgm:cxn modelId="{829AE4FC-66C2-4FDE-AEFB-A1CD682C8C9E}" srcId="{59AB4779-7B86-4231-99CC-ACCD015CFF03}" destId="{04C25A65-00FD-467C-9807-9D94EE9EB479}" srcOrd="3" destOrd="0" parTransId="{48094789-934D-4E7B-A702-2138CF7E0D91}" sibTransId="{C5D3F52F-4944-4B03-A3A5-04FBD68B2889}"/>
    <dgm:cxn modelId="{E4F8C552-FD70-4B9F-81E2-59E503E6D1E2}" type="presOf" srcId="{ED23B2CB-D673-4D25-91EA-F4110CD46693}" destId="{5E128F8F-0E70-4664-8094-60F2152CDCFA}" srcOrd="0" destOrd="0" presId="urn:microsoft.com/office/officeart/2008/layout/VerticalCurvedList"/>
    <dgm:cxn modelId="{2271F8A4-F373-4C5E-B791-681B635425B1}" type="presOf" srcId="{9132A679-D5F1-4954-A50E-8A00AFAB4E4A}" destId="{C283226E-B157-4A17-9EE8-418074A71911}" srcOrd="0" destOrd="0" presId="urn:microsoft.com/office/officeart/2008/layout/VerticalCurvedList"/>
    <dgm:cxn modelId="{39C0A3A9-4F70-4CC5-9C27-5D819909D9BA}" type="presOf" srcId="{8B71D077-5B82-4659-8B53-45E3E9FF77E6}" destId="{56FACB54-C4C0-4DA2-906C-3694F56DEA53}" srcOrd="0" destOrd="0" presId="urn:microsoft.com/office/officeart/2008/layout/VerticalCurvedList"/>
    <dgm:cxn modelId="{EE00A9D1-E2E8-4359-8C24-9937065EC92E}" srcId="{59AB4779-7B86-4231-99CC-ACCD015CFF03}" destId="{9132A679-D5F1-4954-A50E-8A00AFAB4E4A}" srcOrd="2" destOrd="0" parTransId="{40058DB5-6AA9-4837-83AB-FFCB5884DE92}" sibTransId="{28D4CB76-FADC-4391-B7B3-2CC13A5BC965}"/>
    <dgm:cxn modelId="{9AE6B492-CC3D-4CE6-A40E-8657BAD5F203}" srcId="{59AB4779-7B86-4231-99CC-ACCD015CFF03}" destId="{ED23B2CB-D673-4D25-91EA-F4110CD46693}" srcOrd="4" destOrd="0" parTransId="{9932EA01-A653-407A-AF04-A08791BF0B13}" sibTransId="{93EABA37-F26B-4B8B-8B81-6984B4F0C048}"/>
    <dgm:cxn modelId="{8850FE41-CBB2-4639-BC72-8ACD3EA5B2FC}" srcId="{59AB4779-7B86-4231-99CC-ACCD015CFF03}" destId="{3DAD7A74-7D01-4FC1-9B63-06854DE2C7CC}" srcOrd="1" destOrd="0" parTransId="{353E9B33-CD93-424B-966B-D90CD4210C04}" sibTransId="{A1B82829-02F6-4061-BDB9-17F1B46187C3}"/>
    <dgm:cxn modelId="{41F23B07-591B-48F1-9ABB-08FE5933411D}" type="presOf" srcId="{3DAD7A74-7D01-4FC1-9B63-06854DE2C7CC}" destId="{ED831120-E03C-4819-9EB8-581AAC88BA09}" srcOrd="0" destOrd="0" presId="urn:microsoft.com/office/officeart/2008/layout/VerticalCurvedList"/>
    <dgm:cxn modelId="{B758F8E4-E35E-489F-833E-0F3B42865C5D}" srcId="{59AB4779-7B86-4231-99CC-ACCD015CFF03}" destId="{657030C6-B374-4FB2-951A-91A0AEF49658}" srcOrd="0" destOrd="0" parTransId="{6F6C3550-F0CB-4E64-ABC5-9CE8D37BF74F}" sibTransId="{8B71D077-5B82-4659-8B53-45E3E9FF77E6}"/>
    <dgm:cxn modelId="{3D875078-A541-4721-93A0-D94DD651A39B}" type="presParOf" srcId="{6ED21A31-D8BB-462B-855D-AA2572A07F2C}" destId="{42D5CB87-5048-4320-9B40-73964B3E3265}" srcOrd="0" destOrd="0" presId="urn:microsoft.com/office/officeart/2008/layout/VerticalCurvedList"/>
    <dgm:cxn modelId="{D2BA3A23-AC0A-4EF9-BC6E-A82C79C1F5D3}" type="presParOf" srcId="{42D5CB87-5048-4320-9B40-73964B3E3265}" destId="{1F4D8CCE-52C4-4700-A1E7-919959A059BE}" srcOrd="0" destOrd="0" presId="urn:microsoft.com/office/officeart/2008/layout/VerticalCurvedList"/>
    <dgm:cxn modelId="{14EC92E5-43D4-4B1C-A012-DD5258A53EC3}" type="presParOf" srcId="{1F4D8CCE-52C4-4700-A1E7-919959A059BE}" destId="{816A5DA2-05A3-44CC-91F1-BDE556C22136}" srcOrd="0" destOrd="0" presId="urn:microsoft.com/office/officeart/2008/layout/VerticalCurvedList"/>
    <dgm:cxn modelId="{668C5736-C1A8-4B50-B39C-52BA49FA4A3D}" type="presParOf" srcId="{1F4D8CCE-52C4-4700-A1E7-919959A059BE}" destId="{56FACB54-C4C0-4DA2-906C-3694F56DEA53}" srcOrd="1" destOrd="0" presId="urn:microsoft.com/office/officeart/2008/layout/VerticalCurvedList"/>
    <dgm:cxn modelId="{3740648E-A8AA-40C0-B6B4-C14F30ABC4B2}" type="presParOf" srcId="{1F4D8CCE-52C4-4700-A1E7-919959A059BE}" destId="{B26DB593-C596-4B15-92C6-4641589556D3}" srcOrd="2" destOrd="0" presId="urn:microsoft.com/office/officeart/2008/layout/VerticalCurvedList"/>
    <dgm:cxn modelId="{A0D74BA5-8EC4-4DB7-B021-0FA96EAE53A4}" type="presParOf" srcId="{1F4D8CCE-52C4-4700-A1E7-919959A059BE}" destId="{A1F50474-CA4C-43B5-98FD-651967BF9D97}" srcOrd="3" destOrd="0" presId="urn:microsoft.com/office/officeart/2008/layout/VerticalCurvedList"/>
    <dgm:cxn modelId="{279BDE22-2E9E-47B5-B372-84C30D4DF1E7}" type="presParOf" srcId="{42D5CB87-5048-4320-9B40-73964B3E3265}" destId="{4C1FEA27-1838-4A10-97E5-EDF590F883C9}" srcOrd="1" destOrd="0" presId="urn:microsoft.com/office/officeart/2008/layout/VerticalCurvedList"/>
    <dgm:cxn modelId="{5094E3F8-1EFE-446A-9F54-8F2D08A3B699}" type="presParOf" srcId="{42D5CB87-5048-4320-9B40-73964B3E3265}" destId="{6A1B5F63-AB85-4177-B8DA-66CF3F913ABD}" srcOrd="2" destOrd="0" presId="urn:microsoft.com/office/officeart/2008/layout/VerticalCurvedList"/>
    <dgm:cxn modelId="{956ECEB6-693E-4390-9840-CA3BF025A637}" type="presParOf" srcId="{6A1B5F63-AB85-4177-B8DA-66CF3F913ABD}" destId="{2EAB878B-1213-4DD3-9701-D86B32188BB5}" srcOrd="0" destOrd="0" presId="urn:microsoft.com/office/officeart/2008/layout/VerticalCurvedList"/>
    <dgm:cxn modelId="{56E364AB-8E63-4A02-8DAE-87DD8E55D42F}" type="presParOf" srcId="{42D5CB87-5048-4320-9B40-73964B3E3265}" destId="{ED831120-E03C-4819-9EB8-581AAC88BA09}" srcOrd="3" destOrd="0" presId="urn:microsoft.com/office/officeart/2008/layout/VerticalCurvedList"/>
    <dgm:cxn modelId="{AEC507DE-0962-4B28-BA3A-24A4832180D9}" type="presParOf" srcId="{42D5CB87-5048-4320-9B40-73964B3E3265}" destId="{F7363E49-7E6C-47F9-AAFB-54CACE92DB74}" srcOrd="4" destOrd="0" presId="urn:microsoft.com/office/officeart/2008/layout/VerticalCurvedList"/>
    <dgm:cxn modelId="{38F784DD-FDA2-4860-95AC-67FC87216F04}" type="presParOf" srcId="{F7363E49-7E6C-47F9-AAFB-54CACE92DB74}" destId="{CCFE48FD-FEA4-40A1-8FFC-BF2BF82C83D7}" srcOrd="0" destOrd="0" presId="urn:microsoft.com/office/officeart/2008/layout/VerticalCurvedList"/>
    <dgm:cxn modelId="{42D9910B-8448-4604-AF6F-E04435B33B6F}" type="presParOf" srcId="{42D5CB87-5048-4320-9B40-73964B3E3265}" destId="{C283226E-B157-4A17-9EE8-418074A71911}" srcOrd="5" destOrd="0" presId="urn:microsoft.com/office/officeart/2008/layout/VerticalCurvedList"/>
    <dgm:cxn modelId="{BB68B8AE-C8EA-4E09-9959-4104E96D7C51}" type="presParOf" srcId="{42D5CB87-5048-4320-9B40-73964B3E3265}" destId="{42C23618-FF31-466C-B95B-502A9F6270E4}" srcOrd="6" destOrd="0" presId="urn:microsoft.com/office/officeart/2008/layout/VerticalCurvedList"/>
    <dgm:cxn modelId="{FA49E84C-BFE0-4D0B-B52D-1E2299183BE4}" type="presParOf" srcId="{42C23618-FF31-466C-B95B-502A9F6270E4}" destId="{B4508BE5-DD00-4ED1-BFA3-72FCB779F521}" srcOrd="0" destOrd="0" presId="urn:microsoft.com/office/officeart/2008/layout/VerticalCurvedList"/>
    <dgm:cxn modelId="{C34764B0-3884-4202-BCBF-5B1432C86F80}" type="presParOf" srcId="{42D5CB87-5048-4320-9B40-73964B3E3265}" destId="{251007A5-DF25-485D-9FD9-EB2F718AD1E5}" srcOrd="7" destOrd="0" presId="urn:microsoft.com/office/officeart/2008/layout/VerticalCurvedList"/>
    <dgm:cxn modelId="{ADD54023-AE23-4D03-86BF-CAF6D43B56A7}" type="presParOf" srcId="{42D5CB87-5048-4320-9B40-73964B3E3265}" destId="{BC969E4F-0443-4AF3-8B42-1AD30DC6655E}" srcOrd="8" destOrd="0" presId="urn:microsoft.com/office/officeart/2008/layout/VerticalCurvedList"/>
    <dgm:cxn modelId="{0BCEEAF1-7553-4807-8BC0-82C77451DE0A}" type="presParOf" srcId="{BC969E4F-0443-4AF3-8B42-1AD30DC6655E}" destId="{066C4CBC-4D79-4287-B208-855FA091EE3F}" srcOrd="0" destOrd="0" presId="urn:microsoft.com/office/officeart/2008/layout/VerticalCurvedList"/>
    <dgm:cxn modelId="{DAF0FE35-3C73-476C-9285-00183C722818}" type="presParOf" srcId="{42D5CB87-5048-4320-9B40-73964B3E3265}" destId="{5E128F8F-0E70-4664-8094-60F2152CDCFA}" srcOrd="9" destOrd="0" presId="urn:microsoft.com/office/officeart/2008/layout/VerticalCurvedList"/>
    <dgm:cxn modelId="{710E4E74-CDED-485C-AC8C-B16447CBA628}" type="presParOf" srcId="{42D5CB87-5048-4320-9B40-73964B3E3265}" destId="{B7EFD34F-8EB4-4346-B3FD-D31D2838FE5D}" srcOrd="10" destOrd="0" presId="urn:microsoft.com/office/officeart/2008/layout/VerticalCurvedList"/>
    <dgm:cxn modelId="{D5C09BC6-62FB-4FB2-806A-5AB01A6C4D3F}" type="presParOf" srcId="{B7EFD34F-8EB4-4346-B3FD-D31D2838FE5D}" destId="{AC279D4D-137D-454D-BCC1-A585A74EDC9F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851F215-39AF-4C18-B71E-F9D13A1EC513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ES"/>
        </a:p>
      </dgm:t>
    </dgm:pt>
    <dgm:pt modelId="{1B6FC648-5F56-41A4-860A-ECD016A137E1}">
      <dgm:prSet phldrT="[Texto]"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Monto: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26C475-0E4B-4DCD-A084-0CC89F7D27A1}" type="parTrans" cxnId="{EB9F37CB-5D5B-48E2-9C43-0885AD5385E1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8DCF0D-C255-468F-910E-64551BAB7F08}" type="sibTrans" cxnId="{EB9F37CB-5D5B-48E2-9C43-0885AD5385E1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828B81-CC4C-4662-8654-44436008D758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Plazos y frecuencia de pago: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2848F-92C9-497B-80EA-064E011362EE}" type="parTrans" cxnId="{2164678F-6FDB-40E7-9242-56E54B91AEDB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98C1DD-F07F-4021-A66D-79DCB908F276}" type="sibTrans" cxnId="{2164678F-6FDB-40E7-9242-56E54B91AEDB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BD60D-13D5-4AC7-BD97-557E0D3F8E1A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Tasa de Interés y comisiones: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9A9102-154B-403B-A9F0-430061F587CA}" type="parTrans" cxnId="{EBFB5878-5DB8-4489-8468-18C7B0B6C14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6E1EE1-7D92-4F3E-9EE5-CAA2BE9736CE}" type="sibTrans" cxnId="{EBFB5878-5DB8-4489-8468-18C7B0B6C14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7DEB9B-0CFD-4C62-879F-E30B10440DBD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Hasta 36 meses, que puede incluir hasta 12 meses plazo gracia.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1BA90E-79EE-4BBC-A871-472D2C7B659D}" type="parTrans" cxnId="{D0AF0551-0817-48C0-8E57-0037267372E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4CFC2F-4390-4D32-8CED-9AF46E2241D1}" type="sibTrans" cxnId="{D0AF0551-0817-48C0-8E57-0037267372E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D0FE8B-60F4-4169-98B4-99B6550E85EA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COFIDE asignará recursos a las ESF en función de los beneficios o reducción de tasas de interés que la ESF o COOPAC aplique a la MYPE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01A40E-4988-483A-9E58-69EE4A553A0B}" type="parTrans" cxnId="{40302EAF-7014-4E96-BA88-40B53B5F9904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84EE6A-2BBA-4A87-8378-DA40A1D8EB32}" type="sibTrans" cxnId="{40302EAF-7014-4E96-BA88-40B53B5F9904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D82529B-7988-474F-B855-C1A6E2D05E95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Hasta S/30,000 por cada préstamo (c</a:t>
          </a:r>
          <a:r>
            <a:rPr lang="es-PE" sz="1200" b="1" dirty="0" err="1" smtClean="0">
              <a:latin typeface="Arial" panose="020B0604020202020204" pitchFamily="34" charset="0"/>
              <a:cs typeface="Arial" panose="020B0604020202020204" pitchFamily="34" charset="0"/>
            </a:rPr>
            <a:t>on</a:t>
          </a:r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 cargo a Línea de COFIDE a cada ESF o COOPAC)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BB1498D-3635-42B7-A7EB-B6E104E2E520}" type="parTrans" cxnId="{C347E67F-02C6-4A91-8E57-BB6F7F39AB89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A7E5932-7688-4395-A0B9-92B00AE912C2}" type="sibTrans" cxnId="{C347E67F-02C6-4A91-8E57-BB6F7F39AB89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47A1E11-ACB7-4FB0-9B65-4C44D118F520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Plazo mínimo es de 9 meses, puede incluir hasta 3 meses de gracia.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6D2B4C2-4346-4129-A008-7AF8AB997039}" type="parTrans" cxnId="{D86D91CA-E020-4A85-A530-C06C4E917BC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EE42DCB-FE94-4637-A146-9AF67DB4392F}" type="sibTrans" cxnId="{D86D91CA-E020-4A85-A530-C06C4E917BC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A9D269-06E7-4083-A009-76F09898F916}" type="pres">
      <dgm:prSet presAssocID="{7851F215-39AF-4C18-B71E-F9D13A1EC5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52F1E9F-C586-4CF2-A7E0-57A3B6B79B37}" type="pres">
      <dgm:prSet presAssocID="{1B6FC648-5F56-41A4-860A-ECD016A137E1}" presName="parentText" presStyleLbl="node1" presStyleIdx="0" presStyleCnt="3" custScaleY="35664" custLinFactNeighborX="79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F2F700-A2BD-4C97-977C-273F50BACEEC}" type="pres">
      <dgm:prSet presAssocID="{1B6FC648-5F56-41A4-860A-ECD016A137E1}" presName="childText" presStyleLbl="revTx" presStyleIdx="0" presStyleCnt="3" custScaleY="9542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D36C7F-BB95-48B0-BA90-AC05EB2FF59B}" type="pres">
      <dgm:prSet presAssocID="{18828B81-CC4C-4662-8654-44436008D758}" presName="parentText" presStyleLbl="node1" presStyleIdx="1" presStyleCnt="3" custScaleY="37423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85A337-BF83-4804-B231-B9C604B82D78}" type="pres">
      <dgm:prSet presAssocID="{18828B81-CC4C-4662-8654-44436008D758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974C7D-E3AB-4ABD-85D9-C27559D1719A}" type="pres">
      <dgm:prSet presAssocID="{E9ABD60D-13D5-4AC7-BD97-557E0D3F8E1A}" presName="parentText" presStyleLbl="node1" presStyleIdx="2" presStyleCnt="3" custScaleY="4020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661005-36EB-4260-8212-9B030BA42DA4}" type="pres">
      <dgm:prSet presAssocID="{E9ABD60D-13D5-4AC7-BD97-557E0D3F8E1A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0AF0551-0817-48C0-8E57-0037267372EA}" srcId="{18828B81-CC4C-4662-8654-44436008D758}" destId="{8F7DEB9B-0CFD-4C62-879F-E30B10440DBD}" srcOrd="0" destOrd="0" parTransId="{601BA90E-79EE-4BBC-A871-472D2C7B659D}" sibTransId="{964CFC2F-4390-4D32-8CED-9AF46E2241D1}"/>
    <dgm:cxn modelId="{EB9F37CB-5D5B-48E2-9C43-0885AD5385E1}" srcId="{7851F215-39AF-4C18-B71E-F9D13A1EC513}" destId="{1B6FC648-5F56-41A4-860A-ECD016A137E1}" srcOrd="0" destOrd="0" parTransId="{FE26C475-0E4B-4DCD-A084-0CC89F7D27A1}" sibTransId="{308DCF0D-C255-468F-910E-64551BAB7F08}"/>
    <dgm:cxn modelId="{EBFB5878-5DB8-4489-8468-18C7B0B6C143}" srcId="{7851F215-39AF-4C18-B71E-F9D13A1EC513}" destId="{E9ABD60D-13D5-4AC7-BD97-557E0D3F8E1A}" srcOrd="2" destOrd="0" parTransId="{A99A9102-154B-403B-A9F0-430061F587CA}" sibTransId="{3F6E1EE1-7D92-4F3E-9EE5-CAA2BE9736CE}"/>
    <dgm:cxn modelId="{7BF5CD59-6643-4B0E-A12A-63F34AB0E4EE}" type="presOf" srcId="{F0D0FE8B-60F4-4169-98B4-99B6550E85EA}" destId="{7A661005-36EB-4260-8212-9B030BA42DA4}" srcOrd="0" destOrd="0" presId="urn:microsoft.com/office/officeart/2005/8/layout/vList2"/>
    <dgm:cxn modelId="{40302EAF-7014-4E96-BA88-40B53B5F9904}" srcId="{E9ABD60D-13D5-4AC7-BD97-557E0D3F8E1A}" destId="{F0D0FE8B-60F4-4169-98B4-99B6550E85EA}" srcOrd="0" destOrd="0" parTransId="{F901A40E-4988-483A-9E58-69EE4A553A0B}" sibTransId="{FA84EE6A-2BBA-4A87-8378-DA40A1D8EB32}"/>
    <dgm:cxn modelId="{C347E67F-02C6-4A91-8E57-BB6F7F39AB89}" srcId="{1B6FC648-5F56-41A4-860A-ECD016A137E1}" destId="{2D82529B-7988-474F-B855-C1A6E2D05E95}" srcOrd="0" destOrd="0" parTransId="{CBB1498D-3635-42B7-A7EB-B6E104E2E520}" sibTransId="{EA7E5932-7688-4395-A0B9-92B00AE912C2}"/>
    <dgm:cxn modelId="{40C735C0-763A-472E-97BF-AE7F5582E317}" type="presOf" srcId="{E9ABD60D-13D5-4AC7-BD97-557E0D3F8E1A}" destId="{C6974C7D-E3AB-4ABD-85D9-C27559D1719A}" srcOrd="0" destOrd="0" presId="urn:microsoft.com/office/officeart/2005/8/layout/vList2"/>
    <dgm:cxn modelId="{2164678F-6FDB-40E7-9242-56E54B91AEDB}" srcId="{7851F215-39AF-4C18-B71E-F9D13A1EC513}" destId="{18828B81-CC4C-4662-8654-44436008D758}" srcOrd="1" destOrd="0" parTransId="{B582848F-92C9-497B-80EA-064E011362EE}" sibTransId="{9998C1DD-F07F-4021-A66D-79DCB908F276}"/>
    <dgm:cxn modelId="{148A1572-909E-47BD-B288-4C24E9669119}" type="presOf" srcId="{647A1E11-ACB7-4FB0-9B65-4C44D118F520}" destId="{6785A337-BF83-4804-B231-B9C604B82D78}" srcOrd="0" destOrd="1" presId="urn:microsoft.com/office/officeart/2005/8/layout/vList2"/>
    <dgm:cxn modelId="{31812B7E-844D-4B54-AF9A-CEFAC758A2E6}" type="presOf" srcId="{18828B81-CC4C-4662-8654-44436008D758}" destId="{72D36C7F-BB95-48B0-BA90-AC05EB2FF59B}" srcOrd="0" destOrd="0" presId="urn:microsoft.com/office/officeart/2005/8/layout/vList2"/>
    <dgm:cxn modelId="{C82EAFA8-084C-4FCF-9ACA-3E1AD6E6DBEB}" type="presOf" srcId="{1B6FC648-5F56-41A4-860A-ECD016A137E1}" destId="{252F1E9F-C586-4CF2-A7E0-57A3B6B79B37}" srcOrd="0" destOrd="0" presId="urn:microsoft.com/office/officeart/2005/8/layout/vList2"/>
    <dgm:cxn modelId="{F6B20AC3-99C3-4A00-BC57-4453CCC5AA97}" type="presOf" srcId="{2D82529B-7988-474F-B855-C1A6E2D05E95}" destId="{9CF2F700-A2BD-4C97-977C-273F50BACEEC}" srcOrd="0" destOrd="0" presId="urn:microsoft.com/office/officeart/2005/8/layout/vList2"/>
    <dgm:cxn modelId="{4C17BF4B-C2C3-4944-9265-AB644DCE246C}" type="presOf" srcId="{8F7DEB9B-0CFD-4C62-879F-E30B10440DBD}" destId="{6785A337-BF83-4804-B231-B9C604B82D78}" srcOrd="0" destOrd="0" presId="urn:microsoft.com/office/officeart/2005/8/layout/vList2"/>
    <dgm:cxn modelId="{D86D91CA-E020-4A85-A530-C06C4E917BC3}" srcId="{18828B81-CC4C-4662-8654-44436008D758}" destId="{647A1E11-ACB7-4FB0-9B65-4C44D118F520}" srcOrd="1" destOrd="0" parTransId="{16D2B4C2-4346-4129-A008-7AF8AB997039}" sibTransId="{CEE42DCB-FE94-4637-A146-9AF67DB4392F}"/>
    <dgm:cxn modelId="{81A05FC0-CB04-49DC-A671-4CAEA95F8E63}" type="presOf" srcId="{7851F215-39AF-4C18-B71E-F9D13A1EC513}" destId="{75A9D269-06E7-4083-A009-76F09898F916}" srcOrd="0" destOrd="0" presId="urn:microsoft.com/office/officeart/2005/8/layout/vList2"/>
    <dgm:cxn modelId="{7ABA7833-4129-415D-AF14-D7FA1A8A4E96}" type="presParOf" srcId="{75A9D269-06E7-4083-A009-76F09898F916}" destId="{252F1E9F-C586-4CF2-A7E0-57A3B6B79B37}" srcOrd="0" destOrd="0" presId="urn:microsoft.com/office/officeart/2005/8/layout/vList2"/>
    <dgm:cxn modelId="{519DCE33-1049-4500-999F-C3B5991B564E}" type="presParOf" srcId="{75A9D269-06E7-4083-A009-76F09898F916}" destId="{9CF2F700-A2BD-4C97-977C-273F50BACEEC}" srcOrd="1" destOrd="0" presId="urn:microsoft.com/office/officeart/2005/8/layout/vList2"/>
    <dgm:cxn modelId="{934E444F-AE32-4A97-8BDC-EAF8157EDC5C}" type="presParOf" srcId="{75A9D269-06E7-4083-A009-76F09898F916}" destId="{72D36C7F-BB95-48B0-BA90-AC05EB2FF59B}" srcOrd="2" destOrd="0" presId="urn:microsoft.com/office/officeart/2005/8/layout/vList2"/>
    <dgm:cxn modelId="{54181300-D5C2-422A-8C7B-52B4677A2AED}" type="presParOf" srcId="{75A9D269-06E7-4083-A009-76F09898F916}" destId="{6785A337-BF83-4804-B231-B9C604B82D78}" srcOrd="3" destOrd="0" presId="urn:microsoft.com/office/officeart/2005/8/layout/vList2"/>
    <dgm:cxn modelId="{A9C234B6-615F-446E-A82E-AA7EF7FD023F}" type="presParOf" srcId="{75A9D269-06E7-4083-A009-76F09898F916}" destId="{C6974C7D-E3AB-4ABD-85D9-C27559D1719A}" srcOrd="4" destOrd="0" presId="urn:microsoft.com/office/officeart/2005/8/layout/vList2"/>
    <dgm:cxn modelId="{5AF16A9C-D730-4776-AE1B-BDB7D70E1C11}" type="presParOf" srcId="{75A9D269-06E7-4083-A009-76F09898F916}" destId="{7A661005-36EB-4260-8212-9B030BA42DA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9AB4779-7B86-4231-99CC-ACCD015CFF03}" type="doc">
      <dgm:prSet loTypeId="urn:microsoft.com/office/officeart/2008/layout/VerticalCurvedList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s-ES"/>
        </a:p>
      </dgm:t>
    </dgm:pt>
    <dgm:pt modelId="{929AA9EB-4F35-4625-97F5-F66EFAA5A3D3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Clasificación Normal o CPP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C282EED-7B92-4B2F-84AD-B7DC712502D5}" type="parTrans" cxnId="{0354824F-7274-4781-9BFB-8B7AF167B3A4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22F85A-DA17-4F63-9A20-8FE3DAE0F4AA}" type="sibTrans" cxnId="{0354824F-7274-4781-9BFB-8B7AF167B3A4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D23B2CB-D673-4D25-91EA-F4110CD46693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No tener inhabilitación para contratar con el Estado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32EA01-A653-407A-AF04-A08791BF0B13}" type="parTrans" cxnId="{9AE6B492-CC3D-4CE6-A40E-8657BAD5F20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3EABA37-F26B-4B8B-8B81-6984B4F0C048}" type="sibTrans" cxnId="{9AE6B492-CC3D-4CE6-A40E-8657BAD5F20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AFFA104-7D99-4680-9CD2-2A3D763801DA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No haber sido honrado con recursos del Fondo.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23B7FCC-9E50-4E11-97BE-CBBC49028859}" type="parTrans" cxnId="{E15C7233-55B3-438A-A000-A4587A523888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4F11E03-44CB-4B3C-9B8E-65F4129DFE3F}" type="sibTrans" cxnId="{E15C7233-55B3-438A-A000-A4587A523888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AAE3CF2-1BD8-4C91-8ACF-5E95C67815E7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rId1" action="ppaction://hlinksldjump"/>
            </a:rPr>
            <a:t>No realizar actividades de la lista de exclusión.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  <dgm:extLst>
        <a:ext uri="{E40237B7-FDA0-4F09-8148-C483321AD2D9}">
          <dgm14:cNvPr xmlns:dgm14="http://schemas.microsoft.com/office/drawing/2010/diagram" id="0" name="">
            <a:hlinkClick xmlns:r="http://schemas.openxmlformats.org/officeDocument/2006/relationships" r:id="rId1" action="ppaction://hlinksldjump"/>
          </dgm14:cNvPr>
        </a:ext>
      </dgm:extLst>
    </dgm:pt>
    <dgm:pt modelId="{CC937B41-B020-40E0-B89E-6883E49B160F}" type="parTrans" cxnId="{B6AC5C45-B6A6-4329-85E5-7850F72CDE2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299CAB7-2372-492F-95EE-A81B9A6DB740}" type="sibTrans" cxnId="{B6AC5C45-B6A6-4329-85E5-7850F72CDE2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57030C6-B374-4FB2-951A-91A0AEF49658}">
      <dgm:prSet phldrT="[Texto]" custT="1"/>
      <dgm:spPr/>
      <dgm:t>
        <a:bodyPr/>
        <a:lstStyle/>
        <a:p>
          <a:r>
            <a:rPr lang="es-ES" sz="1200" b="1" dirty="0" smtClean="0">
              <a:latin typeface="Arial" panose="020B0604020202020204" pitchFamily="34" charset="0"/>
              <a:cs typeface="Arial" panose="020B0604020202020204" pitchFamily="34" charset="0"/>
            </a:rPr>
            <a:t>MIPYME (RUC) 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F6C3550-F0CB-4E64-ABC5-9CE8D37BF74F}" type="parTrans" cxnId="{B758F8E4-E35E-489F-833E-0F3B42865C5D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B71D077-5B82-4659-8B53-45E3E9FF77E6}" type="sibTrans" cxnId="{B758F8E4-E35E-489F-833E-0F3B42865C5D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DAD7A74-7D01-4FC1-9B63-06854DE2C7CC}">
      <dgm:prSet phldrT="[Texto]" custT="1"/>
      <dgm:spPr/>
      <dgm:t>
        <a:bodyPr/>
        <a:lstStyle/>
        <a:p>
          <a:r>
            <a:rPr lang="es-ES" sz="1200" b="1" smtClean="0">
              <a:latin typeface="Arial" panose="020B0604020202020204" pitchFamily="34" charset="0"/>
              <a:cs typeface="Arial" panose="020B0604020202020204" pitchFamily="34" charset="0"/>
            </a:rPr>
            <a:t>No encontrarse en procedimiento concursal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53E9B33-CD93-424B-966B-D90CD4210C04}" type="parTrans" cxnId="{8850FE41-CBB2-4639-BC72-8ACD3EA5B2FC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1B82829-02F6-4061-BDB9-17F1B46187C3}" type="sibTrans" cxnId="{8850FE41-CBB2-4639-BC72-8ACD3EA5B2FC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D21A31-D8BB-462B-855D-AA2572A07F2C}" type="pres">
      <dgm:prSet presAssocID="{59AB4779-7B86-4231-99CC-ACCD015CFF0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es-ES"/>
        </a:p>
      </dgm:t>
    </dgm:pt>
    <dgm:pt modelId="{42D5CB87-5048-4320-9B40-73964B3E3265}" type="pres">
      <dgm:prSet presAssocID="{59AB4779-7B86-4231-99CC-ACCD015CFF03}" presName="Name1" presStyleCnt="0"/>
      <dgm:spPr/>
    </dgm:pt>
    <dgm:pt modelId="{1F4D8CCE-52C4-4700-A1E7-919959A059BE}" type="pres">
      <dgm:prSet presAssocID="{59AB4779-7B86-4231-99CC-ACCD015CFF03}" presName="cycle" presStyleCnt="0"/>
      <dgm:spPr/>
    </dgm:pt>
    <dgm:pt modelId="{816A5DA2-05A3-44CC-91F1-BDE556C22136}" type="pres">
      <dgm:prSet presAssocID="{59AB4779-7B86-4231-99CC-ACCD015CFF03}" presName="srcNode" presStyleLbl="node1" presStyleIdx="0" presStyleCnt="6"/>
      <dgm:spPr/>
    </dgm:pt>
    <dgm:pt modelId="{56FACB54-C4C0-4DA2-906C-3694F56DEA53}" type="pres">
      <dgm:prSet presAssocID="{59AB4779-7B86-4231-99CC-ACCD015CFF03}" presName="conn" presStyleLbl="parChTrans1D2" presStyleIdx="0" presStyleCnt="1"/>
      <dgm:spPr/>
      <dgm:t>
        <a:bodyPr/>
        <a:lstStyle/>
        <a:p>
          <a:endParaRPr lang="es-ES"/>
        </a:p>
      </dgm:t>
    </dgm:pt>
    <dgm:pt modelId="{B26DB593-C596-4B15-92C6-4641589556D3}" type="pres">
      <dgm:prSet presAssocID="{59AB4779-7B86-4231-99CC-ACCD015CFF03}" presName="extraNode" presStyleLbl="node1" presStyleIdx="0" presStyleCnt="6"/>
      <dgm:spPr/>
    </dgm:pt>
    <dgm:pt modelId="{A1F50474-CA4C-43B5-98FD-651967BF9D97}" type="pres">
      <dgm:prSet presAssocID="{59AB4779-7B86-4231-99CC-ACCD015CFF03}" presName="dstNode" presStyleLbl="node1" presStyleIdx="0" presStyleCnt="6"/>
      <dgm:spPr/>
    </dgm:pt>
    <dgm:pt modelId="{4C1FEA27-1838-4A10-97E5-EDF590F883C9}" type="pres">
      <dgm:prSet presAssocID="{657030C6-B374-4FB2-951A-91A0AEF49658}" presName="text_1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A1B5F63-AB85-4177-B8DA-66CF3F913ABD}" type="pres">
      <dgm:prSet presAssocID="{657030C6-B374-4FB2-951A-91A0AEF49658}" presName="accent_1" presStyleCnt="0"/>
      <dgm:spPr/>
    </dgm:pt>
    <dgm:pt modelId="{2EAB878B-1213-4DD3-9701-D86B32188BB5}" type="pres">
      <dgm:prSet presAssocID="{657030C6-B374-4FB2-951A-91A0AEF49658}" presName="accentRepeatNode" presStyleLbl="solidFgAcc1" presStyleIdx="0" presStyleCnt="6"/>
      <dgm:spPr/>
    </dgm:pt>
    <dgm:pt modelId="{ED831120-E03C-4819-9EB8-581AAC88BA09}" type="pres">
      <dgm:prSet presAssocID="{3DAD7A74-7D01-4FC1-9B63-06854DE2C7CC}" presName="text_2" presStyleLbl="node1" presStyleIdx="1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363E49-7E6C-47F9-AAFB-54CACE92DB74}" type="pres">
      <dgm:prSet presAssocID="{3DAD7A74-7D01-4FC1-9B63-06854DE2C7CC}" presName="accent_2" presStyleCnt="0"/>
      <dgm:spPr/>
    </dgm:pt>
    <dgm:pt modelId="{CCFE48FD-FEA4-40A1-8FFC-BF2BF82C83D7}" type="pres">
      <dgm:prSet presAssocID="{3DAD7A74-7D01-4FC1-9B63-06854DE2C7CC}" presName="accentRepeatNode" presStyleLbl="solidFgAcc1" presStyleIdx="1" presStyleCnt="6"/>
      <dgm:spPr/>
    </dgm:pt>
    <dgm:pt modelId="{8E6A4626-C34F-44CC-A84A-A32953DDC514}" type="pres">
      <dgm:prSet presAssocID="{929AA9EB-4F35-4625-97F5-F66EFAA5A3D3}" presName="text_3" presStyleLbl="node1" presStyleIdx="2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68E6E9-CA94-4CFF-8CE1-533C10EC9DF3}" type="pres">
      <dgm:prSet presAssocID="{929AA9EB-4F35-4625-97F5-F66EFAA5A3D3}" presName="accent_3" presStyleCnt="0"/>
      <dgm:spPr/>
    </dgm:pt>
    <dgm:pt modelId="{E8E32CE5-CA44-4D03-B827-C49F284A9D7A}" type="pres">
      <dgm:prSet presAssocID="{929AA9EB-4F35-4625-97F5-F66EFAA5A3D3}" presName="accentRepeatNode" presStyleLbl="solidFgAcc1" presStyleIdx="2" presStyleCnt="6"/>
      <dgm:spPr/>
    </dgm:pt>
    <dgm:pt modelId="{71E50537-B9CF-43CF-B6B3-F93E4334DD86}" type="pres">
      <dgm:prSet presAssocID="{ED23B2CB-D673-4D25-91EA-F4110CD46693}" presName="text_4" presStyleLbl="node1" presStyleIdx="3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5B04EB-9AA1-4E9F-AAA9-186F6D354DA0}" type="pres">
      <dgm:prSet presAssocID="{ED23B2CB-D673-4D25-91EA-F4110CD46693}" presName="accent_4" presStyleCnt="0"/>
      <dgm:spPr/>
    </dgm:pt>
    <dgm:pt modelId="{AC279D4D-137D-454D-BCC1-A585A74EDC9F}" type="pres">
      <dgm:prSet presAssocID="{ED23B2CB-D673-4D25-91EA-F4110CD46693}" presName="accentRepeatNode" presStyleLbl="solidFgAcc1" presStyleIdx="3" presStyleCnt="6"/>
      <dgm:spPr/>
    </dgm:pt>
    <dgm:pt modelId="{6883140C-1A8A-4584-8599-86E2CECCEC6F}" type="pres">
      <dgm:prSet presAssocID="{3AFFA104-7D99-4680-9CD2-2A3D763801DA}" presName="text_5" presStyleLbl="node1" presStyleIdx="4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34F8626-B92E-4F7E-BF58-EC43AA08A44F}" type="pres">
      <dgm:prSet presAssocID="{3AFFA104-7D99-4680-9CD2-2A3D763801DA}" presName="accent_5" presStyleCnt="0"/>
      <dgm:spPr/>
    </dgm:pt>
    <dgm:pt modelId="{178FC1EA-D251-40CE-8B02-8FD77AB16458}" type="pres">
      <dgm:prSet presAssocID="{3AFFA104-7D99-4680-9CD2-2A3D763801DA}" presName="accentRepeatNode" presStyleLbl="solidFgAcc1" presStyleIdx="4" presStyleCnt="6"/>
      <dgm:spPr/>
    </dgm:pt>
    <dgm:pt modelId="{394B7C74-BAE5-4A96-AB53-A6C1DD6B7ACD}" type="pres">
      <dgm:prSet presAssocID="{2AAE3CF2-1BD8-4C91-8ACF-5E95C67815E7}" presName="text_6" presStyleLbl="node1" presStyleIdx="5" presStyleCnt="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AB06542-8649-4C70-AB23-8D02F0F25A52}" type="pres">
      <dgm:prSet presAssocID="{2AAE3CF2-1BD8-4C91-8ACF-5E95C67815E7}" presName="accent_6" presStyleCnt="0"/>
      <dgm:spPr/>
    </dgm:pt>
    <dgm:pt modelId="{D8CC5F20-4717-4D1D-9CF6-B7C346695800}" type="pres">
      <dgm:prSet presAssocID="{2AAE3CF2-1BD8-4C91-8ACF-5E95C67815E7}" presName="accentRepeatNode" presStyleLbl="solidFgAcc1" presStyleIdx="5" presStyleCnt="6"/>
      <dgm:spPr/>
    </dgm:pt>
  </dgm:ptLst>
  <dgm:cxnLst>
    <dgm:cxn modelId="{3688483F-E162-437F-95FE-EA089A4B9D4D}" type="presOf" srcId="{3AFFA104-7D99-4680-9CD2-2A3D763801DA}" destId="{6883140C-1A8A-4584-8599-86E2CECCEC6F}" srcOrd="0" destOrd="0" presId="urn:microsoft.com/office/officeart/2008/layout/VerticalCurvedList"/>
    <dgm:cxn modelId="{80B0C2C4-703F-4D10-A5EB-AB645BCD562B}" type="presOf" srcId="{929AA9EB-4F35-4625-97F5-F66EFAA5A3D3}" destId="{8E6A4626-C34F-44CC-A84A-A32953DDC514}" srcOrd="0" destOrd="0" presId="urn:microsoft.com/office/officeart/2008/layout/VerticalCurvedList"/>
    <dgm:cxn modelId="{B6AC5C45-B6A6-4329-85E5-7850F72CDE23}" srcId="{59AB4779-7B86-4231-99CC-ACCD015CFF03}" destId="{2AAE3CF2-1BD8-4C91-8ACF-5E95C67815E7}" srcOrd="5" destOrd="0" parTransId="{CC937B41-B020-40E0-B89E-6883E49B160F}" sibTransId="{6299CAB7-2372-492F-95EE-A81B9A6DB740}"/>
    <dgm:cxn modelId="{E15C7233-55B3-438A-A000-A4587A523888}" srcId="{59AB4779-7B86-4231-99CC-ACCD015CFF03}" destId="{3AFFA104-7D99-4680-9CD2-2A3D763801DA}" srcOrd="4" destOrd="0" parTransId="{823B7FCC-9E50-4E11-97BE-CBBC49028859}" sibTransId="{E4F11E03-44CB-4B3C-9B8E-65F4129DFE3F}"/>
    <dgm:cxn modelId="{9AE6B492-CC3D-4CE6-A40E-8657BAD5F203}" srcId="{59AB4779-7B86-4231-99CC-ACCD015CFF03}" destId="{ED23B2CB-D673-4D25-91EA-F4110CD46693}" srcOrd="3" destOrd="0" parTransId="{9932EA01-A653-407A-AF04-A08791BF0B13}" sibTransId="{93EABA37-F26B-4B8B-8B81-6984B4F0C048}"/>
    <dgm:cxn modelId="{0354824F-7274-4781-9BFB-8B7AF167B3A4}" srcId="{59AB4779-7B86-4231-99CC-ACCD015CFF03}" destId="{929AA9EB-4F35-4625-97F5-F66EFAA5A3D3}" srcOrd="2" destOrd="0" parTransId="{0C282EED-7B92-4B2F-84AD-B7DC712502D5}" sibTransId="{0722F85A-DA17-4F63-9A20-8FE3DAE0F4AA}"/>
    <dgm:cxn modelId="{B758F8E4-E35E-489F-833E-0F3B42865C5D}" srcId="{59AB4779-7B86-4231-99CC-ACCD015CFF03}" destId="{657030C6-B374-4FB2-951A-91A0AEF49658}" srcOrd="0" destOrd="0" parTransId="{6F6C3550-F0CB-4E64-ABC5-9CE8D37BF74F}" sibTransId="{8B71D077-5B82-4659-8B53-45E3E9FF77E6}"/>
    <dgm:cxn modelId="{87FAB7ED-D068-4C4D-8E9B-2F91DE592072}" type="presOf" srcId="{59AB4779-7B86-4231-99CC-ACCD015CFF03}" destId="{6ED21A31-D8BB-462B-855D-AA2572A07F2C}" srcOrd="0" destOrd="0" presId="urn:microsoft.com/office/officeart/2008/layout/VerticalCurvedList"/>
    <dgm:cxn modelId="{4EA26EC2-8842-4039-8027-868E6B1CBBF4}" type="presOf" srcId="{2AAE3CF2-1BD8-4C91-8ACF-5E95C67815E7}" destId="{394B7C74-BAE5-4A96-AB53-A6C1DD6B7ACD}" srcOrd="0" destOrd="0" presId="urn:microsoft.com/office/officeart/2008/layout/VerticalCurvedList"/>
    <dgm:cxn modelId="{8850FE41-CBB2-4639-BC72-8ACD3EA5B2FC}" srcId="{59AB4779-7B86-4231-99CC-ACCD015CFF03}" destId="{3DAD7A74-7D01-4FC1-9B63-06854DE2C7CC}" srcOrd="1" destOrd="0" parTransId="{353E9B33-CD93-424B-966B-D90CD4210C04}" sibTransId="{A1B82829-02F6-4061-BDB9-17F1B46187C3}"/>
    <dgm:cxn modelId="{8708B828-0D63-49C3-B9DB-C37EE42F0E8A}" type="presOf" srcId="{ED23B2CB-D673-4D25-91EA-F4110CD46693}" destId="{71E50537-B9CF-43CF-B6B3-F93E4334DD86}" srcOrd="0" destOrd="0" presId="urn:microsoft.com/office/officeart/2008/layout/VerticalCurvedList"/>
    <dgm:cxn modelId="{41F23B07-591B-48F1-9ABB-08FE5933411D}" type="presOf" srcId="{3DAD7A74-7D01-4FC1-9B63-06854DE2C7CC}" destId="{ED831120-E03C-4819-9EB8-581AAC88BA09}" srcOrd="0" destOrd="0" presId="urn:microsoft.com/office/officeart/2008/layout/VerticalCurvedList"/>
    <dgm:cxn modelId="{39C0A3A9-4F70-4CC5-9C27-5D819909D9BA}" type="presOf" srcId="{8B71D077-5B82-4659-8B53-45E3E9FF77E6}" destId="{56FACB54-C4C0-4DA2-906C-3694F56DEA53}" srcOrd="0" destOrd="0" presId="urn:microsoft.com/office/officeart/2008/layout/VerticalCurvedList"/>
    <dgm:cxn modelId="{6FBFED05-ABE1-4087-A9D9-10FB75C6B7B7}" type="presOf" srcId="{657030C6-B374-4FB2-951A-91A0AEF49658}" destId="{4C1FEA27-1838-4A10-97E5-EDF590F883C9}" srcOrd="0" destOrd="0" presId="urn:microsoft.com/office/officeart/2008/layout/VerticalCurvedList"/>
    <dgm:cxn modelId="{3D875078-A541-4721-93A0-D94DD651A39B}" type="presParOf" srcId="{6ED21A31-D8BB-462B-855D-AA2572A07F2C}" destId="{42D5CB87-5048-4320-9B40-73964B3E3265}" srcOrd="0" destOrd="0" presId="urn:microsoft.com/office/officeart/2008/layout/VerticalCurvedList"/>
    <dgm:cxn modelId="{D2BA3A23-AC0A-4EF9-BC6E-A82C79C1F5D3}" type="presParOf" srcId="{42D5CB87-5048-4320-9B40-73964B3E3265}" destId="{1F4D8CCE-52C4-4700-A1E7-919959A059BE}" srcOrd="0" destOrd="0" presId="urn:microsoft.com/office/officeart/2008/layout/VerticalCurvedList"/>
    <dgm:cxn modelId="{14EC92E5-43D4-4B1C-A012-DD5258A53EC3}" type="presParOf" srcId="{1F4D8CCE-52C4-4700-A1E7-919959A059BE}" destId="{816A5DA2-05A3-44CC-91F1-BDE556C22136}" srcOrd="0" destOrd="0" presId="urn:microsoft.com/office/officeart/2008/layout/VerticalCurvedList"/>
    <dgm:cxn modelId="{668C5736-C1A8-4B50-B39C-52BA49FA4A3D}" type="presParOf" srcId="{1F4D8CCE-52C4-4700-A1E7-919959A059BE}" destId="{56FACB54-C4C0-4DA2-906C-3694F56DEA53}" srcOrd="1" destOrd="0" presId="urn:microsoft.com/office/officeart/2008/layout/VerticalCurvedList"/>
    <dgm:cxn modelId="{3740648E-A8AA-40C0-B6B4-C14F30ABC4B2}" type="presParOf" srcId="{1F4D8CCE-52C4-4700-A1E7-919959A059BE}" destId="{B26DB593-C596-4B15-92C6-4641589556D3}" srcOrd="2" destOrd="0" presId="urn:microsoft.com/office/officeart/2008/layout/VerticalCurvedList"/>
    <dgm:cxn modelId="{A0D74BA5-8EC4-4DB7-B021-0FA96EAE53A4}" type="presParOf" srcId="{1F4D8CCE-52C4-4700-A1E7-919959A059BE}" destId="{A1F50474-CA4C-43B5-98FD-651967BF9D97}" srcOrd="3" destOrd="0" presId="urn:microsoft.com/office/officeart/2008/layout/VerticalCurvedList"/>
    <dgm:cxn modelId="{279BDE22-2E9E-47B5-B372-84C30D4DF1E7}" type="presParOf" srcId="{42D5CB87-5048-4320-9B40-73964B3E3265}" destId="{4C1FEA27-1838-4A10-97E5-EDF590F883C9}" srcOrd="1" destOrd="0" presId="urn:microsoft.com/office/officeart/2008/layout/VerticalCurvedList"/>
    <dgm:cxn modelId="{5094E3F8-1EFE-446A-9F54-8F2D08A3B699}" type="presParOf" srcId="{42D5CB87-5048-4320-9B40-73964B3E3265}" destId="{6A1B5F63-AB85-4177-B8DA-66CF3F913ABD}" srcOrd="2" destOrd="0" presId="urn:microsoft.com/office/officeart/2008/layout/VerticalCurvedList"/>
    <dgm:cxn modelId="{956ECEB6-693E-4390-9840-CA3BF025A637}" type="presParOf" srcId="{6A1B5F63-AB85-4177-B8DA-66CF3F913ABD}" destId="{2EAB878B-1213-4DD3-9701-D86B32188BB5}" srcOrd="0" destOrd="0" presId="urn:microsoft.com/office/officeart/2008/layout/VerticalCurvedList"/>
    <dgm:cxn modelId="{56E364AB-8E63-4A02-8DAE-87DD8E55D42F}" type="presParOf" srcId="{42D5CB87-5048-4320-9B40-73964B3E3265}" destId="{ED831120-E03C-4819-9EB8-581AAC88BA09}" srcOrd="3" destOrd="0" presId="urn:microsoft.com/office/officeart/2008/layout/VerticalCurvedList"/>
    <dgm:cxn modelId="{AEC507DE-0962-4B28-BA3A-24A4832180D9}" type="presParOf" srcId="{42D5CB87-5048-4320-9B40-73964B3E3265}" destId="{F7363E49-7E6C-47F9-AAFB-54CACE92DB74}" srcOrd="4" destOrd="0" presId="urn:microsoft.com/office/officeart/2008/layout/VerticalCurvedList"/>
    <dgm:cxn modelId="{38F784DD-FDA2-4860-95AC-67FC87216F04}" type="presParOf" srcId="{F7363E49-7E6C-47F9-AAFB-54CACE92DB74}" destId="{CCFE48FD-FEA4-40A1-8FFC-BF2BF82C83D7}" srcOrd="0" destOrd="0" presId="urn:microsoft.com/office/officeart/2008/layout/VerticalCurvedList"/>
    <dgm:cxn modelId="{28896AAA-B1F1-4127-A91D-B8090B7C465F}" type="presParOf" srcId="{42D5CB87-5048-4320-9B40-73964B3E3265}" destId="{8E6A4626-C34F-44CC-A84A-A32953DDC514}" srcOrd="5" destOrd="0" presId="urn:microsoft.com/office/officeart/2008/layout/VerticalCurvedList"/>
    <dgm:cxn modelId="{52B12B37-1132-438D-84BD-52E18F93591A}" type="presParOf" srcId="{42D5CB87-5048-4320-9B40-73964B3E3265}" destId="{BF68E6E9-CA94-4CFF-8CE1-533C10EC9DF3}" srcOrd="6" destOrd="0" presId="urn:microsoft.com/office/officeart/2008/layout/VerticalCurvedList"/>
    <dgm:cxn modelId="{E1D4B446-272F-46DC-987F-01755287A526}" type="presParOf" srcId="{BF68E6E9-CA94-4CFF-8CE1-533C10EC9DF3}" destId="{E8E32CE5-CA44-4D03-B827-C49F284A9D7A}" srcOrd="0" destOrd="0" presId="urn:microsoft.com/office/officeart/2008/layout/VerticalCurvedList"/>
    <dgm:cxn modelId="{22471956-E35F-4FC1-B9B6-F06411A800BE}" type="presParOf" srcId="{42D5CB87-5048-4320-9B40-73964B3E3265}" destId="{71E50537-B9CF-43CF-B6B3-F93E4334DD86}" srcOrd="7" destOrd="0" presId="urn:microsoft.com/office/officeart/2008/layout/VerticalCurvedList"/>
    <dgm:cxn modelId="{52F43BA7-A356-46FB-8739-11D241FF0F11}" type="presParOf" srcId="{42D5CB87-5048-4320-9B40-73964B3E3265}" destId="{E05B04EB-9AA1-4E9F-AAA9-186F6D354DA0}" srcOrd="8" destOrd="0" presId="urn:microsoft.com/office/officeart/2008/layout/VerticalCurvedList"/>
    <dgm:cxn modelId="{EDAA7520-637F-4E5E-A732-EB057DFF6442}" type="presParOf" srcId="{E05B04EB-9AA1-4E9F-AAA9-186F6D354DA0}" destId="{AC279D4D-137D-454D-BCC1-A585A74EDC9F}" srcOrd="0" destOrd="0" presId="urn:microsoft.com/office/officeart/2008/layout/VerticalCurvedList"/>
    <dgm:cxn modelId="{04F040D1-AC42-4FE0-9954-B9E4B03783DE}" type="presParOf" srcId="{42D5CB87-5048-4320-9B40-73964B3E3265}" destId="{6883140C-1A8A-4584-8599-86E2CECCEC6F}" srcOrd="9" destOrd="0" presId="urn:microsoft.com/office/officeart/2008/layout/VerticalCurvedList"/>
    <dgm:cxn modelId="{8126C86E-BE08-4270-922C-61BBC734F5B9}" type="presParOf" srcId="{42D5CB87-5048-4320-9B40-73964B3E3265}" destId="{F34F8626-B92E-4F7E-BF58-EC43AA08A44F}" srcOrd="10" destOrd="0" presId="urn:microsoft.com/office/officeart/2008/layout/VerticalCurvedList"/>
    <dgm:cxn modelId="{18828CC0-1794-4D56-A48C-24A0B04157F3}" type="presParOf" srcId="{F34F8626-B92E-4F7E-BF58-EC43AA08A44F}" destId="{178FC1EA-D251-40CE-8B02-8FD77AB16458}" srcOrd="0" destOrd="0" presId="urn:microsoft.com/office/officeart/2008/layout/VerticalCurvedList"/>
    <dgm:cxn modelId="{F192C6E5-B2DE-45CB-8C73-2E52CF8807CD}" type="presParOf" srcId="{42D5CB87-5048-4320-9B40-73964B3E3265}" destId="{394B7C74-BAE5-4A96-AB53-A6C1DD6B7ACD}" srcOrd="11" destOrd="0" presId="urn:microsoft.com/office/officeart/2008/layout/VerticalCurvedList"/>
    <dgm:cxn modelId="{D29BEA93-2AE7-4451-AEEA-01D5038ABF5B}" type="presParOf" srcId="{42D5CB87-5048-4320-9B40-73964B3E3265}" destId="{0AB06542-8649-4C70-AB23-8D02F0F25A52}" srcOrd="12" destOrd="0" presId="urn:microsoft.com/office/officeart/2008/layout/VerticalCurvedList"/>
    <dgm:cxn modelId="{792C5CC9-15EF-41F6-B022-5D4B6DF83139}" type="presParOf" srcId="{0AB06542-8649-4C70-AB23-8D02F0F25A52}" destId="{D8CC5F20-4717-4D1D-9CF6-B7C346695800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851F215-39AF-4C18-B71E-F9D13A1EC513}" type="doc">
      <dgm:prSet loTypeId="urn:microsoft.com/office/officeart/2005/8/layout/vList2" loCatId="list" qsTypeId="urn:microsoft.com/office/officeart/2005/8/quickstyle/simple1" qsCatId="simple" csTypeId="urn:microsoft.com/office/officeart/2005/8/colors/accent2_4" csCatId="accent2" phldr="1"/>
      <dgm:spPr/>
      <dgm:t>
        <a:bodyPr/>
        <a:lstStyle/>
        <a:p>
          <a:endParaRPr lang="es-ES"/>
        </a:p>
      </dgm:t>
    </dgm:pt>
    <dgm:pt modelId="{1B6FC648-5F56-41A4-860A-ECD016A137E1}">
      <dgm:prSet phldrT="[Texto]"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Moneda: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E26C475-0E4B-4DCD-A084-0CC89F7D27A1}" type="parTrans" cxnId="{EB9F37CB-5D5B-48E2-9C43-0885AD5385E1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08DCF0D-C255-468F-910E-64551BAB7F08}" type="sibTrans" cxnId="{EB9F37CB-5D5B-48E2-9C43-0885AD5385E1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8828B81-CC4C-4662-8654-44436008D758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Plazos y frecuencia de pago: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582848F-92C9-497B-80EA-064E011362EE}" type="parTrans" cxnId="{2164678F-6FDB-40E7-9242-56E54B91AEDB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998C1DD-F07F-4021-A66D-79DCB908F276}" type="sibTrans" cxnId="{2164678F-6FDB-40E7-9242-56E54B91AEDB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9ABD60D-13D5-4AC7-BD97-557E0D3F8E1A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Tasa de Interés y comisiones: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A99A9102-154B-403B-A9F0-430061F587CA}" type="parTrans" cxnId="{EBFB5878-5DB8-4489-8468-18C7B0B6C14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F6E1EE1-7D92-4F3E-9EE5-CAA2BE9736CE}" type="sibTrans" cxnId="{EBFB5878-5DB8-4489-8468-18C7B0B6C143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1C8BFDE-8F23-4FA8-A136-A30B532CE787}">
      <dgm:prSet phldrT="[Texto]"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Soles o dólares. Cancelación principal, intereses, comisiones, en la misma moneda.</a:t>
          </a:r>
          <a:endParaRPr lang="es-ES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3619B99-2C9B-47AA-81C1-895E1C06B579}" type="parTrans" cxnId="{E553D94C-82D6-4BA1-9E45-DAA7A113ECA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39C1835-4558-4351-AA82-087BC95419A8}" type="sibTrans" cxnId="{E553D94C-82D6-4BA1-9E45-DAA7A113ECA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7DEB9B-0CFD-4C62-879F-E30B10440DBD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Hasta dieciocho (18) meses para capital de trabajo (incluye hasta 3 meses de gracia)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01BA90E-79EE-4BBC-A871-472D2C7B659D}" type="parTrans" cxnId="{D0AF0551-0817-48C0-8E57-0037267372E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4CFC2F-4390-4D32-8CED-9AF46E2241D1}" type="sibTrans" cxnId="{D0AF0551-0817-48C0-8E57-0037267372E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0D0FE8B-60F4-4169-98B4-99B6550E85EA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De acuerdo a lo determinado por la ESF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901A40E-4988-483A-9E58-69EE4A553A0B}" type="parTrans" cxnId="{40302EAF-7014-4E96-BA88-40B53B5F9904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A84EE6A-2BBA-4A87-8378-DA40A1D8EB32}" type="sibTrans" cxnId="{40302EAF-7014-4E96-BA88-40B53B5F9904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710FDCE-E032-46F1-ABBB-ABFC585B5940}">
      <dgm:prSet custT="1"/>
      <dgm:spPr/>
      <dgm:t>
        <a:bodyPr/>
        <a:lstStyle/>
        <a:p>
          <a:r>
            <a:rPr lang="es-PE" sz="1200" b="1" dirty="0" smtClean="0">
              <a:latin typeface="Arial" panose="020B0604020202020204" pitchFamily="34" charset="0"/>
              <a:cs typeface="Arial" panose="020B0604020202020204" pitchFamily="34" charset="0"/>
            </a:rPr>
            <a:t>Hasta 60 para activo fijo (incluye hasta 06 meses de gracia)</a:t>
          </a:r>
          <a:endParaRPr lang="es-PE" sz="1200" b="1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CF8AC56-17D0-4290-844D-CC4393BDB96D}" type="parTrans" cxnId="{C9595787-0539-4FF3-A640-3A1C961873B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990EDA5-B91A-454C-8905-21D7DF3B119B}" type="sibTrans" cxnId="{C9595787-0539-4FF3-A640-3A1C961873BA}">
      <dgm:prSet/>
      <dgm:spPr/>
      <dgm:t>
        <a:bodyPr/>
        <a:lstStyle/>
        <a:p>
          <a:endParaRPr lang="es-ES" sz="1200" b="1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5A9D269-06E7-4083-A009-76F09898F916}" type="pres">
      <dgm:prSet presAssocID="{7851F215-39AF-4C18-B71E-F9D13A1EC51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52F1E9F-C586-4CF2-A7E0-57A3B6B79B37}" type="pres">
      <dgm:prSet presAssocID="{1B6FC648-5F56-41A4-860A-ECD016A137E1}" presName="parentText" presStyleLbl="node1" presStyleIdx="0" presStyleCnt="3" custScaleY="42176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CF2F700-A2BD-4C97-977C-273F50BACEEC}" type="pres">
      <dgm:prSet presAssocID="{1B6FC648-5F56-41A4-860A-ECD016A137E1}" presName="childText" presStyleLbl="revTx" presStyleIdx="0" presStyleCnt="3" custScaleY="4778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D36C7F-BB95-48B0-BA90-AC05EB2FF59B}" type="pres">
      <dgm:prSet presAssocID="{18828B81-CC4C-4662-8654-44436008D758}" presName="parentText" presStyleLbl="node1" presStyleIdx="1" presStyleCnt="3" custScaleY="5281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785A337-BF83-4804-B231-B9C604B82D78}" type="pres">
      <dgm:prSet presAssocID="{18828B81-CC4C-4662-8654-44436008D758}" presName="childText" presStyleLbl="revTx" presStyleIdx="1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6974C7D-E3AB-4ABD-85D9-C27559D1719A}" type="pres">
      <dgm:prSet presAssocID="{E9ABD60D-13D5-4AC7-BD97-557E0D3F8E1A}" presName="parentText" presStyleLbl="node1" presStyleIdx="2" presStyleCnt="3" custScaleY="61242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A661005-36EB-4260-8212-9B030BA42DA4}" type="pres">
      <dgm:prSet presAssocID="{E9ABD60D-13D5-4AC7-BD97-557E0D3F8E1A}" presName="childText" presStyleLbl="revTx" presStyleIdx="2" presStyleCnt="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0AF0551-0817-48C0-8E57-0037267372EA}" srcId="{18828B81-CC4C-4662-8654-44436008D758}" destId="{8F7DEB9B-0CFD-4C62-879F-E30B10440DBD}" srcOrd="0" destOrd="0" parTransId="{601BA90E-79EE-4BBC-A871-472D2C7B659D}" sibTransId="{964CFC2F-4390-4D32-8CED-9AF46E2241D1}"/>
    <dgm:cxn modelId="{6F6F2537-0BA6-4829-B649-4ED5559E90BC}" type="presOf" srcId="{31C8BFDE-8F23-4FA8-A136-A30B532CE787}" destId="{9CF2F700-A2BD-4C97-977C-273F50BACEEC}" srcOrd="0" destOrd="0" presId="urn:microsoft.com/office/officeart/2005/8/layout/vList2"/>
    <dgm:cxn modelId="{EB9F37CB-5D5B-48E2-9C43-0885AD5385E1}" srcId="{7851F215-39AF-4C18-B71E-F9D13A1EC513}" destId="{1B6FC648-5F56-41A4-860A-ECD016A137E1}" srcOrd="0" destOrd="0" parTransId="{FE26C475-0E4B-4DCD-A084-0CC89F7D27A1}" sibTransId="{308DCF0D-C255-468F-910E-64551BAB7F08}"/>
    <dgm:cxn modelId="{EBFB5878-5DB8-4489-8468-18C7B0B6C143}" srcId="{7851F215-39AF-4C18-B71E-F9D13A1EC513}" destId="{E9ABD60D-13D5-4AC7-BD97-557E0D3F8E1A}" srcOrd="2" destOrd="0" parTransId="{A99A9102-154B-403B-A9F0-430061F587CA}" sibTransId="{3F6E1EE1-7D92-4F3E-9EE5-CAA2BE9736CE}"/>
    <dgm:cxn modelId="{7BF5CD59-6643-4B0E-A12A-63F34AB0E4EE}" type="presOf" srcId="{F0D0FE8B-60F4-4169-98B4-99B6550E85EA}" destId="{7A661005-36EB-4260-8212-9B030BA42DA4}" srcOrd="0" destOrd="0" presId="urn:microsoft.com/office/officeart/2005/8/layout/vList2"/>
    <dgm:cxn modelId="{40302EAF-7014-4E96-BA88-40B53B5F9904}" srcId="{E9ABD60D-13D5-4AC7-BD97-557E0D3F8E1A}" destId="{F0D0FE8B-60F4-4169-98B4-99B6550E85EA}" srcOrd="0" destOrd="0" parTransId="{F901A40E-4988-483A-9E58-69EE4A553A0B}" sibTransId="{FA84EE6A-2BBA-4A87-8378-DA40A1D8EB32}"/>
    <dgm:cxn modelId="{40C735C0-763A-472E-97BF-AE7F5582E317}" type="presOf" srcId="{E9ABD60D-13D5-4AC7-BD97-557E0D3F8E1A}" destId="{C6974C7D-E3AB-4ABD-85D9-C27559D1719A}" srcOrd="0" destOrd="0" presId="urn:microsoft.com/office/officeart/2005/8/layout/vList2"/>
    <dgm:cxn modelId="{2164678F-6FDB-40E7-9242-56E54B91AEDB}" srcId="{7851F215-39AF-4C18-B71E-F9D13A1EC513}" destId="{18828B81-CC4C-4662-8654-44436008D758}" srcOrd="1" destOrd="0" parTransId="{B582848F-92C9-497B-80EA-064E011362EE}" sibTransId="{9998C1DD-F07F-4021-A66D-79DCB908F276}"/>
    <dgm:cxn modelId="{E553D94C-82D6-4BA1-9E45-DAA7A113ECAA}" srcId="{1B6FC648-5F56-41A4-860A-ECD016A137E1}" destId="{31C8BFDE-8F23-4FA8-A136-A30B532CE787}" srcOrd="0" destOrd="0" parTransId="{83619B99-2C9B-47AA-81C1-895E1C06B579}" sibTransId="{539C1835-4558-4351-AA82-087BC95419A8}"/>
    <dgm:cxn modelId="{31812B7E-844D-4B54-AF9A-CEFAC758A2E6}" type="presOf" srcId="{18828B81-CC4C-4662-8654-44436008D758}" destId="{72D36C7F-BB95-48B0-BA90-AC05EB2FF59B}" srcOrd="0" destOrd="0" presId="urn:microsoft.com/office/officeart/2005/8/layout/vList2"/>
    <dgm:cxn modelId="{C82EAFA8-084C-4FCF-9ACA-3E1AD6E6DBEB}" type="presOf" srcId="{1B6FC648-5F56-41A4-860A-ECD016A137E1}" destId="{252F1E9F-C586-4CF2-A7E0-57A3B6B79B37}" srcOrd="0" destOrd="0" presId="urn:microsoft.com/office/officeart/2005/8/layout/vList2"/>
    <dgm:cxn modelId="{9F2A5239-6528-4039-8443-C33834103CAB}" type="presOf" srcId="{4710FDCE-E032-46F1-ABBB-ABFC585B5940}" destId="{6785A337-BF83-4804-B231-B9C604B82D78}" srcOrd="0" destOrd="1" presId="urn:microsoft.com/office/officeart/2005/8/layout/vList2"/>
    <dgm:cxn modelId="{4C17BF4B-C2C3-4944-9265-AB644DCE246C}" type="presOf" srcId="{8F7DEB9B-0CFD-4C62-879F-E30B10440DBD}" destId="{6785A337-BF83-4804-B231-B9C604B82D78}" srcOrd="0" destOrd="0" presId="urn:microsoft.com/office/officeart/2005/8/layout/vList2"/>
    <dgm:cxn modelId="{81A05FC0-CB04-49DC-A671-4CAEA95F8E63}" type="presOf" srcId="{7851F215-39AF-4C18-B71E-F9D13A1EC513}" destId="{75A9D269-06E7-4083-A009-76F09898F916}" srcOrd="0" destOrd="0" presId="urn:microsoft.com/office/officeart/2005/8/layout/vList2"/>
    <dgm:cxn modelId="{C9595787-0539-4FF3-A640-3A1C961873BA}" srcId="{18828B81-CC4C-4662-8654-44436008D758}" destId="{4710FDCE-E032-46F1-ABBB-ABFC585B5940}" srcOrd="1" destOrd="0" parTransId="{FCF8AC56-17D0-4290-844D-CC4393BDB96D}" sibTransId="{3990EDA5-B91A-454C-8905-21D7DF3B119B}"/>
    <dgm:cxn modelId="{7ABA7833-4129-415D-AF14-D7FA1A8A4E96}" type="presParOf" srcId="{75A9D269-06E7-4083-A009-76F09898F916}" destId="{252F1E9F-C586-4CF2-A7E0-57A3B6B79B37}" srcOrd="0" destOrd="0" presId="urn:microsoft.com/office/officeart/2005/8/layout/vList2"/>
    <dgm:cxn modelId="{519DCE33-1049-4500-999F-C3B5991B564E}" type="presParOf" srcId="{75A9D269-06E7-4083-A009-76F09898F916}" destId="{9CF2F700-A2BD-4C97-977C-273F50BACEEC}" srcOrd="1" destOrd="0" presId="urn:microsoft.com/office/officeart/2005/8/layout/vList2"/>
    <dgm:cxn modelId="{934E444F-AE32-4A97-8BDC-EAF8157EDC5C}" type="presParOf" srcId="{75A9D269-06E7-4083-A009-76F09898F916}" destId="{72D36C7F-BB95-48B0-BA90-AC05EB2FF59B}" srcOrd="2" destOrd="0" presId="urn:microsoft.com/office/officeart/2005/8/layout/vList2"/>
    <dgm:cxn modelId="{54181300-D5C2-422A-8C7B-52B4677A2AED}" type="presParOf" srcId="{75A9D269-06E7-4083-A009-76F09898F916}" destId="{6785A337-BF83-4804-B231-B9C604B82D78}" srcOrd="3" destOrd="0" presId="urn:microsoft.com/office/officeart/2005/8/layout/vList2"/>
    <dgm:cxn modelId="{A9C234B6-615F-446E-A82E-AA7EF7FD023F}" type="presParOf" srcId="{75A9D269-06E7-4083-A009-76F09898F916}" destId="{C6974C7D-E3AB-4ABD-85D9-C27559D1719A}" srcOrd="4" destOrd="0" presId="urn:microsoft.com/office/officeart/2005/8/layout/vList2"/>
    <dgm:cxn modelId="{5AF16A9C-D730-4776-AE1B-BDB7D70E1C11}" type="presParOf" srcId="{75A9D269-06E7-4083-A009-76F09898F916}" destId="{7A661005-36EB-4260-8212-9B030BA42DA4}" srcOrd="5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6A7700A9-4821-4B94-A988-A4090473D82A}" type="doc">
      <dgm:prSet loTypeId="urn:microsoft.com/office/officeart/2005/8/layout/vList5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s-ES"/>
        </a:p>
      </dgm:t>
    </dgm:pt>
    <dgm:pt modelId="{03E5CD91-0654-4D7D-8E0C-5895FB0D55E0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¿Quiénes?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2E603B53-F226-4ED3-9071-5D88CB7A079C}" type="parTrans" cxnId="{D8579905-81F7-43B8-92A0-A595A201FED3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4F6DA42-5677-4FF2-A673-B67F77BA4A80}" type="sibTrans" cxnId="{D8579905-81F7-43B8-92A0-A595A201FED3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343AACF5-6FAD-4EB2-A38B-FFE7A997E101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MIPYME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3603F3D-5760-417F-9159-B46CC9AB07F8}" type="parTrans" cxnId="{F2243495-F71C-4F88-BEAA-E3D44DB1DFA4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729488F-725E-4C13-ACF3-7E4AF365E291}" type="sibTrans" cxnId="{F2243495-F71C-4F88-BEAA-E3D44DB1DFA4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E9E1842-A0B6-41FF-BC8B-434585E4C8BE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No haya recibido un Bono hace 36 meses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6EDB9D8C-48E0-4DBB-BEAA-927EA448BAB7}" type="parTrans" cxnId="{875D1E17-4891-4E18-9F7A-854162AEECDE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FA4F351-C057-4E3F-BA34-C40EB9D9011B}" type="sibTrans" cxnId="{875D1E17-4891-4E18-9F7A-854162AEECDE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F4B12F5-CED8-4F54-8D00-C334AA390049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¿Cuánto?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CD7C8A6D-C9C2-4CB6-96AA-10F66B4CBDDA}" type="parTrans" cxnId="{8FA21CCC-697A-4D85-94ED-C0CA7C99CE6B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FB1E33A-4CD8-4AD5-AE3C-1497477F6834}" type="sibTrans" cxnId="{8FA21CCC-697A-4D85-94ED-C0CA7C99CE6B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14D2CFE-0082-4A09-BE4A-53F1C611C11A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Min (15% desembolsado; S/ 15,000)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4F0986A-2D21-4D2A-8E26-228B5E87C946}" type="parTrans" cxnId="{99A70886-9821-4905-90FC-092EE8472B1B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610F4BE-E3D5-493E-A0B9-91D2EE5E200F}" type="sibTrans" cxnId="{99A70886-9821-4905-90FC-092EE8472B1B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04A1DF3-8B58-485A-BBB0-B54F262B1002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Sin retrasos &gt; 15 días x cuota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EEAABC-523C-46A8-8B3B-64F28178CDF6}" type="parTrans" cxnId="{253138ED-13C9-489E-A295-09BBFAC5FF0F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A40BDC5-6DFE-4652-89B3-CD9F514BC07C}" type="sibTrans" cxnId="{253138ED-13C9-489E-A295-09BBFAC5FF0F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4E0D7FA-5997-4A78-9C14-3ADB27217207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Sin prepagos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A55D2C9-052C-4A82-881B-DABFFD78F81F}" type="parTrans" cxnId="{2A841013-ADC6-47EC-8685-9FCD209100D1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B61CE78D-009D-4E0A-91D8-035C640EABD1}" type="sibTrans" cxnId="{2A841013-ADC6-47EC-8685-9FCD209100D1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0515423A-3A7A-4648-8524-89122E55DAE7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Condiciones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9EB3B081-19DD-43B9-8264-86A7BF4A675E}" type="sibTrans" cxnId="{C2A00439-238E-4FB8-8B39-5EA8E13A9300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70B20403-EDE9-4DD0-914E-2F05CA22A207}" type="parTrans" cxnId="{C2A00439-238E-4FB8-8B39-5EA8E13A9300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8430469C-6227-4DDB-9C08-7B24EDC3926B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Oportunidad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49AE2FC7-2A08-4867-B10F-DB2ACD3A67C1}" type="parTrans" cxnId="{112354A1-CCC8-4B63-8E8F-E1AC54D50D90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83E8635-BC9D-48C2-9CB7-5E19E3FCD864}" type="sibTrans" cxnId="{112354A1-CCC8-4B63-8E8F-E1AC54D50D90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F4D3C80F-97EA-481C-822C-BE24BFE28CA5}">
      <dgm:prSet phldrT="[Texto]" custT="1"/>
      <dgm:spPr/>
      <dgm:t>
        <a:bodyPr/>
        <a:lstStyle/>
        <a:p>
          <a:r>
            <a:rPr lang="es-ES" sz="1200" dirty="0" smtClean="0">
              <a:latin typeface="Arial" panose="020B0604020202020204" pitchFamily="34" charset="0"/>
              <a:cs typeface="Arial" panose="020B0604020202020204" pitchFamily="34" charset="0"/>
            </a:rPr>
            <a:t>Cuando saldo insoluto sea mayor o igual al 15% o S/15 mil soles, verificando las condiciones.</a:t>
          </a:r>
          <a:endParaRPr lang="es-ES" sz="1200" dirty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5BE54468-DBFF-4E20-AF16-B2A9552452FD}" type="parTrans" cxnId="{66A6BDE3-20E6-49F2-A0A5-BAD95F54163A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1BDA41A7-15E5-476A-A732-F67626970C5B}" type="sibTrans" cxnId="{66A6BDE3-20E6-49F2-A0A5-BAD95F54163A}">
      <dgm:prSet/>
      <dgm:spPr/>
      <dgm:t>
        <a:bodyPr/>
        <a:lstStyle/>
        <a:p>
          <a:endParaRPr lang="es-ES" sz="120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DFA33048-AA51-466B-8BFC-F3937E74ADB1}" type="pres">
      <dgm:prSet presAssocID="{6A7700A9-4821-4B94-A988-A4090473D82A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034BBA9A-9E75-46B7-B09C-5C261EAF8E81}" type="pres">
      <dgm:prSet presAssocID="{03E5CD91-0654-4D7D-8E0C-5895FB0D55E0}" presName="linNode" presStyleCnt="0"/>
      <dgm:spPr/>
    </dgm:pt>
    <dgm:pt modelId="{4E689B61-255E-4AAE-B9B0-5EFFF3B71FCA}" type="pres">
      <dgm:prSet presAssocID="{03E5CD91-0654-4D7D-8E0C-5895FB0D55E0}" presName="parentText" presStyleLbl="node1" presStyleIdx="0" presStyleCnt="4" custScaleY="69818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C674E1F-04FE-4DE2-82D3-FF1FE205DADB}" type="pres">
      <dgm:prSet presAssocID="{03E5CD91-0654-4D7D-8E0C-5895FB0D55E0}" presName="descendantText" presStyleLbl="alignAccFollow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ADF8A9D-0E42-4B72-A154-E7CB1EAFB71C}" type="pres">
      <dgm:prSet presAssocID="{04F6DA42-5677-4FF2-A673-B67F77BA4A80}" presName="sp" presStyleCnt="0"/>
      <dgm:spPr/>
    </dgm:pt>
    <dgm:pt modelId="{7222A27F-FA66-4B7B-AFE8-F4D19853087F}" type="pres">
      <dgm:prSet presAssocID="{CF4B12F5-CED8-4F54-8D00-C334AA390049}" presName="linNode" presStyleCnt="0"/>
      <dgm:spPr/>
    </dgm:pt>
    <dgm:pt modelId="{133898FB-3CD5-4DC3-987F-E7CDE505EF07}" type="pres">
      <dgm:prSet presAssocID="{CF4B12F5-CED8-4F54-8D00-C334AA390049}" presName="parentText" presStyleLbl="node1" presStyleIdx="1" presStyleCnt="4" custScaleY="75455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3A221C8-F944-4A65-BC1B-AEA3E2B7D5D0}" type="pres">
      <dgm:prSet presAssocID="{CF4B12F5-CED8-4F54-8D00-C334AA390049}" presName="descendantText" presStyleLbl="alignAccFollow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183FC4-7E53-4A6C-B9DF-64DB6407DAB3}" type="pres">
      <dgm:prSet presAssocID="{7FB1E33A-4CD8-4AD5-AE3C-1497477F6834}" presName="sp" presStyleCnt="0"/>
      <dgm:spPr/>
    </dgm:pt>
    <dgm:pt modelId="{556F1367-C045-4B99-B2D8-27C726C17516}" type="pres">
      <dgm:prSet presAssocID="{0515423A-3A7A-4648-8524-89122E55DAE7}" presName="linNode" presStyleCnt="0"/>
      <dgm:spPr/>
    </dgm:pt>
    <dgm:pt modelId="{9B8DACEA-DF46-441D-8D1D-CC9C78F9E99E}" type="pres">
      <dgm:prSet presAssocID="{0515423A-3A7A-4648-8524-89122E55DAE7}" presName="parentText" presStyleLbl="node1" presStyleIdx="2" presStyleCnt="4" custScaleY="74357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60977B2-4256-4061-A72E-DD1C8648E1F2}" type="pres">
      <dgm:prSet presAssocID="{0515423A-3A7A-4648-8524-89122E55DAE7}" presName="descendantText" presStyleLbl="alignAccFollow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C729FF-25DE-4CDF-B339-AE39EB7A561B}" type="pres">
      <dgm:prSet presAssocID="{9EB3B081-19DD-43B9-8264-86A7BF4A675E}" presName="sp" presStyleCnt="0"/>
      <dgm:spPr/>
    </dgm:pt>
    <dgm:pt modelId="{3E08055B-B69F-4F3E-8689-97DFF30D2A0F}" type="pres">
      <dgm:prSet presAssocID="{8430469C-6227-4DDB-9C08-7B24EDC3926B}" presName="linNode" presStyleCnt="0"/>
      <dgm:spPr/>
    </dgm:pt>
    <dgm:pt modelId="{53D64ECA-8CC7-4AA7-B717-FADD8E05CA00}" type="pres">
      <dgm:prSet presAssocID="{8430469C-6227-4DDB-9C08-7B24EDC3926B}" presName="parentText" presStyleLbl="node1" presStyleIdx="3" presStyleCnt="4" custScaleY="6626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97937FF-FFA4-412F-A413-2F01EBA2D65A}" type="pres">
      <dgm:prSet presAssocID="{8430469C-6227-4DDB-9C08-7B24EDC3926B}" presName="descendantText" presStyleLbl="alignAccFollow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2920E996-A834-4E5E-AC86-53C6EB22AEC7}" type="presOf" srcId="{74E0D7FA-5997-4A78-9C14-3ADB27217207}" destId="{B60977B2-4256-4061-A72E-DD1C8648E1F2}" srcOrd="0" destOrd="1" presId="urn:microsoft.com/office/officeart/2005/8/layout/vList5"/>
    <dgm:cxn modelId="{2A841013-ADC6-47EC-8685-9FCD209100D1}" srcId="{0515423A-3A7A-4648-8524-89122E55DAE7}" destId="{74E0D7FA-5997-4A78-9C14-3ADB27217207}" srcOrd="1" destOrd="0" parTransId="{9A55D2C9-052C-4A82-881B-DABFFD78F81F}" sibTransId="{B61CE78D-009D-4E0A-91D8-035C640EABD1}"/>
    <dgm:cxn modelId="{B75111C0-C91C-4FA3-8EBB-0D59DC11864E}" type="presOf" srcId="{03E5CD91-0654-4D7D-8E0C-5895FB0D55E0}" destId="{4E689B61-255E-4AAE-B9B0-5EFFF3B71FCA}" srcOrd="0" destOrd="0" presId="urn:microsoft.com/office/officeart/2005/8/layout/vList5"/>
    <dgm:cxn modelId="{2209B662-7703-4149-8602-B1105091311C}" type="presOf" srcId="{343AACF5-6FAD-4EB2-A38B-FFE7A997E101}" destId="{AC674E1F-04FE-4DE2-82D3-FF1FE205DADB}" srcOrd="0" destOrd="0" presId="urn:microsoft.com/office/officeart/2005/8/layout/vList5"/>
    <dgm:cxn modelId="{F2243495-F71C-4F88-BEAA-E3D44DB1DFA4}" srcId="{03E5CD91-0654-4D7D-8E0C-5895FB0D55E0}" destId="{343AACF5-6FAD-4EB2-A38B-FFE7A997E101}" srcOrd="0" destOrd="0" parTransId="{E3603F3D-5760-417F-9159-B46CC9AB07F8}" sibTransId="{0729488F-725E-4C13-ACF3-7E4AF365E291}"/>
    <dgm:cxn modelId="{8D2CD060-7BF7-4C2E-B10C-75C31E80D5F2}" type="presOf" srcId="{514D2CFE-0082-4A09-BE4A-53F1C611C11A}" destId="{03A221C8-F944-4A65-BC1B-AEA3E2B7D5D0}" srcOrd="0" destOrd="0" presId="urn:microsoft.com/office/officeart/2005/8/layout/vList5"/>
    <dgm:cxn modelId="{4504B96E-C8CC-4C41-92BF-046127FA8A5C}" type="presOf" srcId="{DE9E1842-A0B6-41FF-BC8B-434585E4C8BE}" destId="{AC674E1F-04FE-4DE2-82D3-FF1FE205DADB}" srcOrd="0" destOrd="1" presId="urn:microsoft.com/office/officeart/2005/8/layout/vList5"/>
    <dgm:cxn modelId="{253138ED-13C9-489E-A295-09BBFAC5FF0F}" srcId="{0515423A-3A7A-4648-8524-89122E55DAE7}" destId="{004A1DF3-8B58-485A-BBB0-B54F262B1002}" srcOrd="0" destOrd="0" parTransId="{5BEEAABC-523C-46A8-8B3B-64F28178CDF6}" sibTransId="{4A40BDC5-6DFE-4652-89B3-CD9F514BC07C}"/>
    <dgm:cxn modelId="{D8B0B5FC-65A6-48FE-A956-80D6A07C6511}" type="presOf" srcId="{8430469C-6227-4DDB-9C08-7B24EDC3926B}" destId="{53D64ECA-8CC7-4AA7-B717-FADD8E05CA00}" srcOrd="0" destOrd="0" presId="urn:microsoft.com/office/officeart/2005/8/layout/vList5"/>
    <dgm:cxn modelId="{55987577-5E70-4A16-8E99-8A85ED211B69}" type="presOf" srcId="{6A7700A9-4821-4B94-A988-A4090473D82A}" destId="{DFA33048-AA51-466B-8BFC-F3937E74ADB1}" srcOrd="0" destOrd="0" presId="urn:microsoft.com/office/officeart/2005/8/layout/vList5"/>
    <dgm:cxn modelId="{875D1E17-4891-4E18-9F7A-854162AEECDE}" srcId="{03E5CD91-0654-4D7D-8E0C-5895FB0D55E0}" destId="{DE9E1842-A0B6-41FF-BC8B-434585E4C8BE}" srcOrd="1" destOrd="0" parTransId="{6EDB9D8C-48E0-4DBB-BEAA-927EA448BAB7}" sibTransId="{8FA4F351-C057-4E3F-BA34-C40EB9D9011B}"/>
    <dgm:cxn modelId="{9CDF1B36-452F-4384-B0B8-BAFB943BEBCE}" type="presOf" srcId="{CF4B12F5-CED8-4F54-8D00-C334AA390049}" destId="{133898FB-3CD5-4DC3-987F-E7CDE505EF07}" srcOrd="0" destOrd="0" presId="urn:microsoft.com/office/officeart/2005/8/layout/vList5"/>
    <dgm:cxn modelId="{37ACC90F-4F43-4398-8E45-E01423A3DFC8}" type="presOf" srcId="{F4D3C80F-97EA-481C-822C-BE24BFE28CA5}" destId="{A97937FF-FFA4-412F-A413-2F01EBA2D65A}" srcOrd="0" destOrd="0" presId="urn:microsoft.com/office/officeart/2005/8/layout/vList5"/>
    <dgm:cxn modelId="{9401B84C-A4E3-4CB8-A0B8-375608264797}" type="presOf" srcId="{0515423A-3A7A-4648-8524-89122E55DAE7}" destId="{9B8DACEA-DF46-441D-8D1D-CC9C78F9E99E}" srcOrd="0" destOrd="0" presId="urn:microsoft.com/office/officeart/2005/8/layout/vList5"/>
    <dgm:cxn modelId="{FD4C8C62-EBE8-4A2F-A077-45B2417D24FB}" type="presOf" srcId="{004A1DF3-8B58-485A-BBB0-B54F262B1002}" destId="{B60977B2-4256-4061-A72E-DD1C8648E1F2}" srcOrd="0" destOrd="0" presId="urn:microsoft.com/office/officeart/2005/8/layout/vList5"/>
    <dgm:cxn modelId="{99A70886-9821-4905-90FC-092EE8472B1B}" srcId="{CF4B12F5-CED8-4F54-8D00-C334AA390049}" destId="{514D2CFE-0082-4A09-BE4A-53F1C611C11A}" srcOrd="0" destOrd="0" parTransId="{94F0986A-2D21-4D2A-8E26-228B5E87C946}" sibTransId="{9610F4BE-E3D5-493E-A0B9-91D2EE5E200F}"/>
    <dgm:cxn modelId="{8FA21CCC-697A-4D85-94ED-C0CA7C99CE6B}" srcId="{6A7700A9-4821-4B94-A988-A4090473D82A}" destId="{CF4B12F5-CED8-4F54-8D00-C334AA390049}" srcOrd="1" destOrd="0" parTransId="{CD7C8A6D-C9C2-4CB6-96AA-10F66B4CBDDA}" sibTransId="{7FB1E33A-4CD8-4AD5-AE3C-1497477F6834}"/>
    <dgm:cxn modelId="{D8579905-81F7-43B8-92A0-A595A201FED3}" srcId="{6A7700A9-4821-4B94-A988-A4090473D82A}" destId="{03E5CD91-0654-4D7D-8E0C-5895FB0D55E0}" srcOrd="0" destOrd="0" parTransId="{2E603B53-F226-4ED3-9071-5D88CB7A079C}" sibTransId="{04F6DA42-5677-4FF2-A673-B67F77BA4A80}"/>
    <dgm:cxn modelId="{C2A00439-238E-4FB8-8B39-5EA8E13A9300}" srcId="{6A7700A9-4821-4B94-A988-A4090473D82A}" destId="{0515423A-3A7A-4648-8524-89122E55DAE7}" srcOrd="2" destOrd="0" parTransId="{70B20403-EDE9-4DD0-914E-2F05CA22A207}" sibTransId="{9EB3B081-19DD-43B9-8264-86A7BF4A675E}"/>
    <dgm:cxn modelId="{112354A1-CCC8-4B63-8E8F-E1AC54D50D90}" srcId="{6A7700A9-4821-4B94-A988-A4090473D82A}" destId="{8430469C-6227-4DDB-9C08-7B24EDC3926B}" srcOrd="3" destOrd="0" parTransId="{49AE2FC7-2A08-4867-B10F-DB2ACD3A67C1}" sibTransId="{D83E8635-BC9D-48C2-9CB7-5E19E3FCD864}"/>
    <dgm:cxn modelId="{66A6BDE3-20E6-49F2-A0A5-BAD95F54163A}" srcId="{8430469C-6227-4DDB-9C08-7B24EDC3926B}" destId="{F4D3C80F-97EA-481C-822C-BE24BFE28CA5}" srcOrd="0" destOrd="0" parTransId="{5BE54468-DBFF-4E20-AF16-B2A9552452FD}" sibTransId="{1BDA41A7-15E5-476A-A732-F67626970C5B}"/>
    <dgm:cxn modelId="{E64CE46E-E20B-44AA-A46D-C1B692408534}" type="presParOf" srcId="{DFA33048-AA51-466B-8BFC-F3937E74ADB1}" destId="{034BBA9A-9E75-46B7-B09C-5C261EAF8E81}" srcOrd="0" destOrd="0" presId="urn:microsoft.com/office/officeart/2005/8/layout/vList5"/>
    <dgm:cxn modelId="{EA9A5ACB-AD62-4A23-B973-95DC7CFFA9AF}" type="presParOf" srcId="{034BBA9A-9E75-46B7-B09C-5C261EAF8E81}" destId="{4E689B61-255E-4AAE-B9B0-5EFFF3B71FCA}" srcOrd="0" destOrd="0" presId="urn:microsoft.com/office/officeart/2005/8/layout/vList5"/>
    <dgm:cxn modelId="{E01E1AE2-24E3-4EDA-AF7D-5DC143AFDBD9}" type="presParOf" srcId="{034BBA9A-9E75-46B7-B09C-5C261EAF8E81}" destId="{AC674E1F-04FE-4DE2-82D3-FF1FE205DADB}" srcOrd="1" destOrd="0" presId="urn:microsoft.com/office/officeart/2005/8/layout/vList5"/>
    <dgm:cxn modelId="{D6708D18-F3CF-4E7E-8126-46D28691AD8C}" type="presParOf" srcId="{DFA33048-AA51-466B-8BFC-F3937E74ADB1}" destId="{1ADF8A9D-0E42-4B72-A154-E7CB1EAFB71C}" srcOrd="1" destOrd="0" presId="urn:microsoft.com/office/officeart/2005/8/layout/vList5"/>
    <dgm:cxn modelId="{8AFDA91A-ED12-46D9-842D-53B35B7EC239}" type="presParOf" srcId="{DFA33048-AA51-466B-8BFC-F3937E74ADB1}" destId="{7222A27F-FA66-4B7B-AFE8-F4D19853087F}" srcOrd="2" destOrd="0" presId="urn:microsoft.com/office/officeart/2005/8/layout/vList5"/>
    <dgm:cxn modelId="{1AEE8702-161E-4B61-B448-CC5D7196B190}" type="presParOf" srcId="{7222A27F-FA66-4B7B-AFE8-F4D19853087F}" destId="{133898FB-3CD5-4DC3-987F-E7CDE505EF07}" srcOrd="0" destOrd="0" presId="urn:microsoft.com/office/officeart/2005/8/layout/vList5"/>
    <dgm:cxn modelId="{48F14669-240E-458F-871E-BD1AC0C371AD}" type="presParOf" srcId="{7222A27F-FA66-4B7B-AFE8-F4D19853087F}" destId="{03A221C8-F944-4A65-BC1B-AEA3E2B7D5D0}" srcOrd="1" destOrd="0" presId="urn:microsoft.com/office/officeart/2005/8/layout/vList5"/>
    <dgm:cxn modelId="{1AC7F427-B2AE-4C64-BF12-B7797B49ED03}" type="presParOf" srcId="{DFA33048-AA51-466B-8BFC-F3937E74ADB1}" destId="{57183FC4-7E53-4A6C-B9DF-64DB6407DAB3}" srcOrd="3" destOrd="0" presId="urn:microsoft.com/office/officeart/2005/8/layout/vList5"/>
    <dgm:cxn modelId="{3AD1E8B2-142B-4E55-B0D9-B5EE57C4B8A6}" type="presParOf" srcId="{DFA33048-AA51-466B-8BFC-F3937E74ADB1}" destId="{556F1367-C045-4B99-B2D8-27C726C17516}" srcOrd="4" destOrd="0" presId="urn:microsoft.com/office/officeart/2005/8/layout/vList5"/>
    <dgm:cxn modelId="{F84E8C3E-73EF-4C3B-AD42-4CC191A1412C}" type="presParOf" srcId="{556F1367-C045-4B99-B2D8-27C726C17516}" destId="{9B8DACEA-DF46-441D-8D1D-CC9C78F9E99E}" srcOrd="0" destOrd="0" presId="urn:microsoft.com/office/officeart/2005/8/layout/vList5"/>
    <dgm:cxn modelId="{95638E73-7E88-4AED-822E-4DEBAF755CCF}" type="presParOf" srcId="{556F1367-C045-4B99-B2D8-27C726C17516}" destId="{B60977B2-4256-4061-A72E-DD1C8648E1F2}" srcOrd="1" destOrd="0" presId="urn:microsoft.com/office/officeart/2005/8/layout/vList5"/>
    <dgm:cxn modelId="{96966018-7654-4725-BB98-F0B40509DE90}" type="presParOf" srcId="{DFA33048-AA51-466B-8BFC-F3937E74ADB1}" destId="{57C729FF-25DE-4CDF-B339-AE39EB7A561B}" srcOrd="5" destOrd="0" presId="urn:microsoft.com/office/officeart/2005/8/layout/vList5"/>
    <dgm:cxn modelId="{D5EBB7DA-3ECD-4D21-BD00-738A92B20E69}" type="presParOf" srcId="{DFA33048-AA51-466B-8BFC-F3937E74ADB1}" destId="{3E08055B-B69F-4F3E-8689-97DFF30D2A0F}" srcOrd="6" destOrd="0" presId="urn:microsoft.com/office/officeart/2005/8/layout/vList5"/>
    <dgm:cxn modelId="{75026384-06D0-42B1-9876-0CA7D0E38125}" type="presParOf" srcId="{3E08055B-B69F-4F3E-8689-97DFF30D2A0F}" destId="{53D64ECA-8CC7-4AA7-B717-FADD8E05CA00}" srcOrd="0" destOrd="0" presId="urn:microsoft.com/office/officeart/2005/8/layout/vList5"/>
    <dgm:cxn modelId="{21D60246-5AE6-4293-A103-52E99DAD5D93}" type="presParOf" srcId="{3E08055B-B69F-4F3E-8689-97DFF30D2A0F}" destId="{A97937FF-FFA4-412F-A413-2F01EBA2D65A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ACB54-C4C0-4DA2-906C-3694F56DEA53}">
      <dsp:nvSpPr>
        <dsp:cNvPr id="0" name=""/>
        <dsp:cNvSpPr/>
      </dsp:nvSpPr>
      <dsp:spPr>
        <a:xfrm>
          <a:off x="-3562557" y="-547550"/>
          <a:ext cx="4247137" cy="4247137"/>
        </a:xfrm>
        <a:prstGeom prst="blockArc">
          <a:avLst>
            <a:gd name="adj1" fmla="val 18900000"/>
            <a:gd name="adj2" fmla="val 2700000"/>
            <a:gd name="adj3" fmla="val 509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1FEA27-1838-4A10-97E5-EDF590F883C9}">
      <dsp:nvSpPr>
        <dsp:cNvPr id="0" name=""/>
        <dsp:cNvSpPr/>
      </dsp:nvSpPr>
      <dsp:spPr>
        <a:xfrm>
          <a:off x="285264" y="171131"/>
          <a:ext cx="5017747" cy="39413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84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MYPE  desarrolla actividades de producción, turismo, comercio y actividades conexas, bajo DJ de ESF o COOPAC</a:t>
          </a:r>
        </a:p>
      </dsp:txBody>
      <dsp:txXfrm>
        <a:off x="285264" y="171131"/>
        <a:ext cx="5017747" cy="394130"/>
      </dsp:txXfrm>
    </dsp:sp>
    <dsp:sp modelId="{2EAB878B-1213-4DD3-9701-D86B32188BB5}">
      <dsp:nvSpPr>
        <dsp:cNvPr id="0" name=""/>
        <dsp:cNvSpPr/>
      </dsp:nvSpPr>
      <dsp:spPr>
        <a:xfrm>
          <a:off x="53935" y="147672"/>
          <a:ext cx="492663" cy="4926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831120-E03C-4819-9EB8-581AAC88BA09}">
      <dsp:nvSpPr>
        <dsp:cNvPr id="0" name=""/>
        <dsp:cNvSpPr/>
      </dsp:nvSpPr>
      <dsp:spPr>
        <a:xfrm>
          <a:off x="582689" y="787946"/>
          <a:ext cx="4735325" cy="394130"/>
        </a:xfrm>
        <a:prstGeom prst="rect">
          <a:avLst/>
        </a:prstGeom>
        <a:solidFill>
          <a:schemeClr val="accent2">
            <a:hueOff val="1170380"/>
            <a:satOff val="-1460"/>
            <a:lumOff val="34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84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Clasificación Normal o CPP al 29-feb-20. O mínimo Normal 12 últimos meses.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2689" y="787946"/>
        <a:ext cx="4735325" cy="394130"/>
      </dsp:txXfrm>
    </dsp:sp>
    <dsp:sp modelId="{CCFE48FD-FEA4-40A1-8FFC-BF2BF82C83D7}">
      <dsp:nvSpPr>
        <dsp:cNvPr id="0" name=""/>
        <dsp:cNvSpPr/>
      </dsp:nvSpPr>
      <dsp:spPr>
        <a:xfrm>
          <a:off x="336358" y="738679"/>
          <a:ext cx="492663" cy="4926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170380"/>
              <a:satOff val="-1460"/>
              <a:lumOff val="34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283226E-B157-4A17-9EE8-418074A71911}">
      <dsp:nvSpPr>
        <dsp:cNvPr id="0" name=""/>
        <dsp:cNvSpPr/>
      </dsp:nvSpPr>
      <dsp:spPr>
        <a:xfrm>
          <a:off x="669370" y="1378953"/>
          <a:ext cx="4648644" cy="394130"/>
        </a:xfrm>
        <a:prstGeom prst="rect">
          <a:avLst/>
        </a:prstGeom>
        <a:solidFill>
          <a:schemeClr val="accent2">
            <a:hueOff val="2340759"/>
            <a:satOff val="-2919"/>
            <a:lumOff val="68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84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 estar vinculada a ESF o COOPAC otorgante ni Ley N°30737.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69370" y="1378953"/>
        <a:ext cx="4648644" cy="394130"/>
      </dsp:txXfrm>
    </dsp:sp>
    <dsp:sp modelId="{B4508BE5-DD00-4ED1-BFA3-72FCB779F521}">
      <dsp:nvSpPr>
        <dsp:cNvPr id="0" name=""/>
        <dsp:cNvSpPr/>
      </dsp:nvSpPr>
      <dsp:spPr>
        <a:xfrm>
          <a:off x="423039" y="1329686"/>
          <a:ext cx="492663" cy="4926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340759"/>
              <a:satOff val="-2919"/>
              <a:lumOff val="686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51007A5-DF25-485D-9FD9-EB2F718AD1E5}">
      <dsp:nvSpPr>
        <dsp:cNvPr id="0" name=""/>
        <dsp:cNvSpPr/>
      </dsp:nvSpPr>
      <dsp:spPr>
        <a:xfrm>
          <a:off x="582689" y="1969960"/>
          <a:ext cx="4735325" cy="394130"/>
        </a:xfrm>
        <a:prstGeom prst="rect">
          <a:avLst/>
        </a:prstGeom>
        <a:solidFill>
          <a:schemeClr val="accent2">
            <a:hueOff val="3511139"/>
            <a:satOff val="-4379"/>
            <a:lumOff val="103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84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 ser beneficiarios de REACTIVA.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582689" y="1969960"/>
        <a:ext cx="4735325" cy="394130"/>
      </dsp:txXfrm>
    </dsp:sp>
    <dsp:sp modelId="{066C4CBC-4D79-4287-B208-855FA091EE3F}">
      <dsp:nvSpPr>
        <dsp:cNvPr id="0" name=""/>
        <dsp:cNvSpPr/>
      </dsp:nvSpPr>
      <dsp:spPr>
        <a:xfrm>
          <a:off x="336358" y="1920693"/>
          <a:ext cx="492663" cy="4926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511139"/>
              <a:satOff val="-4379"/>
              <a:lumOff val="103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E128F8F-0E70-4664-8094-60F2152CDCFA}">
      <dsp:nvSpPr>
        <dsp:cNvPr id="0" name=""/>
        <dsp:cNvSpPr/>
      </dsp:nvSpPr>
      <dsp:spPr>
        <a:xfrm>
          <a:off x="300267" y="2560967"/>
          <a:ext cx="5017747" cy="394130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2841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No realizar actividades de “Lista exclusión”.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300267" y="2560967"/>
        <a:ext cx="5017747" cy="394130"/>
      </dsp:txXfrm>
    </dsp:sp>
    <dsp:sp modelId="{AC279D4D-137D-454D-BCC1-A585A74EDC9F}">
      <dsp:nvSpPr>
        <dsp:cNvPr id="0" name=""/>
        <dsp:cNvSpPr/>
      </dsp:nvSpPr>
      <dsp:spPr>
        <a:xfrm>
          <a:off x="53935" y="2511700"/>
          <a:ext cx="492663" cy="492663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F1E9F-C586-4CF2-A7E0-57A3B6B79B37}">
      <dsp:nvSpPr>
        <dsp:cNvPr id="0" name=""/>
        <dsp:cNvSpPr/>
      </dsp:nvSpPr>
      <dsp:spPr>
        <a:xfrm>
          <a:off x="0" y="13883"/>
          <a:ext cx="5036474" cy="166907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Monto: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148" y="22031"/>
        <a:ext cx="5020178" cy="150611"/>
      </dsp:txXfrm>
    </dsp:sp>
    <dsp:sp modelId="{9CF2F700-A2BD-4C97-977C-273F50BACEEC}">
      <dsp:nvSpPr>
        <dsp:cNvPr id="0" name=""/>
        <dsp:cNvSpPr/>
      </dsp:nvSpPr>
      <dsp:spPr>
        <a:xfrm>
          <a:off x="0" y="180791"/>
          <a:ext cx="5036474" cy="39506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08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Hasta S/30,000 por cada préstamo (c</a:t>
          </a:r>
          <a:r>
            <a:rPr lang="es-PE" sz="1200" b="1" kern="1200" dirty="0" err="1" smtClean="0">
              <a:latin typeface="Arial" panose="020B0604020202020204" pitchFamily="34" charset="0"/>
              <a:cs typeface="Arial" panose="020B0604020202020204" pitchFamily="34" charset="0"/>
            </a:rPr>
            <a:t>on</a:t>
          </a: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 cargo a Línea de COFIDE a cada ESF o COOPAC)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80791"/>
        <a:ext cx="5036474" cy="395067"/>
      </dsp:txXfrm>
    </dsp:sp>
    <dsp:sp modelId="{72D36C7F-BB95-48B0-BA90-AC05EB2FF59B}">
      <dsp:nvSpPr>
        <dsp:cNvPr id="0" name=""/>
        <dsp:cNvSpPr/>
      </dsp:nvSpPr>
      <dsp:spPr>
        <a:xfrm>
          <a:off x="0" y="575859"/>
          <a:ext cx="5036474" cy="175139"/>
        </a:xfrm>
        <a:prstGeom prst="roundRect">
          <a:avLst/>
        </a:prstGeom>
        <a:solidFill>
          <a:schemeClr val="accent2">
            <a:shade val="50000"/>
            <a:hueOff val="-27656"/>
            <a:satOff val="-5606"/>
            <a:lumOff val="308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Plazos y frecuencia de pago: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550" y="584409"/>
        <a:ext cx="5019374" cy="158039"/>
      </dsp:txXfrm>
    </dsp:sp>
    <dsp:sp modelId="{6785A337-BF83-4804-B231-B9C604B82D78}">
      <dsp:nvSpPr>
        <dsp:cNvPr id="0" name=""/>
        <dsp:cNvSpPr/>
      </dsp:nvSpPr>
      <dsp:spPr>
        <a:xfrm>
          <a:off x="0" y="750998"/>
          <a:ext cx="5036474" cy="54337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08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Hasta 36 meses, que puede incluir hasta 12 meses plazo gracia.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Plazo mínimo es de 9 meses, puede incluir hasta 3 meses de gracia.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750998"/>
        <a:ext cx="5036474" cy="543375"/>
      </dsp:txXfrm>
    </dsp:sp>
    <dsp:sp modelId="{C6974C7D-E3AB-4ABD-85D9-C27559D1719A}">
      <dsp:nvSpPr>
        <dsp:cNvPr id="0" name=""/>
        <dsp:cNvSpPr/>
      </dsp:nvSpPr>
      <dsp:spPr>
        <a:xfrm>
          <a:off x="0" y="1294373"/>
          <a:ext cx="5036474" cy="188168"/>
        </a:xfrm>
        <a:prstGeom prst="roundRect">
          <a:avLst/>
        </a:prstGeom>
        <a:solidFill>
          <a:schemeClr val="accent2">
            <a:shade val="50000"/>
            <a:hueOff val="-27656"/>
            <a:satOff val="-5606"/>
            <a:lumOff val="308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Tasa de Interés y comisiones: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9186" y="1303559"/>
        <a:ext cx="5018102" cy="169796"/>
      </dsp:txXfrm>
    </dsp:sp>
    <dsp:sp modelId="{7A661005-36EB-4260-8212-9B030BA42DA4}">
      <dsp:nvSpPr>
        <dsp:cNvPr id="0" name=""/>
        <dsp:cNvSpPr/>
      </dsp:nvSpPr>
      <dsp:spPr>
        <a:xfrm>
          <a:off x="0" y="1482542"/>
          <a:ext cx="5036474" cy="50456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9908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COFIDE asignará recursos a las ESF en función de los beneficios o reducción de tasas de interés que la ESF o COOPAC aplique a la MYPE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482542"/>
        <a:ext cx="5036474" cy="50456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FACB54-C4C0-4DA2-906C-3694F56DEA53}">
      <dsp:nvSpPr>
        <dsp:cNvPr id="0" name=""/>
        <dsp:cNvSpPr/>
      </dsp:nvSpPr>
      <dsp:spPr>
        <a:xfrm>
          <a:off x="-3359380" y="-516662"/>
          <a:ext cx="4005778" cy="4005778"/>
        </a:xfrm>
        <a:prstGeom prst="blockArc">
          <a:avLst>
            <a:gd name="adj1" fmla="val 18900000"/>
            <a:gd name="adj2" fmla="val 2700000"/>
            <a:gd name="adj3" fmla="val 539"/>
          </a:avLst>
        </a:prstGeom>
        <a:noFill/>
        <a:ln w="254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C1FEA27-1838-4A10-97E5-EDF590F883C9}">
      <dsp:nvSpPr>
        <dsp:cNvPr id="0" name=""/>
        <dsp:cNvSpPr/>
      </dsp:nvSpPr>
      <dsp:spPr>
        <a:xfrm>
          <a:off x="242355" y="156529"/>
          <a:ext cx="4855929" cy="312939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396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MIPYME (RUC) 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2355" y="156529"/>
        <a:ext cx="4855929" cy="312939"/>
      </dsp:txXfrm>
    </dsp:sp>
    <dsp:sp modelId="{2EAB878B-1213-4DD3-9701-D86B32188BB5}">
      <dsp:nvSpPr>
        <dsp:cNvPr id="0" name=""/>
        <dsp:cNvSpPr/>
      </dsp:nvSpPr>
      <dsp:spPr>
        <a:xfrm>
          <a:off x="46768" y="117411"/>
          <a:ext cx="391174" cy="391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D831120-E03C-4819-9EB8-581AAC88BA09}">
      <dsp:nvSpPr>
        <dsp:cNvPr id="0" name=""/>
        <dsp:cNvSpPr/>
      </dsp:nvSpPr>
      <dsp:spPr>
        <a:xfrm>
          <a:off x="499770" y="625879"/>
          <a:ext cx="4598515" cy="312939"/>
        </a:xfrm>
        <a:prstGeom prst="rect">
          <a:avLst/>
        </a:prstGeom>
        <a:solidFill>
          <a:schemeClr val="accent2">
            <a:hueOff val="936304"/>
            <a:satOff val="-1168"/>
            <a:lumOff val="27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396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smtClean="0">
              <a:latin typeface="Arial" panose="020B0604020202020204" pitchFamily="34" charset="0"/>
              <a:cs typeface="Arial" panose="020B0604020202020204" pitchFamily="34" charset="0"/>
            </a:rPr>
            <a:t>No encontrarse en procedimiento concursal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9770" y="625879"/>
        <a:ext cx="4598515" cy="312939"/>
      </dsp:txXfrm>
    </dsp:sp>
    <dsp:sp modelId="{CCFE48FD-FEA4-40A1-8FFC-BF2BF82C83D7}">
      <dsp:nvSpPr>
        <dsp:cNvPr id="0" name=""/>
        <dsp:cNvSpPr/>
      </dsp:nvSpPr>
      <dsp:spPr>
        <a:xfrm>
          <a:off x="304182" y="586762"/>
          <a:ext cx="391174" cy="391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936304"/>
              <a:satOff val="-1168"/>
              <a:lumOff val="27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E6A4626-C34F-44CC-A84A-A32953DDC514}">
      <dsp:nvSpPr>
        <dsp:cNvPr id="0" name=""/>
        <dsp:cNvSpPr/>
      </dsp:nvSpPr>
      <dsp:spPr>
        <a:xfrm>
          <a:off x="617479" y="1095230"/>
          <a:ext cx="4480805" cy="312939"/>
        </a:xfrm>
        <a:prstGeom prst="rect">
          <a:avLst/>
        </a:prstGeom>
        <a:solidFill>
          <a:schemeClr val="accent2">
            <a:hueOff val="1872608"/>
            <a:satOff val="-2336"/>
            <a:lumOff val="54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396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Clasificación Normal o CPP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7479" y="1095230"/>
        <a:ext cx="4480805" cy="312939"/>
      </dsp:txXfrm>
    </dsp:sp>
    <dsp:sp modelId="{E8E32CE5-CA44-4D03-B827-C49F284A9D7A}">
      <dsp:nvSpPr>
        <dsp:cNvPr id="0" name=""/>
        <dsp:cNvSpPr/>
      </dsp:nvSpPr>
      <dsp:spPr>
        <a:xfrm>
          <a:off x="421891" y="1056112"/>
          <a:ext cx="391174" cy="391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1872608"/>
              <a:satOff val="-2336"/>
              <a:lumOff val="549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1E50537-B9CF-43CF-B6B3-F93E4334DD86}">
      <dsp:nvSpPr>
        <dsp:cNvPr id="0" name=""/>
        <dsp:cNvSpPr/>
      </dsp:nvSpPr>
      <dsp:spPr>
        <a:xfrm>
          <a:off x="617479" y="1564283"/>
          <a:ext cx="4480805" cy="312939"/>
        </a:xfrm>
        <a:prstGeom prst="rect">
          <a:avLst/>
        </a:prstGeom>
        <a:solidFill>
          <a:schemeClr val="accent2">
            <a:hueOff val="2808911"/>
            <a:satOff val="-3503"/>
            <a:lumOff val="82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396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 tener inhabilitación para contratar con el Estado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617479" y="1564283"/>
        <a:ext cx="4480805" cy="312939"/>
      </dsp:txXfrm>
    </dsp:sp>
    <dsp:sp modelId="{AC279D4D-137D-454D-BCC1-A585A74EDC9F}">
      <dsp:nvSpPr>
        <dsp:cNvPr id="0" name=""/>
        <dsp:cNvSpPr/>
      </dsp:nvSpPr>
      <dsp:spPr>
        <a:xfrm>
          <a:off x="421891" y="1525166"/>
          <a:ext cx="391174" cy="391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2808911"/>
              <a:satOff val="-3503"/>
              <a:lumOff val="82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883140C-1A8A-4584-8599-86E2CECCEC6F}">
      <dsp:nvSpPr>
        <dsp:cNvPr id="0" name=""/>
        <dsp:cNvSpPr/>
      </dsp:nvSpPr>
      <dsp:spPr>
        <a:xfrm>
          <a:off x="499770" y="2033634"/>
          <a:ext cx="4598515" cy="312939"/>
        </a:xfrm>
        <a:prstGeom prst="rect">
          <a:avLst/>
        </a:prstGeom>
        <a:solidFill>
          <a:schemeClr val="accent2">
            <a:hueOff val="3745215"/>
            <a:satOff val="-4671"/>
            <a:lumOff val="10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396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No haber sido honrado con recursos del Fondo.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499770" y="2033634"/>
        <a:ext cx="4598515" cy="312939"/>
      </dsp:txXfrm>
    </dsp:sp>
    <dsp:sp modelId="{178FC1EA-D251-40CE-8B02-8FD77AB16458}">
      <dsp:nvSpPr>
        <dsp:cNvPr id="0" name=""/>
        <dsp:cNvSpPr/>
      </dsp:nvSpPr>
      <dsp:spPr>
        <a:xfrm>
          <a:off x="304182" y="1994516"/>
          <a:ext cx="391174" cy="391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3745215"/>
              <a:satOff val="-4671"/>
              <a:lumOff val="109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94B7C74-BAE5-4A96-AB53-A6C1DD6B7ACD}">
      <dsp:nvSpPr>
        <dsp:cNvPr id="0" name=""/>
        <dsp:cNvSpPr/>
      </dsp:nvSpPr>
      <dsp:spPr>
        <a:xfrm>
          <a:off x="242355" y="2502984"/>
          <a:ext cx="4855929" cy="312939"/>
        </a:xfrm>
        <a:prstGeom prst="rect">
          <a:avLst/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8396" tIns="30480" rIns="30480" bIns="3048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b="1" kern="1200" dirty="0" smtClean="0">
              <a:latin typeface="Arial" panose="020B0604020202020204" pitchFamily="34" charset="0"/>
              <a:cs typeface="Arial" panose="020B0604020202020204" pitchFamily="34" charset="0"/>
              <a:hlinkClick xmlns:r="http://schemas.openxmlformats.org/officeDocument/2006/relationships" r:id="" action="ppaction://hlinksldjump"/>
            </a:rPr>
            <a:t>No realizar actividades de la lista de exclusión.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2355" y="2502984"/>
        <a:ext cx="4855929" cy="312939"/>
      </dsp:txXfrm>
    </dsp:sp>
    <dsp:sp modelId="{D8CC5F20-4717-4D1D-9CF6-B7C346695800}">
      <dsp:nvSpPr>
        <dsp:cNvPr id="0" name=""/>
        <dsp:cNvSpPr/>
      </dsp:nvSpPr>
      <dsp:spPr>
        <a:xfrm>
          <a:off x="46768" y="2463867"/>
          <a:ext cx="391174" cy="391174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hueOff val="4681519"/>
              <a:satOff val="-5839"/>
              <a:lumOff val="1373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2F1E9F-C586-4CF2-A7E0-57A3B6B79B37}">
      <dsp:nvSpPr>
        <dsp:cNvPr id="0" name=""/>
        <dsp:cNvSpPr/>
      </dsp:nvSpPr>
      <dsp:spPr>
        <a:xfrm>
          <a:off x="0" y="3044"/>
          <a:ext cx="5712838" cy="173697"/>
        </a:xfrm>
        <a:prstGeom prst="roundRect">
          <a:avLst/>
        </a:prstGeom>
        <a:solidFill>
          <a:schemeClr val="accent2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Moneda: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8479" y="11523"/>
        <a:ext cx="5695880" cy="156739"/>
      </dsp:txXfrm>
    </dsp:sp>
    <dsp:sp modelId="{9CF2F700-A2BD-4C97-977C-273F50BACEEC}">
      <dsp:nvSpPr>
        <dsp:cNvPr id="0" name=""/>
        <dsp:cNvSpPr/>
      </dsp:nvSpPr>
      <dsp:spPr>
        <a:xfrm>
          <a:off x="0" y="176742"/>
          <a:ext cx="5712838" cy="17408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83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Soles o dólares. Cancelación principal, intereses, comisiones, en la misma moneda.</a:t>
          </a:r>
          <a:endParaRPr lang="es-ES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76742"/>
        <a:ext cx="5712838" cy="174083"/>
      </dsp:txXfrm>
    </dsp:sp>
    <dsp:sp modelId="{72D36C7F-BB95-48B0-BA90-AC05EB2FF59B}">
      <dsp:nvSpPr>
        <dsp:cNvPr id="0" name=""/>
        <dsp:cNvSpPr/>
      </dsp:nvSpPr>
      <dsp:spPr>
        <a:xfrm>
          <a:off x="0" y="350825"/>
          <a:ext cx="5712838" cy="217521"/>
        </a:xfrm>
        <a:prstGeom prst="roundRect">
          <a:avLst/>
        </a:prstGeom>
        <a:solidFill>
          <a:schemeClr val="accent2">
            <a:shade val="50000"/>
            <a:hueOff val="-27656"/>
            <a:satOff val="-5606"/>
            <a:lumOff val="308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Plazos y frecuencia de pago: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0618" y="361443"/>
        <a:ext cx="5691602" cy="196285"/>
      </dsp:txXfrm>
    </dsp:sp>
    <dsp:sp modelId="{6785A337-BF83-4804-B231-B9C604B82D78}">
      <dsp:nvSpPr>
        <dsp:cNvPr id="0" name=""/>
        <dsp:cNvSpPr/>
      </dsp:nvSpPr>
      <dsp:spPr>
        <a:xfrm>
          <a:off x="0" y="568346"/>
          <a:ext cx="5712838" cy="546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83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Hasta dieciocho (18) meses para capital de trabajo (incluye hasta 3 meses de gracia)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Hasta 60 para activo fijo (incluye hasta 06 meses de gracia)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568346"/>
        <a:ext cx="5712838" cy="546480"/>
      </dsp:txXfrm>
    </dsp:sp>
    <dsp:sp modelId="{C6974C7D-E3AB-4ABD-85D9-C27559D1719A}">
      <dsp:nvSpPr>
        <dsp:cNvPr id="0" name=""/>
        <dsp:cNvSpPr/>
      </dsp:nvSpPr>
      <dsp:spPr>
        <a:xfrm>
          <a:off x="0" y="1114826"/>
          <a:ext cx="5712838" cy="252219"/>
        </a:xfrm>
        <a:prstGeom prst="roundRect">
          <a:avLst/>
        </a:prstGeom>
        <a:solidFill>
          <a:schemeClr val="accent2">
            <a:shade val="50000"/>
            <a:hueOff val="-27656"/>
            <a:satOff val="-5606"/>
            <a:lumOff val="3083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Tasa de Interés y comisiones: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12312" y="1127138"/>
        <a:ext cx="5688214" cy="227595"/>
      </dsp:txXfrm>
    </dsp:sp>
    <dsp:sp modelId="{7A661005-36EB-4260-8212-9B030BA42DA4}">
      <dsp:nvSpPr>
        <dsp:cNvPr id="0" name=""/>
        <dsp:cNvSpPr/>
      </dsp:nvSpPr>
      <dsp:spPr>
        <a:xfrm>
          <a:off x="0" y="1367045"/>
          <a:ext cx="5712838" cy="36432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81383" tIns="15240" rIns="85344" bIns="15240" numCol="1" spcCol="1270" anchor="t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•"/>
          </a:pPr>
          <a:r>
            <a:rPr lang="es-PE" sz="1200" b="1" kern="1200" dirty="0" smtClean="0">
              <a:latin typeface="Arial" panose="020B0604020202020204" pitchFamily="34" charset="0"/>
              <a:cs typeface="Arial" panose="020B0604020202020204" pitchFamily="34" charset="0"/>
            </a:rPr>
            <a:t>De acuerdo a lo determinado por la ESF</a:t>
          </a:r>
          <a:endParaRPr lang="es-PE" sz="1200" b="1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1367045"/>
        <a:ext cx="5712838" cy="364320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74E1F-04FE-4DE2-82D3-FF1FE205DADB}">
      <dsp:nvSpPr>
        <dsp:cNvPr id="0" name=""/>
        <dsp:cNvSpPr/>
      </dsp:nvSpPr>
      <dsp:spPr>
        <a:xfrm rot="5400000">
          <a:off x="3641982" y="-1559332"/>
          <a:ext cx="581241" cy="3701273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MIPYME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No haya recibido un Bono hace 36 meses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081966" y="29058"/>
        <a:ext cx="3672899" cy="524493"/>
      </dsp:txXfrm>
    </dsp:sp>
    <dsp:sp modelId="{4E689B61-255E-4AAE-B9B0-5EFFF3B71FCA}">
      <dsp:nvSpPr>
        <dsp:cNvPr id="0" name=""/>
        <dsp:cNvSpPr/>
      </dsp:nvSpPr>
      <dsp:spPr>
        <a:xfrm>
          <a:off x="0" y="37672"/>
          <a:ext cx="2081966" cy="507263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¿Quiénes?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4763" y="62435"/>
        <a:ext cx="2032440" cy="457737"/>
      </dsp:txXfrm>
    </dsp:sp>
    <dsp:sp modelId="{03A221C8-F944-4A65-BC1B-AEA3E2B7D5D0}">
      <dsp:nvSpPr>
        <dsp:cNvPr id="0" name=""/>
        <dsp:cNvSpPr/>
      </dsp:nvSpPr>
      <dsp:spPr>
        <a:xfrm rot="5400000">
          <a:off x="3641982" y="-941763"/>
          <a:ext cx="581241" cy="3701273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Min (15% desembolsado; S/ 15,000)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081966" y="646627"/>
        <a:ext cx="3672899" cy="524493"/>
      </dsp:txXfrm>
    </dsp:sp>
    <dsp:sp modelId="{133898FB-3CD5-4DC3-987F-E7CDE505EF07}">
      <dsp:nvSpPr>
        <dsp:cNvPr id="0" name=""/>
        <dsp:cNvSpPr/>
      </dsp:nvSpPr>
      <dsp:spPr>
        <a:xfrm>
          <a:off x="0" y="634763"/>
          <a:ext cx="2081966" cy="548219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¿Cuánto?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762" y="661525"/>
        <a:ext cx="2028442" cy="494695"/>
      </dsp:txXfrm>
    </dsp:sp>
    <dsp:sp modelId="{B60977B2-4256-4061-A72E-DD1C8648E1F2}">
      <dsp:nvSpPr>
        <dsp:cNvPr id="0" name=""/>
        <dsp:cNvSpPr/>
      </dsp:nvSpPr>
      <dsp:spPr>
        <a:xfrm rot="5400000">
          <a:off x="3641982" y="-324194"/>
          <a:ext cx="581241" cy="3701273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Sin retrasos &gt; 15 días x cuota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Sin prepagos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081966" y="1264196"/>
        <a:ext cx="3672899" cy="524493"/>
      </dsp:txXfrm>
    </dsp:sp>
    <dsp:sp modelId="{9B8DACEA-DF46-441D-8D1D-CC9C78F9E99E}">
      <dsp:nvSpPr>
        <dsp:cNvPr id="0" name=""/>
        <dsp:cNvSpPr/>
      </dsp:nvSpPr>
      <dsp:spPr>
        <a:xfrm>
          <a:off x="0" y="1256320"/>
          <a:ext cx="2081966" cy="540241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Condiciones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6372" y="1282692"/>
        <a:ext cx="2029222" cy="487497"/>
      </dsp:txXfrm>
    </dsp:sp>
    <dsp:sp modelId="{A97937FF-FFA4-412F-A413-2F01EBA2D65A}">
      <dsp:nvSpPr>
        <dsp:cNvPr id="0" name=""/>
        <dsp:cNvSpPr/>
      </dsp:nvSpPr>
      <dsp:spPr>
        <a:xfrm rot="5400000">
          <a:off x="3641982" y="293373"/>
          <a:ext cx="581241" cy="3701273"/>
        </a:xfrm>
        <a:prstGeom prst="round2SameRect">
          <a:avLst/>
        </a:prstGeom>
        <a:solidFill>
          <a:schemeClr val="lt1">
            <a:alpha val="90000"/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123825" rIns="247650" bIns="123825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Cuando saldo insoluto sea mayor o igual al 15% o S/15 mil soles, verificando las condiciones.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 rot="-5400000">
        <a:off x="2081966" y="1881763"/>
        <a:ext cx="3672899" cy="524493"/>
      </dsp:txXfrm>
    </dsp:sp>
    <dsp:sp modelId="{53D64ECA-8CC7-4AA7-B717-FADD8E05CA00}">
      <dsp:nvSpPr>
        <dsp:cNvPr id="0" name=""/>
        <dsp:cNvSpPr/>
      </dsp:nvSpPr>
      <dsp:spPr>
        <a:xfrm>
          <a:off x="0" y="1903271"/>
          <a:ext cx="2081966" cy="481478"/>
        </a:xfrm>
        <a:prstGeom prst="round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5720" tIns="22860" rIns="4572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200" kern="1200" dirty="0" smtClean="0">
              <a:latin typeface="Arial" panose="020B0604020202020204" pitchFamily="34" charset="0"/>
              <a:cs typeface="Arial" panose="020B0604020202020204" pitchFamily="34" charset="0"/>
            </a:rPr>
            <a:t>Oportunidad</a:t>
          </a:r>
          <a:endParaRPr lang="es-ES" sz="1200" kern="1200" dirty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23504" y="1926775"/>
        <a:ext cx="2034958" cy="43447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ECC8595-5CB2-45EA-87AA-FA8862437375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PE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PE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069A86-B9C8-4C78-8DCE-0CABE4639E5C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28337156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0B07324-CA2B-4A98-8DA5-161839D255E8}" type="slidenum">
              <a:rPr lang="es-PE" smtClean="0"/>
              <a:t>5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8715705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22867-9AC7-41B2-9120-7892151ECBB5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23331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22867-9AC7-41B2-9120-7892151ECBB5}" type="slidenum">
              <a:rPr lang="es-PE" smtClean="0"/>
              <a:t>7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735769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2022867-9AC7-41B2-9120-7892151ECBB5}" type="slidenum">
              <a:rPr kumimoji="0" lang="es-P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P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0361275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22867-9AC7-41B2-9120-7892151ECBB5}" type="slidenum">
              <a:rPr lang="es-PE" smtClean="0"/>
              <a:t>9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8921446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PE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022867-9AC7-41B2-9120-7892151ECBB5}" type="slidenum">
              <a:rPr lang="es-PE" smtClean="0"/>
              <a:t>10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58186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jpe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emf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7682366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639351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907588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279525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970842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0913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0629908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449382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5216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986604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7182402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54" y="-1012"/>
            <a:ext cx="12195906" cy="6860023"/>
          </a:xfrm>
          <a:prstGeom prst="rect">
            <a:avLst/>
          </a:prstGeom>
          <a:solidFill>
            <a:srgbClr val="004F91"/>
          </a:solidFill>
        </p:spPr>
      </p:pic>
      <p:sp>
        <p:nvSpPr>
          <p:cNvPr id="47" name="Título 1"/>
          <p:cNvSpPr>
            <a:spLocks noGrp="1"/>
          </p:cNvSpPr>
          <p:nvPr>
            <p:ph type="title" hasCustomPrompt="1"/>
          </p:nvPr>
        </p:nvSpPr>
        <p:spPr>
          <a:xfrm>
            <a:off x="3782595" y="1788395"/>
            <a:ext cx="7190026" cy="1549849"/>
          </a:xfrm>
          <a:prstGeom prst="rect">
            <a:avLst/>
          </a:prstGeom>
        </p:spPr>
        <p:txBody>
          <a:bodyPr/>
          <a:lstStyle>
            <a:lvl1pPr algn="r">
              <a:lnSpc>
                <a:spcPts val="3992"/>
              </a:lnSpc>
              <a:defRPr sz="3629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lnSpc>
                <a:spcPts val="4400"/>
              </a:lnSpc>
            </a:pP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ingresar </a:t>
            </a:r>
            <a:b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título, </a:t>
            </a:r>
            <a:b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haga </a:t>
            </a:r>
            <a:r>
              <a:rPr lang="es-PE" sz="3629" baseline="0" dirty="0" err="1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aquí</a:t>
            </a: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8" name="Marcador de texto 45"/>
          <p:cNvSpPr>
            <a:spLocks noGrp="1"/>
          </p:cNvSpPr>
          <p:nvPr>
            <p:ph type="body" sz="quarter" idx="10" hasCustomPrompt="1"/>
          </p:nvPr>
        </p:nvSpPr>
        <p:spPr>
          <a:xfrm>
            <a:off x="3782970" y="3767302"/>
            <a:ext cx="7189745" cy="10311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33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ingresar un subtítulo</a:t>
            </a:r>
            <a:endParaRPr lang="es-PE" dirty="0"/>
          </a:p>
        </p:txBody>
      </p:sp>
      <p:grpSp>
        <p:nvGrpSpPr>
          <p:cNvPr id="2" name="Grupo 1"/>
          <p:cNvGrpSpPr/>
          <p:nvPr userDrawn="1"/>
        </p:nvGrpSpPr>
        <p:grpSpPr>
          <a:xfrm>
            <a:off x="8544357" y="5679957"/>
            <a:ext cx="2460123" cy="483892"/>
            <a:chOff x="7493000" y="6261100"/>
            <a:chExt cx="2157413" cy="533401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7785100" y="6261100"/>
              <a:ext cx="284163" cy="438150"/>
            </a:xfrm>
            <a:custGeom>
              <a:avLst/>
              <a:gdLst>
                <a:gd name="T0" fmla="*/ 331 w 372"/>
                <a:gd name="T1" fmla="*/ 0 h 565"/>
                <a:gd name="T2" fmla="*/ 0 w 372"/>
                <a:gd name="T3" fmla="*/ 0 h 565"/>
                <a:gd name="T4" fmla="*/ 0 w 372"/>
                <a:gd name="T5" fmla="*/ 376 h 565"/>
                <a:gd name="T6" fmla="*/ 12 w 372"/>
                <a:gd name="T7" fmla="*/ 565 h 565"/>
                <a:gd name="T8" fmla="*/ 12 w 372"/>
                <a:gd name="T9" fmla="*/ 466 h 565"/>
                <a:gd name="T10" fmla="*/ 17 w 372"/>
                <a:gd name="T11" fmla="*/ 455 h 565"/>
                <a:gd name="T12" fmla="*/ 24 w 372"/>
                <a:gd name="T13" fmla="*/ 360 h 565"/>
                <a:gd name="T14" fmla="*/ 24 w 372"/>
                <a:gd name="T15" fmla="*/ 93 h 565"/>
                <a:gd name="T16" fmla="*/ 83 w 372"/>
                <a:gd name="T17" fmla="*/ 400 h 565"/>
                <a:gd name="T18" fmla="*/ 82 w 372"/>
                <a:gd name="T19" fmla="*/ 409 h 565"/>
                <a:gd name="T20" fmla="*/ 65 w 372"/>
                <a:gd name="T21" fmla="*/ 437 h 565"/>
                <a:gd name="T22" fmla="*/ 24 w 372"/>
                <a:gd name="T23" fmla="*/ 472 h 565"/>
                <a:gd name="T24" fmla="*/ 24 w 372"/>
                <a:gd name="T25" fmla="*/ 518 h 565"/>
                <a:gd name="T26" fmla="*/ 42 w 372"/>
                <a:gd name="T27" fmla="*/ 565 h 565"/>
                <a:gd name="T28" fmla="*/ 42 w 372"/>
                <a:gd name="T29" fmla="*/ 471 h 565"/>
                <a:gd name="T30" fmla="*/ 45 w 372"/>
                <a:gd name="T31" fmla="*/ 463 h 565"/>
                <a:gd name="T32" fmla="*/ 73 w 372"/>
                <a:gd name="T33" fmla="*/ 443 h 565"/>
                <a:gd name="T34" fmla="*/ 81 w 372"/>
                <a:gd name="T35" fmla="*/ 437 h 565"/>
                <a:gd name="T36" fmla="*/ 101 w 372"/>
                <a:gd name="T37" fmla="*/ 260 h 565"/>
                <a:gd name="T38" fmla="*/ 160 w 372"/>
                <a:gd name="T39" fmla="*/ 105 h 565"/>
                <a:gd name="T40" fmla="*/ 160 w 372"/>
                <a:gd name="T41" fmla="*/ 382 h 565"/>
                <a:gd name="T42" fmla="*/ 142 w 372"/>
                <a:gd name="T43" fmla="*/ 416 h 565"/>
                <a:gd name="T44" fmla="*/ 137 w 372"/>
                <a:gd name="T45" fmla="*/ 419 h 565"/>
                <a:gd name="T46" fmla="*/ 64 w 372"/>
                <a:gd name="T47" fmla="*/ 465 h 565"/>
                <a:gd name="T48" fmla="*/ 54 w 372"/>
                <a:gd name="T49" fmla="*/ 478 h 565"/>
                <a:gd name="T50" fmla="*/ 54 w 372"/>
                <a:gd name="T51" fmla="*/ 515 h 565"/>
                <a:gd name="T52" fmla="*/ 54 w 372"/>
                <a:gd name="T53" fmla="*/ 565 h 565"/>
                <a:gd name="T54" fmla="*/ 71 w 372"/>
                <a:gd name="T55" fmla="*/ 479 h 565"/>
                <a:gd name="T56" fmla="*/ 86 w 372"/>
                <a:gd name="T57" fmla="*/ 464 h 565"/>
                <a:gd name="T58" fmla="*/ 150 w 372"/>
                <a:gd name="T59" fmla="*/ 423 h 565"/>
                <a:gd name="T60" fmla="*/ 177 w 372"/>
                <a:gd name="T61" fmla="*/ 368 h 565"/>
                <a:gd name="T62" fmla="*/ 177 w 372"/>
                <a:gd name="T63" fmla="*/ 235 h 565"/>
                <a:gd name="T64" fmla="*/ 236 w 372"/>
                <a:gd name="T65" fmla="*/ 152 h 565"/>
                <a:gd name="T66" fmla="*/ 236 w 372"/>
                <a:gd name="T67" fmla="*/ 362 h 565"/>
                <a:gd name="T68" fmla="*/ 213 w 372"/>
                <a:gd name="T69" fmla="*/ 401 h 565"/>
                <a:gd name="T70" fmla="*/ 93 w 372"/>
                <a:gd name="T71" fmla="*/ 473 h 565"/>
                <a:gd name="T72" fmla="*/ 89 w 372"/>
                <a:gd name="T73" fmla="*/ 476 h 565"/>
                <a:gd name="T74" fmla="*/ 83 w 372"/>
                <a:gd name="T75" fmla="*/ 486 h 565"/>
                <a:gd name="T76" fmla="*/ 83 w 372"/>
                <a:gd name="T77" fmla="*/ 517 h 565"/>
                <a:gd name="T78" fmla="*/ 101 w 372"/>
                <a:gd name="T79" fmla="*/ 565 h 565"/>
                <a:gd name="T80" fmla="*/ 101 w 372"/>
                <a:gd name="T81" fmla="*/ 487 h 565"/>
                <a:gd name="T82" fmla="*/ 111 w 372"/>
                <a:gd name="T83" fmla="*/ 474 h 565"/>
                <a:gd name="T84" fmla="*/ 254 w 372"/>
                <a:gd name="T85" fmla="*/ 355 h 565"/>
                <a:gd name="T86" fmla="*/ 254 w 372"/>
                <a:gd name="T87" fmla="*/ 353 h 565"/>
                <a:gd name="T88" fmla="*/ 313 w 372"/>
                <a:gd name="T89" fmla="*/ 200 h 565"/>
                <a:gd name="T90" fmla="*/ 313 w 372"/>
                <a:gd name="T91" fmla="*/ 343 h 565"/>
                <a:gd name="T92" fmla="*/ 291 w 372"/>
                <a:gd name="T93" fmla="*/ 378 h 565"/>
                <a:gd name="T94" fmla="*/ 119 w 372"/>
                <a:gd name="T95" fmla="*/ 482 h 565"/>
                <a:gd name="T96" fmla="*/ 113 w 372"/>
                <a:gd name="T97" fmla="*/ 494 h 565"/>
                <a:gd name="T98" fmla="*/ 113 w 372"/>
                <a:gd name="T99" fmla="*/ 541 h 565"/>
                <a:gd name="T100" fmla="*/ 183 w 372"/>
                <a:gd name="T101" fmla="*/ 565 h 565"/>
                <a:gd name="T102" fmla="*/ 372 w 372"/>
                <a:gd name="T103" fmla="*/ 524 h 565"/>
                <a:gd name="T104" fmla="*/ 372 w 372"/>
                <a:gd name="T105" fmla="*/ 188 h 565"/>
                <a:gd name="T106" fmla="*/ 331 w 372"/>
                <a:gd name="T107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2" h="565">
                  <a:moveTo>
                    <a:pt x="331" y="0"/>
                  </a:moveTo>
                  <a:lnTo>
                    <a:pt x="331" y="0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188"/>
                  </a:lnTo>
                  <a:lnTo>
                    <a:pt x="0" y="376"/>
                  </a:lnTo>
                  <a:lnTo>
                    <a:pt x="0" y="565"/>
                  </a:lnTo>
                  <a:lnTo>
                    <a:pt x="12" y="565"/>
                  </a:lnTo>
                  <a:lnTo>
                    <a:pt x="12" y="466"/>
                  </a:lnTo>
                  <a:lnTo>
                    <a:pt x="12" y="466"/>
                  </a:lnTo>
                  <a:cubicBezTo>
                    <a:pt x="12" y="464"/>
                    <a:pt x="13" y="462"/>
                    <a:pt x="14" y="460"/>
                  </a:cubicBezTo>
                  <a:cubicBezTo>
                    <a:pt x="14" y="460"/>
                    <a:pt x="16" y="457"/>
                    <a:pt x="17" y="455"/>
                  </a:cubicBezTo>
                  <a:cubicBezTo>
                    <a:pt x="22" y="447"/>
                    <a:pt x="24" y="438"/>
                    <a:pt x="24" y="427"/>
                  </a:cubicBezTo>
                  <a:lnTo>
                    <a:pt x="24" y="360"/>
                  </a:lnTo>
                  <a:lnTo>
                    <a:pt x="24" y="169"/>
                  </a:lnTo>
                  <a:lnTo>
                    <a:pt x="24" y="93"/>
                  </a:lnTo>
                  <a:lnTo>
                    <a:pt x="83" y="58"/>
                  </a:lnTo>
                  <a:lnTo>
                    <a:pt x="83" y="400"/>
                  </a:lnTo>
                  <a:lnTo>
                    <a:pt x="83" y="406"/>
                  </a:lnTo>
                  <a:cubicBezTo>
                    <a:pt x="83" y="407"/>
                    <a:pt x="83" y="408"/>
                    <a:pt x="82" y="409"/>
                  </a:cubicBezTo>
                  <a:cubicBezTo>
                    <a:pt x="81" y="419"/>
                    <a:pt x="75" y="428"/>
                    <a:pt x="68" y="434"/>
                  </a:cubicBezTo>
                  <a:cubicBezTo>
                    <a:pt x="67" y="435"/>
                    <a:pt x="65" y="437"/>
                    <a:pt x="65" y="437"/>
                  </a:cubicBezTo>
                  <a:lnTo>
                    <a:pt x="30" y="462"/>
                  </a:lnTo>
                  <a:cubicBezTo>
                    <a:pt x="27" y="464"/>
                    <a:pt x="24" y="467"/>
                    <a:pt x="24" y="472"/>
                  </a:cubicBezTo>
                  <a:cubicBezTo>
                    <a:pt x="24" y="472"/>
                    <a:pt x="24" y="478"/>
                    <a:pt x="24" y="478"/>
                  </a:cubicBezTo>
                  <a:lnTo>
                    <a:pt x="24" y="518"/>
                  </a:lnTo>
                  <a:lnTo>
                    <a:pt x="24" y="565"/>
                  </a:lnTo>
                  <a:lnTo>
                    <a:pt x="42" y="565"/>
                  </a:lnTo>
                  <a:lnTo>
                    <a:pt x="42" y="471"/>
                  </a:lnTo>
                  <a:lnTo>
                    <a:pt x="42" y="471"/>
                  </a:lnTo>
                  <a:cubicBezTo>
                    <a:pt x="42" y="468"/>
                    <a:pt x="43" y="465"/>
                    <a:pt x="45" y="463"/>
                  </a:cubicBezTo>
                  <a:lnTo>
                    <a:pt x="45" y="463"/>
                  </a:lnTo>
                  <a:cubicBezTo>
                    <a:pt x="46" y="462"/>
                    <a:pt x="56" y="455"/>
                    <a:pt x="56" y="455"/>
                  </a:cubicBezTo>
                  <a:lnTo>
                    <a:pt x="73" y="443"/>
                  </a:lnTo>
                  <a:cubicBezTo>
                    <a:pt x="75" y="442"/>
                    <a:pt x="76" y="441"/>
                    <a:pt x="78" y="440"/>
                  </a:cubicBezTo>
                  <a:lnTo>
                    <a:pt x="81" y="437"/>
                  </a:lnTo>
                  <a:cubicBezTo>
                    <a:pt x="93" y="427"/>
                    <a:pt x="101" y="411"/>
                    <a:pt x="101" y="393"/>
                  </a:cubicBezTo>
                  <a:lnTo>
                    <a:pt x="101" y="260"/>
                  </a:lnTo>
                  <a:lnTo>
                    <a:pt x="101" y="141"/>
                  </a:lnTo>
                  <a:lnTo>
                    <a:pt x="160" y="105"/>
                  </a:lnTo>
                  <a:lnTo>
                    <a:pt x="160" y="379"/>
                  </a:lnTo>
                  <a:cubicBezTo>
                    <a:pt x="160" y="380"/>
                    <a:pt x="160" y="382"/>
                    <a:pt x="160" y="382"/>
                  </a:cubicBezTo>
                  <a:lnTo>
                    <a:pt x="160" y="382"/>
                  </a:lnTo>
                  <a:cubicBezTo>
                    <a:pt x="159" y="396"/>
                    <a:pt x="153" y="408"/>
                    <a:pt x="142" y="416"/>
                  </a:cubicBezTo>
                  <a:lnTo>
                    <a:pt x="141" y="417"/>
                  </a:lnTo>
                  <a:cubicBezTo>
                    <a:pt x="140" y="418"/>
                    <a:pt x="138" y="418"/>
                    <a:pt x="137" y="419"/>
                  </a:cubicBezTo>
                  <a:lnTo>
                    <a:pt x="64" y="465"/>
                  </a:lnTo>
                  <a:lnTo>
                    <a:pt x="64" y="465"/>
                  </a:lnTo>
                  <a:lnTo>
                    <a:pt x="60" y="468"/>
                  </a:lnTo>
                  <a:cubicBezTo>
                    <a:pt x="56" y="470"/>
                    <a:pt x="54" y="474"/>
                    <a:pt x="54" y="478"/>
                  </a:cubicBezTo>
                  <a:lnTo>
                    <a:pt x="54" y="478"/>
                  </a:lnTo>
                  <a:lnTo>
                    <a:pt x="54" y="515"/>
                  </a:lnTo>
                  <a:lnTo>
                    <a:pt x="54" y="514"/>
                  </a:lnTo>
                  <a:lnTo>
                    <a:pt x="54" y="565"/>
                  </a:lnTo>
                  <a:lnTo>
                    <a:pt x="71" y="565"/>
                  </a:lnTo>
                  <a:lnTo>
                    <a:pt x="71" y="479"/>
                  </a:lnTo>
                  <a:cubicBezTo>
                    <a:pt x="71" y="475"/>
                    <a:pt x="73" y="471"/>
                    <a:pt x="77" y="469"/>
                  </a:cubicBezTo>
                  <a:cubicBezTo>
                    <a:pt x="77" y="469"/>
                    <a:pt x="86" y="464"/>
                    <a:pt x="86" y="464"/>
                  </a:cubicBezTo>
                  <a:lnTo>
                    <a:pt x="150" y="423"/>
                  </a:lnTo>
                  <a:lnTo>
                    <a:pt x="150" y="423"/>
                  </a:lnTo>
                  <a:cubicBezTo>
                    <a:pt x="166" y="413"/>
                    <a:pt x="177" y="394"/>
                    <a:pt x="177" y="373"/>
                  </a:cubicBezTo>
                  <a:lnTo>
                    <a:pt x="177" y="368"/>
                  </a:lnTo>
                  <a:lnTo>
                    <a:pt x="177" y="235"/>
                  </a:lnTo>
                  <a:lnTo>
                    <a:pt x="177" y="235"/>
                  </a:lnTo>
                  <a:lnTo>
                    <a:pt x="177" y="188"/>
                  </a:lnTo>
                  <a:lnTo>
                    <a:pt x="236" y="152"/>
                  </a:lnTo>
                  <a:lnTo>
                    <a:pt x="236" y="361"/>
                  </a:lnTo>
                  <a:cubicBezTo>
                    <a:pt x="236" y="361"/>
                    <a:pt x="236" y="362"/>
                    <a:pt x="236" y="362"/>
                  </a:cubicBezTo>
                  <a:cubicBezTo>
                    <a:pt x="236" y="377"/>
                    <a:pt x="230" y="389"/>
                    <a:pt x="219" y="397"/>
                  </a:cubicBezTo>
                  <a:cubicBezTo>
                    <a:pt x="219" y="397"/>
                    <a:pt x="213" y="401"/>
                    <a:pt x="213" y="401"/>
                  </a:cubicBezTo>
                  <a:lnTo>
                    <a:pt x="93" y="473"/>
                  </a:lnTo>
                  <a:lnTo>
                    <a:pt x="93" y="473"/>
                  </a:lnTo>
                  <a:lnTo>
                    <a:pt x="89" y="476"/>
                  </a:lnTo>
                  <a:lnTo>
                    <a:pt x="89" y="476"/>
                  </a:lnTo>
                  <a:cubicBezTo>
                    <a:pt x="85" y="478"/>
                    <a:pt x="83" y="482"/>
                    <a:pt x="83" y="486"/>
                  </a:cubicBezTo>
                  <a:lnTo>
                    <a:pt x="83" y="486"/>
                  </a:lnTo>
                  <a:lnTo>
                    <a:pt x="83" y="517"/>
                  </a:lnTo>
                  <a:lnTo>
                    <a:pt x="83" y="517"/>
                  </a:lnTo>
                  <a:lnTo>
                    <a:pt x="83" y="565"/>
                  </a:lnTo>
                  <a:lnTo>
                    <a:pt x="101" y="565"/>
                  </a:lnTo>
                  <a:lnTo>
                    <a:pt x="101" y="487"/>
                  </a:lnTo>
                  <a:lnTo>
                    <a:pt x="101" y="487"/>
                  </a:lnTo>
                  <a:cubicBezTo>
                    <a:pt x="101" y="483"/>
                    <a:pt x="103" y="480"/>
                    <a:pt x="106" y="477"/>
                  </a:cubicBezTo>
                  <a:cubicBezTo>
                    <a:pt x="106" y="477"/>
                    <a:pt x="111" y="474"/>
                    <a:pt x="111" y="474"/>
                  </a:cubicBezTo>
                  <a:lnTo>
                    <a:pt x="223" y="407"/>
                  </a:lnTo>
                  <a:cubicBezTo>
                    <a:pt x="241" y="397"/>
                    <a:pt x="254" y="378"/>
                    <a:pt x="254" y="355"/>
                  </a:cubicBezTo>
                  <a:cubicBezTo>
                    <a:pt x="254" y="355"/>
                    <a:pt x="254" y="354"/>
                    <a:pt x="254" y="353"/>
                  </a:cubicBezTo>
                  <a:lnTo>
                    <a:pt x="254" y="353"/>
                  </a:lnTo>
                  <a:lnTo>
                    <a:pt x="254" y="235"/>
                  </a:lnTo>
                  <a:lnTo>
                    <a:pt x="313" y="200"/>
                  </a:lnTo>
                  <a:lnTo>
                    <a:pt x="313" y="343"/>
                  </a:lnTo>
                  <a:lnTo>
                    <a:pt x="313" y="343"/>
                  </a:lnTo>
                  <a:cubicBezTo>
                    <a:pt x="312" y="357"/>
                    <a:pt x="304" y="369"/>
                    <a:pt x="293" y="377"/>
                  </a:cubicBezTo>
                  <a:cubicBezTo>
                    <a:pt x="293" y="377"/>
                    <a:pt x="291" y="378"/>
                    <a:pt x="291" y="378"/>
                  </a:cubicBezTo>
                  <a:lnTo>
                    <a:pt x="137" y="470"/>
                  </a:lnTo>
                  <a:lnTo>
                    <a:pt x="119" y="482"/>
                  </a:lnTo>
                  <a:cubicBezTo>
                    <a:pt x="115" y="484"/>
                    <a:pt x="113" y="487"/>
                    <a:pt x="113" y="492"/>
                  </a:cubicBezTo>
                  <a:cubicBezTo>
                    <a:pt x="113" y="492"/>
                    <a:pt x="113" y="494"/>
                    <a:pt x="113" y="494"/>
                  </a:cubicBezTo>
                  <a:lnTo>
                    <a:pt x="113" y="541"/>
                  </a:lnTo>
                  <a:lnTo>
                    <a:pt x="113" y="541"/>
                  </a:lnTo>
                  <a:lnTo>
                    <a:pt x="113" y="565"/>
                  </a:lnTo>
                  <a:lnTo>
                    <a:pt x="183" y="565"/>
                  </a:lnTo>
                  <a:lnTo>
                    <a:pt x="331" y="565"/>
                  </a:lnTo>
                  <a:cubicBezTo>
                    <a:pt x="353" y="565"/>
                    <a:pt x="372" y="546"/>
                    <a:pt x="372" y="524"/>
                  </a:cubicBezTo>
                  <a:lnTo>
                    <a:pt x="372" y="376"/>
                  </a:lnTo>
                  <a:lnTo>
                    <a:pt x="372" y="188"/>
                  </a:lnTo>
                  <a:lnTo>
                    <a:pt x="372" y="40"/>
                  </a:lnTo>
                  <a:cubicBezTo>
                    <a:pt x="372" y="18"/>
                    <a:pt x="353" y="0"/>
                    <a:pt x="331" y="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7493000" y="6261100"/>
              <a:ext cx="282575" cy="438150"/>
            </a:xfrm>
            <a:custGeom>
              <a:avLst/>
              <a:gdLst>
                <a:gd name="T0" fmla="*/ 41 w 371"/>
                <a:gd name="T1" fmla="*/ 0 h 565"/>
                <a:gd name="T2" fmla="*/ 371 w 371"/>
                <a:gd name="T3" fmla="*/ 0 h 565"/>
                <a:gd name="T4" fmla="*/ 371 w 371"/>
                <a:gd name="T5" fmla="*/ 376 h 565"/>
                <a:gd name="T6" fmla="*/ 359 w 371"/>
                <a:gd name="T7" fmla="*/ 565 h 565"/>
                <a:gd name="T8" fmla="*/ 359 w 371"/>
                <a:gd name="T9" fmla="*/ 466 h 565"/>
                <a:gd name="T10" fmla="*/ 354 w 371"/>
                <a:gd name="T11" fmla="*/ 455 h 565"/>
                <a:gd name="T12" fmla="*/ 347 w 371"/>
                <a:gd name="T13" fmla="*/ 360 h 565"/>
                <a:gd name="T14" fmla="*/ 347 w 371"/>
                <a:gd name="T15" fmla="*/ 93 h 565"/>
                <a:gd name="T16" fmla="*/ 288 w 371"/>
                <a:gd name="T17" fmla="*/ 400 h 565"/>
                <a:gd name="T18" fmla="*/ 289 w 371"/>
                <a:gd name="T19" fmla="*/ 409 h 565"/>
                <a:gd name="T20" fmla="*/ 307 w 371"/>
                <a:gd name="T21" fmla="*/ 437 h 565"/>
                <a:gd name="T22" fmla="*/ 347 w 371"/>
                <a:gd name="T23" fmla="*/ 472 h 565"/>
                <a:gd name="T24" fmla="*/ 347 w 371"/>
                <a:gd name="T25" fmla="*/ 518 h 565"/>
                <a:gd name="T26" fmla="*/ 330 w 371"/>
                <a:gd name="T27" fmla="*/ 565 h 565"/>
                <a:gd name="T28" fmla="*/ 330 w 371"/>
                <a:gd name="T29" fmla="*/ 471 h 565"/>
                <a:gd name="T30" fmla="*/ 326 w 371"/>
                <a:gd name="T31" fmla="*/ 463 h 565"/>
                <a:gd name="T32" fmla="*/ 298 w 371"/>
                <a:gd name="T33" fmla="*/ 443 h 565"/>
                <a:gd name="T34" fmla="*/ 291 w 371"/>
                <a:gd name="T35" fmla="*/ 437 h 565"/>
                <a:gd name="T36" fmla="*/ 271 w 371"/>
                <a:gd name="T37" fmla="*/ 260 h 565"/>
                <a:gd name="T38" fmla="*/ 271 w 371"/>
                <a:gd name="T39" fmla="*/ 141 h 565"/>
                <a:gd name="T40" fmla="*/ 212 w 371"/>
                <a:gd name="T41" fmla="*/ 379 h 565"/>
                <a:gd name="T42" fmla="*/ 212 w 371"/>
                <a:gd name="T43" fmla="*/ 382 h 565"/>
                <a:gd name="T44" fmla="*/ 230 w 371"/>
                <a:gd name="T45" fmla="*/ 417 h 565"/>
                <a:gd name="T46" fmla="*/ 307 w 371"/>
                <a:gd name="T47" fmla="*/ 465 h 565"/>
                <a:gd name="T48" fmla="*/ 312 w 371"/>
                <a:gd name="T49" fmla="*/ 468 h 565"/>
                <a:gd name="T50" fmla="*/ 318 w 371"/>
                <a:gd name="T51" fmla="*/ 478 h 565"/>
                <a:gd name="T52" fmla="*/ 318 w 371"/>
                <a:gd name="T53" fmla="*/ 514 h 565"/>
                <a:gd name="T54" fmla="*/ 300 w 371"/>
                <a:gd name="T55" fmla="*/ 565 h 565"/>
                <a:gd name="T56" fmla="*/ 295 w 371"/>
                <a:gd name="T57" fmla="*/ 469 h 565"/>
                <a:gd name="T58" fmla="*/ 222 w 371"/>
                <a:gd name="T59" fmla="*/ 423 h 565"/>
                <a:gd name="T60" fmla="*/ 194 w 371"/>
                <a:gd name="T61" fmla="*/ 373 h 565"/>
                <a:gd name="T62" fmla="*/ 194 w 371"/>
                <a:gd name="T63" fmla="*/ 235 h 565"/>
                <a:gd name="T64" fmla="*/ 135 w 371"/>
                <a:gd name="T65" fmla="*/ 152 h 565"/>
                <a:gd name="T66" fmla="*/ 135 w 371"/>
                <a:gd name="T67" fmla="*/ 362 h 565"/>
                <a:gd name="T68" fmla="*/ 158 w 371"/>
                <a:gd name="T69" fmla="*/ 401 h 565"/>
                <a:gd name="T70" fmla="*/ 283 w 371"/>
                <a:gd name="T71" fmla="*/ 476 h 565"/>
                <a:gd name="T72" fmla="*/ 288 w 371"/>
                <a:gd name="T73" fmla="*/ 486 h 565"/>
                <a:gd name="T74" fmla="*/ 288 w 371"/>
                <a:gd name="T75" fmla="*/ 517 h 565"/>
                <a:gd name="T76" fmla="*/ 288 w 371"/>
                <a:gd name="T77" fmla="*/ 565 h 565"/>
                <a:gd name="T78" fmla="*/ 271 w 371"/>
                <a:gd name="T79" fmla="*/ 487 h 565"/>
                <a:gd name="T80" fmla="*/ 265 w 371"/>
                <a:gd name="T81" fmla="*/ 477 h 565"/>
                <a:gd name="T82" fmla="*/ 149 w 371"/>
                <a:gd name="T83" fmla="*/ 407 h 565"/>
                <a:gd name="T84" fmla="*/ 118 w 371"/>
                <a:gd name="T85" fmla="*/ 353 h 565"/>
                <a:gd name="T86" fmla="*/ 117 w 371"/>
                <a:gd name="T87" fmla="*/ 235 h 565"/>
                <a:gd name="T88" fmla="*/ 59 w 371"/>
                <a:gd name="T89" fmla="*/ 343 h 565"/>
                <a:gd name="T90" fmla="*/ 79 w 371"/>
                <a:gd name="T91" fmla="*/ 377 h 565"/>
                <a:gd name="T92" fmla="*/ 234 w 371"/>
                <a:gd name="T93" fmla="*/ 470 h 565"/>
                <a:gd name="T94" fmla="*/ 259 w 371"/>
                <a:gd name="T95" fmla="*/ 492 h 565"/>
                <a:gd name="T96" fmla="*/ 259 w 371"/>
                <a:gd name="T97" fmla="*/ 541 h 565"/>
                <a:gd name="T98" fmla="*/ 259 w 371"/>
                <a:gd name="T99" fmla="*/ 565 h 565"/>
                <a:gd name="T100" fmla="*/ 41 w 371"/>
                <a:gd name="T101" fmla="*/ 565 h 565"/>
                <a:gd name="T102" fmla="*/ 0 w 371"/>
                <a:gd name="T103" fmla="*/ 376 h 565"/>
                <a:gd name="T104" fmla="*/ 0 w 371"/>
                <a:gd name="T105" fmla="*/ 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565">
                  <a:moveTo>
                    <a:pt x="41" y="0"/>
                  </a:moveTo>
                  <a:lnTo>
                    <a:pt x="41" y="0"/>
                  </a:lnTo>
                  <a:lnTo>
                    <a:pt x="188" y="0"/>
                  </a:lnTo>
                  <a:lnTo>
                    <a:pt x="371" y="0"/>
                  </a:lnTo>
                  <a:lnTo>
                    <a:pt x="371" y="188"/>
                  </a:lnTo>
                  <a:lnTo>
                    <a:pt x="371" y="376"/>
                  </a:lnTo>
                  <a:lnTo>
                    <a:pt x="371" y="565"/>
                  </a:lnTo>
                  <a:lnTo>
                    <a:pt x="359" y="565"/>
                  </a:lnTo>
                  <a:lnTo>
                    <a:pt x="359" y="466"/>
                  </a:lnTo>
                  <a:lnTo>
                    <a:pt x="359" y="466"/>
                  </a:lnTo>
                  <a:cubicBezTo>
                    <a:pt x="359" y="464"/>
                    <a:pt x="358" y="462"/>
                    <a:pt x="357" y="460"/>
                  </a:cubicBezTo>
                  <a:cubicBezTo>
                    <a:pt x="357" y="460"/>
                    <a:pt x="355" y="457"/>
                    <a:pt x="354" y="455"/>
                  </a:cubicBezTo>
                  <a:cubicBezTo>
                    <a:pt x="350" y="447"/>
                    <a:pt x="347" y="438"/>
                    <a:pt x="347" y="427"/>
                  </a:cubicBezTo>
                  <a:lnTo>
                    <a:pt x="347" y="360"/>
                  </a:lnTo>
                  <a:lnTo>
                    <a:pt x="347" y="169"/>
                  </a:lnTo>
                  <a:lnTo>
                    <a:pt x="347" y="93"/>
                  </a:lnTo>
                  <a:lnTo>
                    <a:pt x="288" y="58"/>
                  </a:lnTo>
                  <a:lnTo>
                    <a:pt x="288" y="400"/>
                  </a:lnTo>
                  <a:lnTo>
                    <a:pt x="289" y="406"/>
                  </a:lnTo>
                  <a:cubicBezTo>
                    <a:pt x="289" y="407"/>
                    <a:pt x="289" y="408"/>
                    <a:pt x="289" y="409"/>
                  </a:cubicBezTo>
                  <a:cubicBezTo>
                    <a:pt x="291" y="419"/>
                    <a:pt x="296" y="428"/>
                    <a:pt x="304" y="434"/>
                  </a:cubicBezTo>
                  <a:cubicBezTo>
                    <a:pt x="304" y="435"/>
                    <a:pt x="307" y="437"/>
                    <a:pt x="307" y="437"/>
                  </a:cubicBezTo>
                  <a:lnTo>
                    <a:pt x="341" y="462"/>
                  </a:lnTo>
                  <a:cubicBezTo>
                    <a:pt x="345" y="464"/>
                    <a:pt x="347" y="467"/>
                    <a:pt x="347" y="472"/>
                  </a:cubicBezTo>
                  <a:cubicBezTo>
                    <a:pt x="347" y="472"/>
                    <a:pt x="347" y="478"/>
                    <a:pt x="347" y="478"/>
                  </a:cubicBezTo>
                  <a:lnTo>
                    <a:pt x="347" y="518"/>
                  </a:lnTo>
                  <a:lnTo>
                    <a:pt x="347" y="565"/>
                  </a:lnTo>
                  <a:lnTo>
                    <a:pt x="330" y="565"/>
                  </a:lnTo>
                  <a:lnTo>
                    <a:pt x="330" y="471"/>
                  </a:lnTo>
                  <a:lnTo>
                    <a:pt x="330" y="471"/>
                  </a:lnTo>
                  <a:cubicBezTo>
                    <a:pt x="330" y="468"/>
                    <a:pt x="328" y="465"/>
                    <a:pt x="326" y="463"/>
                  </a:cubicBezTo>
                  <a:lnTo>
                    <a:pt x="326" y="463"/>
                  </a:lnTo>
                  <a:cubicBezTo>
                    <a:pt x="325" y="462"/>
                    <a:pt x="315" y="455"/>
                    <a:pt x="315" y="455"/>
                  </a:cubicBezTo>
                  <a:lnTo>
                    <a:pt x="298" y="443"/>
                  </a:lnTo>
                  <a:cubicBezTo>
                    <a:pt x="297" y="442"/>
                    <a:pt x="295" y="441"/>
                    <a:pt x="293" y="440"/>
                  </a:cubicBezTo>
                  <a:lnTo>
                    <a:pt x="291" y="437"/>
                  </a:lnTo>
                  <a:cubicBezTo>
                    <a:pt x="278" y="427"/>
                    <a:pt x="271" y="411"/>
                    <a:pt x="271" y="393"/>
                  </a:cubicBezTo>
                  <a:lnTo>
                    <a:pt x="271" y="260"/>
                  </a:lnTo>
                  <a:lnTo>
                    <a:pt x="271" y="260"/>
                  </a:lnTo>
                  <a:lnTo>
                    <a:pt x="271" y="141"/>
                  </a:lnTo>
                  <a:lnTo>
                    <a:pt x="212" y="105"/>
                  </a:lnTo>
                  <a:lnTo>
                    <a:pt x="212" y="379"/>
                  </a:lnTo>
                  <a:cubicBezTo>
                    <a:pt x="212" y="380"/>
                    <a:pt x="212" y="382"/>
                    <a:pt x="212" y="382"/>
                  </a:cubicBezTo>
                  <a:lnTo>
                    <a:pt x="212" y="382"/>
                  </a:lnTo>
                  <a:cubicBezTo>
                    <a:pt x="212" y="396"/>
                    <a:pt x="219" y="408"/>
                    <a:pt x="229" y="416"/>
                  </a:cubicBezTo>
                  <a:lnTo>
                    <a:pt x="230" y="417"/>
                  </a:lnTo>
                  <a:cubicBezTo>
                    <a:pt x="232" y="418"/>
                    <a:pt x="233" y="418"/>
                    <a:pt x="234" y="419"/>
                  </a:cubicBezTo>
                  <a:lnTo>
                    <a:pt x="307" y="465"/>
                  </a:lnTo>
                  <a:lnTo>
                    <a:pt x="307" y="465"/>
                  </a:lnTo>
                  <a:lnTo>
                    <a:pt x="312" y="468"/>
                  </a:lnTo>
                  <a:cubicBezTo>
                    <a:pt x="315" y="470"/>
                    <a:pt x="318" y="474"/>
                    <a:pt x="318" y="478"/>
                  </a:cubicBezTo>
                  <a:lnTo>
                    <a:pt x="318" y="478"/>
                  </a:lnTo>
                  <a:lnTo>
                    <a:pt x="318" y="515"/>
                  </a:lnTo>
                  <a:lnTo>
                    <a:pt x="318" y="514"/>
                  </a:lnTo>
                  <a:lnTo>
                    <a:pt x="318" y="565"/>
                  </a:lnTo>
                  <a:lnTo>
                    <a:pt x="300" y="565"/>
                  </a:lnTo>
                  <a:lnTo>
                    <a:pt x="300" y="479"/>
                  </a:lnTo>
                  <a:cubicBezTo>
                    <a:pt x="300" y="475"/>
                    <a:pt x="298" y="471"/>
                    <a:pt x="295" y="469"/>
                  </a:cubicBezTo>
                  <a:cubicBezTo>
                    <a:pt x="295" y="469"/>
                    <a:pt x="286" y="464"/>
                    <a:pt x="286" y="464"/>
                  </a:cubicBezTo>
                  <a:lnTo>
                    <a:pt x="222" y="423"/>
                  </a:lnTo>
                  <a:lnTo>
                    <a:pt x="222" y="423"/>
                  </a:lnTo>
                  <a:cubicBezTo>
                    <a:pt x="205" y="413"/>
                    <a:pt x="194" y="394"/>
                    <a:pt x="194" y="373"/>
                  </a:cubicBezTo>
                  <a:lnTo>
                    <a:pt x="194" y="368"/>
                  </a:lnTo>
                  <a:lnTo>
                    <a:pt x="194" y="235"/>
                  </a:lnTo>
                  <a:lnTo>
                    <a:pt x="194" y="188"/>
                  </a:lnTo>
                  <a:lnTo>
                    <a:pt x="135" y="152"/>
                  </a:lnTo>
                  <a:lnTo>
                    <a:pt x="135" y="361"/>
                  </a:lnTo>
                  <a:cubicBezTo>
                    <a:pt x="135" y="361"/>
                    <a:pt x="135" y="362"/>
                    <a:pt x="135" y="362"/>
                  </a:cubicBezTo>
                  <a:cubicBezTo>
                    <a:pt x="135" y="377"/>
                    <a:pt x="142" y="389"/>
                    <a:pt x="152" y="397"/>
                  </a:cubicBezTo>
                  <a:cubicBezTo>
                    <a:pt x="152" y="397"/>
                    <a:pt x="158" y="401"/>
                    <a:pt x="158" y="401"/>
                  </a:cubicBezTo>
                  <a:lnTo>
                    <a:pt x="278" y="473"/>
                  </a:lnTo>
                  <a:lnTo>
                    <a:pt x="283" y="476"/>
                  </a:lnTo>
                  <a:lnTo>
                    <a:pt x="283" y="476"/>
                  </a:lnTo>
                  <a:cubicBezTo>
                    <a:pt x="286" y="478"/>
                    <a:pt x="288" y="482"/>
                    <a:pt x="288" y="486"/>
                  </a:cubicBezTo>
                  <a:lnTo>
                    <a:pt x="288" y="486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88" y="565"/>
                  </a:lnTo>
                  <a:lnTo>
                    <a:pt x="271" y="565"/>
                  </a:lnTo>
                  <a:lnTo>
                    <a:pt x="271" y="487"/>
                  </a:lnTo>
                  <a:lnTo>
                    <a:pt x="271" y="487"/>
                  </a:lnTo>
                  <a:cubicBezTo>
                    <a:pt x="270" y="483"/>
                    <a:pt x="268" y="480"/>
                    <a:pt x="265" y="477"/>
                  </a:cubicBezTo>
                  <a:cubicBezTo>
                    <a:pt x="265" y="477"/>
                    <a:pt x="260" y="474"/>
                    <a:pt x="260" y="474"/>
                  </a:cubicBezTo>
                  <a:lnTo>
                    <a:pt x="149" y="407"/>
                  </a:lnTo>
                  <a:cubicBezTo>
                    <a:pt x="130" y="397"/>
                    <a:pt x="117" y="378"/>
                    <a:pt x="117" y="355"/>
                  </a:cubicBezTo>
                  <a:cubicBezTo>
                    <a:pt x="117" y="355"/>
                    <a:pt x="117" y="354"/>
                    <a:pt x="118" y="353"/>
                  </a:cubicBezTo>
                  <a:lnTo>
                    <a:pt x="117" y="353"/>
                  </a:lnTo>
                  <a:lnTo>
                    <a:pt x="117" y="235"/>
                  </a:lnTo>
                  <a:lnTo>
                    <a:pt x="59" y="200"/>
                  </a:lnTo>
                  <a:lnTo>
                    <a:pt x="59" y="343"/>
                  </a:lnTo>
                  <a:lnTo>
                    <a:pt x="59" y="343"/>
                  </a:lnTo>
                  <a:cubicBezTo>
                    <a:pt x="60" y="357"/>
                    <a:pt x="67" y="369"/>
                    <a:pt x="79" y="377"/>
                  </a:cubicBezTo>
                  <a:cubicBezTo>
                    <a:pt x="79" y="377"/>
                    <a:pt x="80" y="378"/>
                    <a:pt x="80" y="378"/>
                  </a:cubicBezTo>
                  <a:lnTo>
                    <a:pt x="234" y="470"/>
                  </a:lnTo>
                  <a:lnTo>
                    <a:pt x="253" y="482"/>
                  </a:lnTo>
                  <a:cubicBezTo>
                    <a:pt x="256" y="484"/>
                    <a:pt x="259" y="487"/>
                    <a:pt x="259" y="492"/>
                  </a:cubicBezTo>
                  <a:cubicBezTo>
                    <a:pt x="259" y="492"/>
                    <a:pt x="259" y="494"/>
                    <a:pt x="259" y="494"/>
                  </a:cubicBezTo>
                  <a:lnTo>
                    <a:pt x="259" y="541"/>
                  </a:lnTo>
                  <a:lnTo>
                    <a:pt x="259" y="541"/>
                  </a:lnTo>
                  <a:lnTo>
                    <a:pt x="259" y="565"/>
                  </a:lnTo>
                  <a:lnTo>
                    <a:pt x="188" y="565"/>
                  </a:lnTo>
                  <a:lnTo>
                    <a:pt x="41" y="565"/>
                  </a:lnTo>
                  <a:cubicBezTo>
                    <a:pt x="18" y="565"/>
                    <a:pt x="0" y="546"/>
                    <a:pt x="0" y="524"/>
                  </a:cubicBezTo>
                  <a:lnTo>
                    <a:pt x="0" y="376"/>
                  </a:lnTo>
                  <a:lnTo>
                    <a:pt x="0" y="188"/>
                  </a:lnTo>
                  <a:lnTo>
                    <a:pt x="0" y="40"/>
                  </a:ln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solidFill>
              <a:srgbClr val="AFCA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0" name="Freeform 16"/>
            <p:cNvSpPr>
              <a:spLocks/>
            </p:cNvSpPr>
            <p:nvPr userDrawn="1"/>
          </p:nvSpPr>
          <p:spPr bwMode="auto">
            <a:xfrm>
              <a:off x="8212138" y="6588125"/>
              <a:ext cx="1438275" cy="73025"/>
            </a:xfrm>
            <a:custGeom>
              <a:avLst/>
              <a:gdLst>
                <a:gd name="T0" fmla="*/ 16 w 1885"/>
                <a:gd name="T1" fmla="*/ 0 h 94"/>
                <a:gd name="T2" fmla="*/ 16 w 1885"/>
                <a:gd name="T3" fmla="*/ 0 h 94"/>
                <a:gd name="T4" fmla="*/ 1869 w 1885"/>
                <a:gd name="T5" fmla="*/ 0 h 94"/>
                <a:gd name="T6" fmla="*/ 1885 w 1885"/>
                <a:gd name="T7" fmla="*/ 9 h 94"/>
                <a:gd name="T8" fmla="*/ 1885 w 1885"/>
                <a:gd name="T9" fmla="*/ 84 h 94"/>
                <a:gd name="T10" fmla="*/ 1869 w 1885"/>
                <a:gd name="T11" fmla="*/ 94 h 94"/>
                <a:gd name="T12" fmla="*/ 16 w 1885"/>
                <a:gd name="T13" fmla="*/ 94 h 94"/>
                <a:gd name="T14" fmla="*/ 0 w 1885"/>
                <a:gd name="T15" fmla="*/ 84 h 94"/>
                <a:gd name="T16" fmla="*/ 0 w 1885"/>
                <a:gd name="T17" fmla="*/ 9 h 94"/>
                <a:gd name="T18" fmla="*/ 16 w 1885"/>
                <a:gd name="T1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5" h="94">
                  <a:moveTo>
                    <a:pt x="16" y="0"/>
                  </a:moveTo>
                  <a:lnTo>
                    <a:pt x="16" y="0"/>
                  </a:lnTo>
                  <a:lnTo>
                    <a:pt x="1869" y="0"/>
                  </a:lnTo>
                  <a:cubicBezTo>
                    <a:pt x="1877" y="0"/>
                    <a:pt x="1885" y="4"/>
                    <a:pt x="1885" y="9"/>
                  </a:cubicBezTo>
                  <a:lnTo>
                    <a:pt x="1885" y="84"/>
                  </a:lnTo>
                  <a:cubicBezTo>
                    <a:pt x="1885" y="89"/>
                    <a:pt x="1877" y="94"/>
                    <a:pt x="1869" y="94"/>
                  </a:cubicBezTo>
                  <a:lnTo>
                    <a:pt x="16" y="94"/>
                  </a:lnTo>
                  <a:cubicBezTo>
                    <a:pt x="7" y="94"/>
                    <a:pt x="0" y="89"/>
                    <a:pt x="0" y="84"/>
                  </a:cubicBezTo>
                  <a:lnTo>
                    <a:pt x="0" y="9"/>
                  </a:lnTo>
                  <a:cubicBezTo>
                    <a:pt x="0" y="4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AFCA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1" name="Freeform 17"/>
            <p:cNvSpPr>
              <a:spLocks/>
            </p:cNvSpPr>
            <p:nvPr userDrawn="1"/>
          </p:nvSpPr>
          <p:spPr bwMode="auto">
            <a:xfrm>
              <a:off x="8212138" y="6261100"/>
              <a:ext cx="247650" cy="290513"/>
            </a:xfrm>
            <a:custGeom>
              <a:avLst/>
              <a:gdLst>
                <a:gd name="T0" fmla="*/ 258 w 325"/>
                <a:gd name="T1" fmla="*/ 338 h 376"/>
                <a:gd name="T2" fmla="*/ 258 w 325"/>
                <a:gd name="T3" fmla="*/ 338 h 376"/>
                <a:gd name="T4" fmla="*/ 195 w 325"/>
                <a:gd name="T5" fmla="*/ 353 h 376"/>
                <a:gd name="T6" fmla="*/ 124 w 325"/>
                <a:gd name="T7" fmla="*/ 334 h 376"/>
                <a:gd name="T8" fmla="*/ 76 w 325"/>
                <a:gd name="T9" fmla="*/ 279 h 376"/>
                <a:gd name="T10" fmla="*/ 60 w 325"/>
                <a:gd name="T11" fmla="*/ 194 h 376"/>
                <a:gd name="T12" fmla="*/ 77 w 325"/>
                <a:gd name="T13" fmla="*/ 95 h 376"/>
                <a:gd name="T14" fmla="*/ 123 w 325"/>
                <a:gd name="T15" fmla="*/ 37 h 376"/>
                <a:gd name="T16" fmla="*/ 188 w 325"/>
                <a:gd name="T17" fmla="*/ 18 h 376"/>
                <a:gd name="T18" fmla="*/ 261 w 325"/>
                <a:gd name="T19" fmla="*/ 42 h 376"/>
                <a:gd name="T20" fmla="*/ 309 w 325"/>
                <a:gd name="T21" fmla="*/ 122 h 376"/>
                <a:gd name="T22" fmla="*/ 316 w 325"/>
                <a:gd name="T23" fmla="*/ 122 h 376"/>
                <a:gd name="T24" fmla="*/ 309 w 325"/>
                <a:gd name="T25" fmla="*/ 0 h 376"/>
                <a:gd name="T26" fmla="*/ 299 w 325"/>
                <a:gd name="T27" fmla="*/ 0 h 376"/>
                <a:gd name="T28" fmla="*/ 289 w 325"/>
                <a:gd name="T29" fmla="*/ 19 h 376"/>
                <a:gd name="T30" fmla="*/ 277 w 325"/>
                <a:gd name="T31" fmla="*/ 24 h 376"/>
                <a:gd name="T32" fmla="*/ 261 w 325"/>
                <a:gd name="T33" fmla="*/ 18 h 376"/>
                <a:gd name="T34" fmla="*/ 183 w 325"/>
                <a:gd name="T35" fmla="*/ 0 h 376"/>
                <a:gd name="T36" fmla="*/ 90 w 325"/>
                <a:gd name="T37" fmla="*/ 24 h 376"/>
                <a:gd name="T38" fmla="*/ 24 w 325"/>
                <a:gd name="T39" fmla="*/ 94 h 376"/>
                <a:gd name="T40" fmla="*/ 0 w 325"/>
                <a:gd name="T41" fmla="*/ 194 h 376"/>
                <a:gd name="T42" fmla="*/ 36 w 325"/>
                <a:gd name="T43" fmla="*/ 310 h 376"/>
                <a:gd name="T44" fmla="*/ 175 w 325"/>
                <a:gd name="T45" fmla="*/ 376 h 376"/>
                <a:gd name="T46" fmla="*/ 262 w 325"/>
                <a:gd name="T47" fmla="*/ 354 h 376"/>
                <a:gd name="T48" fmla="*/ 325 w 325"/>
                <a:gd name="T49" fmla="*/ 284 h 376"/>
                <a:gd name="T50" fmla="*/ 316 w 325"/>
                <a:gd name="T51" fmla="*/ 279 h 376"/>
                <a:gd name="T52" fmla="*/ 258 w 325"/>
                <a:gd name="T53" fmla="*/ 33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5" h="376">
                  <a:moveTo>
                    <a:pt x="258" y="338"/>
                  </a:moveTo>
                  <a:lnTo>
                    <a:pt x="258" y="338"/>
                  </a:lnTo>
                  <a:cubicBezTo>
                    <a:pt x="240" y="347"/>
                    <a:pt x="218" y="353"/>
                    <a:pt x="195" y="353"/>
                  </a:cubicBezTo>
                  <a:cubicBezTo>
                    <a:pt x="169" y="353"/>
                    <a:pt x="145" y="346"/>
                    <a:pt x="124" y="334"/>
                  </a:cubicBezTo>
                  <a:cubicBezTo>
                    <a:pt x="102" y="320"/>
                    <a:pt x="86" y="302"/>
                    <a:pt x="76" y="279"/>
                  </a:cubicBezTo>
                  <a:cubicBezTo>
                    <a:pt x="65" y="255"/>
                    <a:pt x="60" y="227"/>
                    <a:pt x="60" y="194"/>
                  </a:cubicBezTo>
                  <a:cubicBezTo>
                    <a:pt x="60" y="154"/>
                    <a:pt x="66" y="122"/>
                    <a:pt x="77" y="95"/>
                  </a:cubicBezTo>
                  <a:cubicBezTo>
                    <a:pt x="88" y="68"/>
                    <a:pt x="103" y="49"/>
                    <a:pt x="123" y="37"/>
                  </a:cubicBezTo>
                  <a:cubicBezTo>
                    <a:pt x="142" y="24"/>
                    <a:pt x="164" y="18"/>
                    <a:pt x="188" y="18"/>
                  </a:cubicBezTo>
                  <a:cubicBezTo>
                    <a:pt x="217" y="18"/>
                    <a:pt x="241" y="26"/>
                    <a:pt x="261" y="42"/>
                  </a:cubicBezTo>
                  <a:cubicBezTo>
                    <a:pt x="282" y="59"/>
                    <a:pt x="297" y="85"/>
                    <a:pt x="309" y="122"/>
                  </a:cubicBezTo>
                  <a:lnTo>
                    <a:pt x="316" y="122"/>
                  </a:lnTo>
                  <a:lnTo>
                    <a:pt x="309" y="0"/>
                  </a:lnTo>
                  <a:lnTo>
                    <a:pt x="299" y="0"/>
                  </a:lnTo>
                  <a:cubicBezTo>
                    <a:pt x="297" y="8"/>
                    <a:pt x="293" y="14"/>
                    <a:pt x="289" y="19"/>
                  </a:cubicBezTo>
                  <a:cubicBezTo>
                    <a:pt x="286" y="22"/>
                    <a:pt x="282" y="24"/>
                    <a:pt x="277" y="24"/>
                  </a:cubicBezTo>
                  <a:cubicBezTo>
                    <a:pt x="273" y="24"/>
                    <a:pt x="268" y="22"/>
                    <a:pt x="261" y="18"/>
                  </a:cubicBezTo>
                  <a:cubicBezTo>
                    <a:pt x="235" y="7"/>
                    <a:pt x="210" y="0"/>
                    <a:pt x="183" y="0"/>
                  </a:cubicBezTo>
                  <a:cubicBezTo>
                    <a:pt x="149" y="0"/>
                    <a:pt x="119" y="8"/>
                    <a:pt x="90" y="24"/>
                  </a:cubicBezTo>
                  <a:cubicBezTo>
                    <a:pt x="62" y="40"/>
                    <a:pt x="40" y="64"/>
                    <a:pt x="24" y="94"/>
                  </a:cubicBezTo>
                  <a:cubicBezTo>
                    <a:pt x="7" y="125"/>
                    <a:pt x="0" y="157"/>
                    <a:pt x="0" y="194"/>
                  </a:cubicBezTo>
                  <a:cubicBezTo>
                    <a:pt x="0" y="239"/>
                    <a:pt x="11" y="277"/>
                    <a:pt x="36" y="310"/>
                  </a:cubicBezTo>
                  <a:cubicBezTo>
                    <a:pt x="69" y="354"/>
                    <a:pt x="116" y="376"/>
                    <a:pt x="175" y="376"/>
                  </a:cubicBezTo>
                  <a:cubicBezTo>
                    <a:pt x="209" y="376"/>
                    <a:pt x="238" y="368"/>
                    <a:pt x="262" y="354"/>
                  </a:cubicBezTo>
                  <a:cubicBezTo>
                    <a:pt x="286" y="338"/>
                    <a:pt x="307" y="315"/>
                    <a:pt x="325" y="284"/>
                  </a:cubicBezTo>
                  <a:lnTo>
                    <a:pt x="316" y="279"/>
                  </a:lnTo>
                  <a:cubicBezTo>
                    <a:pt x="295" y="308"/>
                    <a:pt x="275" y="327"/>
                    <a:pt x="258" y="338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2" name="Freeform 18"/>
            <p:cNvSpPr>
              <a:spLocks noEditPoints="1"/>
            </p:cNvSpPr>
            <p:nvPr userDrawn="1"/>
          </p:nvSpPr>
          <p:spPr bwMode="auto">
            <a:xfrm>
              <a:off x="8483600" y="6261100"/>
              <a:ext cx="271463" cy="290513"/>
            </a:xfrm>
            <a:custGeom>
              <a:avLst/>
              <a:gdLst>
                <a:gd name="T0" fmla="*/ 259 w 354"/>
                <a:gd name="T1" fmla="*/ 317 h 376"/>
                <a:gd name="T2" fmla="*/ 259 w 354"/>
                <a:gd name="T3" fmla="*/ 317 h 376"/>
                <a:gd name="T4" fmla="*/ 177 w 354"/>
                <a:gd name="T5" fmla="*/ 357 h 376"/>
                <a:gd name="T6" fmla="*/ 176 w 354"/>
                <a:gd name="T7" fmla="*/ 357 h 376"/>
                <a:gd name="T8" fmla="*/ 99 w 354"/>
                <a:gd name="T9" fmla="*/ 321 h 376"/>
                <a:gd name="T10" fmla="*/ 61 w 354"/>
                <a:gd name="T11" fmla="*/ 186 h 376"/>
                <a:gd name="T12" fmla="*/ 97 w 354"/>
                <a:gd name="T13" fmla="*/ 55 h 376"/>
                <a:gd name="T14" fmla="*/ 175 w 354"/>
                <a:gd name="T15" fmla="*/ 18 h 376"/>
                <a:gd name="T16" fmla="*/ 177 w 354"/>
                <a:gd name="T17" fmla="*/ 18 h 376"/>
                <a:gd name="T18" fmla="*/ 256 w 354"/>
                <a:gd name="T19" fmla="*/ 55 h 376"/>
                <a:gd name="T20" fmla="*/ 293 w 354"/>
                <a:gd name="T21" fmla="*/ 193 h 376"/>
                <a:gd name="T22" fmla="*/ 259 w 354"/>
                <a:gd name="T23" fmla="*/ 317 h 376"/>
                <a:gd name="T24" fmla="*/ 181 w 354"/>
                <a:gd name="T25" fmla="*/ 0 h 376"/>
                <a:gd name="T26" fmla="*/ 181 w 354"/>
                <a:gd name="T27" fmla="*/ 0 h 376"/>
                <a:gd name="T28" fmla="*/ 177 w 354"/>
                <a:gd name="T29" fmla="*/ 0 h 376"/>
                <a:gd name="T30" fmla="*/ 59 w 354"/>
                <a:gd name="T31" fmla="*/ 46 h 376"/>
                <a:gd name="T32" fmla="*/ 0 w 354"/>
                <a:gd name="T33" fmla="*/ 187 h 376"/>
                <a:gd name="T34" fmla="*/ 51 w 354"/>
                <a:gd name="T35" fmla="*/ 323 h 376"/>
                <a:gd name="T36" fmla="*/ 176 w 354"/>
                <a:gd name="T37" fmla="*/ 376 h 376"/>
                <a:gd name="T38" fmla="*/ 177 w 354"/>
                <a:gd name="T39" fmla="*/ 376 h 376"/>
                <a:gd name="T40" fmla="*/ 301 w 354"/>
                <a:gd name="T41" fmla="*/ 321 h 376"/>
                <a:gd name="T42" fmla="*/ 354 w 354"/>
                <a:gd name="T43" fmla="*/ 186 h 376"/>
                <a:gd name="T44" fmla="*/ 302 w 354"/>
                <a:gd name="T45" fmla="*/ 53 h 376"/>
                <a:gd name="T46" fmla="*/ 181 w 354"/>
                <a:gd name="T47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4" h="376">
                  <a:moveTo>
                    <a:pt x="259" y="317"/>
                  </a:moveTo>
                  <a:lnTo>
                    <a:pt x="259" y="317"/>
                  </a:lnTo>
                  <a:cubicBezTo>
                    <a:pt x="238" y="343"/>
                    <a:pt x="210" y="357"/>
                    <a:pt x="177" y="357"/>
                  </a:cubicBezTo>
                  <a:lnTo>
                    <a:pt x="176" y="357"/>
                  </a:lnTo>
                  <a:cubicBezTo>
                    <a:pt x="144" y="357"/>
                    <a:pt x="118" y="345"/>
                    <a:pt x="99" y="321"/>
                  </a:cubicBezTo>
                  <a:cubicBezTo>
                    <a:pt x="73" y="290"/>
                    <a:pt x="61" y="245"/>
                    <a:pt x="61" y="186"/>
                  </a:cubicBezTo>
                  <a:cubicBezTo>
                    <a:pt x="61" y="128"/>
                    <a:pt x="73" y="84"/>
                    <a:pt x="97" y="55"/>
                  </a:cubicBezTo>
                  <a:cubicBezTo>
                    <a:pt x="117" y="31"/>
                    <a:pt x="143" y="18"/>
                    <a:pt x="175" y="18"/>
                  </a:cubicBezTo>
                  <a:lnTo>
                    <a:pt x="177" y="18"/>
                  </a:lnTo>
                  <a:cubicBezTo>
                    <a:pt x="210" y="19"/>
                    <a:pt x="237" y="31"/>
                    <a:pt x="256" y="55"/>
                  </a:cubicBezTo>
                  <a:cubicBezTo>
                    <a:pt x="280" y="85"/>
                    <a:pt x="293" y="131"/>
                    <a:pt x="293" y="193"/>
                  </a:cubicBezTo>
                  <a:cubicBezTo>
                    <a:pt x="293" y="250"/>
                    <a:pt x="281" y="292"/>
                    <a:pt x="259" y="317"/>
                  </a:cubicBezTo>
                  <a:close/>
                  <a:moveTo>
                    <a:pt x="181" y="0"/>
                  </a:moveTo>
                  <a:lnTo>
                    <a:pt x="181" y="0"/>
                  </a:lnTo>
                  <a:lnTo>
                    <a:pt x="177" y="0"/>
                  </a:lnTo>
                  <a:cubicBezTo>
                    <a:pt x="131" y="1"/>
                    <a:pt x="92" y="15"/>
                    <a:pt x="59" y="46"/>
                  </a:cubicBezTo>
                  <a:cubicBezTo>
                    <a:pt x="20" y="83"/>
                    <a:pt x="0" y="130"/>
                    <a:pt x="0" y="187"/>
                  </a:cubicBezTo>
                  <a:cubicBezTo>
                    <a:pt x="0" y="243"/>
                    <a:pt x="17" y="289"/>
                    <a:pt x="51" y="323"/>
                  </a:cubicBezTo>
                  <a:cubicBezTo>
                    <a:pt x="85" y="359"/>
                    <a:pt x="126" y="376"/>
                    <a:pt x="176" y="376"/>
                  </a:cubicBezTo>
                  <a:lnTo>
                    <a:pt x="177" y="376"/>
                  </a:lnTo>
                  <a:cubicBezTo>
                    <a:pt x="226" y="376"/>
                    <a:pt x="267" y="358"/>
                    <a:pt x="301" y="321"/>
                  </a:cubicBezTo>
                  <a:cubicBezTo>
                    <a:pt x="336" y="287"/>
                    <a:pt x="354" y="241"/>
                    <a:pt x="354" y="186"/>
                  </a:cubicBezTo>
                  <a:cubicBezTo>
                    <a:pt x="354" y="132"/>
                    <a:pt x="337" y="88"/>
                    <a:pt x="302" y="53"/>
                  </a:cubicBezTo>
                  <a:cubicBezTo>
                    <a:pt x="268" y="17"/>
                    <a:pt x="228" y="0"/>
                    <a:pt x="181" y="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3" name="Freeform 19"/>
            <p:cNvSpPr>
              <a:spLocks/>
            </p:cNvSpPr>
            <p:nvPr userDrawn="1"/>
          </p:nvSpPr>
          <p:spPr bwMode="auto">
            <a:xfrm>
              <a:off x="9413875" y="6267450"/>
              <a:ext cx="236538" cy="279400"/>
            </a:xfrm>
            <a:custGeom>
              <a:avLst/>
              <a:gdLst>
                <a:gd name="T0" fmla="*/ 299 w 310"/>
                <a:gd name="T1" fmla="*/ 270 h 360"/>
                <a:gd name="T2" fmla="*/ 299 w 310"/>
                <a:gd name="T3" fmla="*/ 270 h 360"/>
                <a:gd name="T4" fmla="*/ 265 w 310"/>
                <a:gd name="T5" fmla="*/ 319 h 360"/>
                <a:gd name="T6" fmla="*/ 239 w 310"/>
                <a:gd name="T7" fmla="*/ 335 h 360"/>
                <a:gd name="T8" fmla="*/ 194 w 310"/>
                <a:gd name="T9" fmla="*/ 340 h 360"/>
                <a:gd name="T10" fmla="*/ 132 w 310"/>
                <a:gd name="T11" fmla="*/ 340 h 360"/>
                <a:gd name="T12" fmla="*/ 112 w 310"/>
                <a:gd name="T13" fmla="*/ 337 h 360"/>
                <a:gd name="T14" fmla="*/ 104 w 310"/>
                <a:gd name="T15" fmla="*/ 329 h 360"/>
                <a:gd name="T16" fmla="*/ 103 w 310"/>
                <a:gd name="T17" fmla="*/ 300 h 360"/>
                <a:gd name="T18" fmla="*/ 103 w 310"/>
                <a:gd name="T19" fmla="*/ 181 h 360"/>
                <a:gd name="T20" fmla="*/ 182 w 310"/>
                <a:gd name="T21" fmla="*/ 181 h 360"/>
                <a:gd name="T22" fmla="*/ 216 w 310"/>
                <a:gd name="T23" fmla="*/ 187 h 360"/>
                <a:gd name="T24" fmla="*/ 231 w 310"/>
                <a:gd name="T25" fmla="*/ 201 h 360"/>
                <a:gd name="T26" fmla="*/ 239 w 310"/>
                <a:gd name="T27" fmla="*/ 236 h 360"/>
                <a:gd name="T28" fmla="*/ 248 w 310"/>
                <a:gd name="T29" fmla="*/ 236 h 360"/>
                <a:gd name="T30" fmla="*/ 248 w 310"/>
                <a:gd name="T31" fmla="*/ 109 h 360"/>
                <a:gd name="T32" fmla="*/ 239 w 310"/>
                <a:gd name="T33" fmla="*/ 109 h 360"/>
                <a:gd name="T34" fmla="*/ 223 w 310"/>
                <a:gd name="T35" fmla="*/ 152 h 360"/>
                <a:gd name="T36" fmla="*/ 182 w 310"/>
                <a:gd name="T37" fmla="*/ 162 h 360"/>
                <a:gd name="T38" fmla="*/ 103 w 310"/>
                <a:gd name="T39" fmla="*/ 162 h 360"/>
                <a:gd name="T40" fmla="*/ 103 w 310"/>
                <a:gd name="T41" fmla="*/ 19 h 360"/>
                <a:gd name="T42" fmla="*/ 202 w 310"/>
                <a:gd name="T43" fmla="*/ 19 h 360"/>
                <a:gd name="T44" fmla="*/ 240 w 310"/>
                <a:gd name="T45" fmla="*/ 23 h 360"/>
                <a:gd name="T46" fmla="*/ 260 w 310"/>
                <a:gd name="T47" fmla="*/ 39 h 360"/>
                <a:gd name="T48" fmla="*/ 272 w 310"/>
                <a:gd name="T49" fmla="*/ 78 h 360"/>
                <a:gd name="T50" fmla="*/ 283 w 310"/>
                <a:gd name="T51" fmla="*/ 78 h 360"/>
                <a:gd name="T52" fmla="*/ 278 w 310"/>
                <a:gd name="T53" fmla="*/ 0 h 360"/>
                <a:gd name="T54" fmla="*/ 0 w 310"/>
                <a:gd name="T55" fmla="*/ 0 h 360"/>
                <a:gd name="T56" fmla="*/ 0 w 310"/>
                <a:gd name="T57" fmla="*/ 9 h 360"/>
                <a:gd name="T58" fmla="*/ 12 w 310"/>
                <a:gd name="T59" fmla="*/ 9 h 360"/>
                <a:gd name="T60" fmla="*/ 45 w 310"/>
                <a:gd name="T61" fmla="*/ 20 h 360"/>
                <a:gd name="T62" fmla="*/ 52 w 310"/>
                <a:gd name="T63" fmla="*/ 62 h 360"/>
                <a:gd name="T64" fmla="*/ 52 w 310"/>
                <a:gd name="T65" fmla="*/ 296 h 360"/>
                <a:gd name="T66" fmla="*/ 49 w 310"/>
                <a:gd name="T67" fmla="*/ 331 h 360"/>
                <a:gd name="T68" fmla="*/ 37 w 310"/>
                <a:gd name="T69" fmla="*/ 344 h 360"/>
                <a:gd name="T70" fmla="*/ 12 w 310"/>
                <a:gd name="T71" fmla="*/ 350 h 360"/>
                <a:gd name="T72" fmla="*/ 0 w 310"/>
                <a:gd name="T73" fmla="*/ 350 h 360"/>
                <a:gd name="T74" fmla="*/ 0 w 310"/>
                <a:gd name="T75" fmla="*/ 360 h 360"/>
                <a:gd name="T76" fmla="*/ 278 w 310"/>
                <a:gd name="T77" fmla="*/ 360 h 360"/>
                <a:gd name="T78" fmla="*/ 310 w 310"/>
                <a:gd name="T79" fmla="*/ 270 h 360"/>
                <a:gd name="T80" fmla="*/ 299 w 310"/>
                <a:gd name="T81" fmla="*/ 27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10" h="360">
                  <a:moveTo>
                    <a:pt x="299" y="270"/>
                  </a:moveTo>
                  <a:lnTo>
                    <a:pt x="299" y="270"/>
                  </a:lnTo>
                  <a:cubicBezTo>
                    <a:pt x="288" y="291"/>
                    <a:pt x="276" y="308"/>
                    <a:pt x="265" y="319"/>
                  </a:cubicBezTo>
                  <a:cubicBezTo>
                    <a:pt x="256" y="328"/>
                    <a:pt x="247" y="333"/>
                    <a:pt x="239" y="335"/>
                  </a:cubicBezTo>
                  <a:cubicBezTo>
                    <a:pt x="229" y="338"/>
                    <a:pt x="214" y="340"/>
                    <a:pt x="194" y="340"/>
                  </a:cubicBezTo>
                  <a:lnTo>
                    <a:pt x="132" y="340"/>
                  </a:lnTo>
                  <a:cubicBezTo>
                    <a:pt x="123" y="340"/>
                    <a:pt x="116" y="339"/>
                    <a:pt x="112" y="337"/>
                  </a:cubicBezTo>
                  <a:cubicBezTo>
                    <a:pt x="108" y="335"/>
                    <a:pt x="106" y="332"/>
                    <a:pt x="104" y="329"/>
                  </a:cubicBezTo>
                  <a:cubicBezTo>
                    <a:pt x="104" y="326"/>
                    <a:pt x="103" y="315"/>
                    <a:pt x="103" y="300"/>
                  </a:cubicBezTo>
                  <a:lnTo>
                    <a:pt x="103" y="181"/>
                  </a:lnTo>
                  <a:lnTo>
                    <a:pt x="182" y="181"/>
                  </a:lnTo>
                  <a:cubicBezTo>
                    <a:pt x="197" y="181"/>
                    <a:pt x="208" y="183"/>
                    <a:pt x="216" y="187"/>
                  </a:cubicBezTo>
                  <a:cubicBezTo>
                    <a:pt x="223" y="191"/>
                    <a:pt x="228" y="195"/>
                    <a:pt x="231" y="201"/>
                  </a:cubicBezTo>
                  <a:cubicBezTo>
                    <a:pt x="234" y="207"/>
                    <a:pt x="237" y="217"/>
                    <a:pt x="239" y="236"/>
                  </a:cubicBezTo>
                  <a:lnTo>
                    <a:pt x="248" y="236"/>
                  </a:lnTo>
                  <a:lnTo>
                    <a:pt x="248" y="109"/>
                  </a:lnTo>
                  <a:lnTo>
                    <a:pt x="239" y="109"/>
                  </a:lnTo>
                  <a:cubicBezTo>
                    <a:pt x="238" y="130"/>
                    <a:pt x="233" y="144"/>
                    <a:pt x="223" y="152"/>
                  </a:cubicBezTo>
                  <a:cubicBezTo>
                    <a:pt x="217" y="159"/>
                    <a:pt x="203" y="162"/>
                    <a:pt x="182" y="162"/>
                  </a:cubicBezTo>
                  <a:lnTo>
                    <a:pt x="103" y="162"/>
                  </a:lnTo>
                  <a:lnTo>
                    <a:pt x="103" y="19"/>
                  </a:lnTo>
                  <a:lnTo>
                    <a:pt x="202" y="19"/>
                  </a:lnTo>
                  <a:cubicBezTo>
                    <a:pt x="220" y="19"/>
                    <a:pt x="232" y="21"/>
                    <a:pt x="240" y="23"/>
                  </a:cubicBezTo>
                  <a:cubicBezTo>
                    <a:pt x="248" y="27"/>
                    <a:pt x="255" y="32"/>
                    <a:pt x="260" y="39"/>
                  </a:cubicBezTo>
                  <a:cubicBezTo>
                    <a:pt x="264" y="47"/>
                    <a:pt x="268" y="59"/>
                    <a:pt x="272" y="78"/>
                  </a:cubicBezTo>
                  <a:lnTo>
                    <a:pt x="283" y="78"/>
                  </a:lnTo>
                  <a:lnTo>
                    <a:pt x="27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cubicBezTo>
                    <a:pt x="28" y="9"/>
                    <a:pt x="38" y="13"/>
                    <a:pt x="45" y="20"/>
                  </a:cubicBezTo>
                  <a:cubicBezTo>
                    <a:pt x="49" y="26"/>
                    <a:pt x="52" y="39"/>
                    <a:pt x="52" y="62"/>
                  </a:cubicBezTo>
                  <a:lnTo>
                    <a:pt x="52" y="296"/>
                  </a:lnTo>
                  <a:cubicBezTo>
                    <a:pt x="52" y="313"/>
                    <a:pt x="51" y="326"/>
                    <a:pt x="49" y="331"/>
                  </a:cubicBezTo>
                  <a:cubicBezTo>
                    <a:pt x="47" y="336"/>
                    <a:pt x="43" y="341"/>
                    <a:pt x="37" y="344"/>
                  </a:cubicBezTo>
                  <a:cubicBezTo>
                    <a:pt x="30" y="348"/>
                    <a:pt x="21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278" y="360"/>
                  </a:lnTo>
                  <a:lnTo>
                    <a:pt x="310" y="270"/>
                  </a:lnTo>
                  <a:lnTo>
                    <a:pt x="299" y="27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4" name="Freeform 20"/>
            <p:cNvSpPr>
              <a:spLocks noEditPoints="1"/>
            </p:cNvSpPr>
            <p:nvPr userDrawn="1"/>
          </p:nvSpPr>
          <p:spPr bwMode="auto">
            <a:xfrm>
              <a:off x="9137650" y="6267450"/>
              <a:ext cx="279400" cy="279400"/>
            </a:xfrm>
            <a:custGeom>
              <a:avLst/>
              <a:gdLst>
                <a:gd name="T0" fmla="*/ 263 w 365"/>
                <a:gd name="T1" fmla="*/ 298 h 360"/>
                <a:gd name="T2" fmla="*/ 263 w 365"/>
                <a:gd name="T3" fmla="*/ 298 h 360"/>
                <a:gd name="T4" fmla="*/ 204 w 365"/>
                <a:gd name="T5" fmla="*/ 335 h 360"/>
                <a:gd name="T6" fmla="*/ 161 w 365"/>
                <a:gd name="T7" fmla="*/ 341 h 360"/>
                <a:gd name="T8" fmla="*/ 104 w 365"/>
                <a:gd name="T9" fmla="*/ 333 h 360"/>
                <a:gd name="T10" fmla="*/ 104 w 365"/>
                <a:gd name="T11" fmla="*/ 28 h 360"/>
                <a:gd name="T12" fmla="*/ 159 w 365"/>
                <a:gd name="T13" fmla="*/ 20 h 360"/>
                <a:gd name="T14" fmla="*/ 204 w 365"/>
                <a:gd name="T15" fmla="*/ 26 h 360"/>
                <a:gd name="T16" fmla="*/ 263 w 365"/>
                <a:gd name="T17" fmla="*/ 63 h 360"/>
                <a:gd name="T18" fmla="*/ 303 w 365"/>
                <a:gd name="T19" fmla="*/ 181 h 360"/>
                <a:gd name="T20" fmla="*/ 263 w 365"/>
                <a:gd name="T21" fmla="*/ 298 h 360"/>
                <a:gd name="T22" fmla="*/ 339 w 365"/>
                <a:gd name="T23" fmla="*/ 79 h 360"/>
                <a:gd name="T24" fmla="*/ 339 w 365"/>
                <a:gd name="T25" fmla="*/ 79 h 360"/>
                <a:gd name="T26" fmla="*/ 271 w 365"/>
                <a:gd name="T27" fmla="*/ 18 h 360"/>
                <a:gd name="T28" fmla="*/ 204 w 365"/>
                <a:gd name="T29" fmla="*/ 2 h 360"/>
                <a:gd name="T30" fmla="*/ 148 w 365"/>
                <a:gd name="T31" fmla="*/ 0 h 360"/>
                <a:gd name="T32" fmla="*/ 0 w 365"/>
                <a:gd name="T33" fmla="*/ 0 h 360"/>
                <a:gd name="T34" fmla="*/ 0 w 365"/>
                <a:gd name="T35" fmla="*/ 9 h 360"/>
                <a:gd name="T36" fmla="*/ 14 w 365"/>
                <a:gd name="T37" fmla="*/ 9 h 360"/>
                <a:gd name="T38" fmla="*/ 46 w 365"/>
                <a:gd name="T39" fmla="*/ 21 h 360"/>
                <a:gd name="T40" fmla="*/ 52 w 365"/>
                <a:gd name="T41" fmla="*/ 63 h 360"/>
                <a:gd name="T42" fmla="*/ 52 w 365"/>
                <a:gd name="T43" fmla="*/ 296 h 360"/>
                <a:gd name="T44" fmla="*/ 47 w 365"/>
                <a:gd name="T45" fmla="*/ 335 h 360"/>
                <a:gd name="T46" fmla="*/ 14 w 365"/>
                <a:gd name="T47" fmla="*/ 350 h 360"/>
                <a:gd name="T48" fmla="*/ 0 w 365"/>
                <a:gd name="T49" fmla="*/ 350 h 360"/>
                <a:gd name="T50" fmla="*/ 0 w 365"/>
                <a:gd name="T51" fmla="*/ 360 h 360"/>
                <a:gd name="T52" fmla="*/ 162 w 365"/>
                <a:gd name="T53" fmla="*/ 360 h 360"/>
                <a:gd name="T54" fmla="*/ 204 w 365"/>
                <a:gd name="T55" fmla="*/ 357 h 360"/>
                <a:gd name="T56" fmla="*/ 319 w 365"/>
                <a:gd name="T57" fmla="*/ 304 h 360"/>
                <a:gd name="T58" fmla="*/ 365 w 365"/>
                <a:gd name="T59" fmla="*/ 178 h 360"/>
                <a:gd name="T60" fmla="*/ 339 w 365"/>
                <a:gd name="T61" fmla="*/ 7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5" h="360">
                  <a:moveTo>
                    <a:pt x="263" y="298"/>
                  </a:moveTo>
                  <a:lnTo>
                    <a:pt x="263" y="298"/>
                  </a:lnTo>
                  <a:cubicBezTo>
                    <a:pt x="246" y="316"/>
                    <a:pt x="226" y="329"/>
                    <a:pt x="204" y="335"/>
                  </a:cubicBezTo>
                  <a:cubicBezTo>
                    <a:pt x="190" y="339"/>
                    <a:pt x="176" y="341"/>
                    <a:pt x="161" y="341"/>
                  </a:cubicBezTo>
                  <a:cubicBezTo>
                    <a:pt x="145" y="341"/>
                    <a:pt x="126" y="338"/>
                    <a:pt x="104" y="333"/>
                  </a:cubicBezTo>
                  <a:lnTo>
                    <a:pt x="104" y="28"/>
                  </a:lnTo>
                  <a:cubicBezTo>
                    <a:pt x="124" y="22"/>
                    <a:pt x="142" y="20"/>
                    <a:pt x="159" y="20"/>
                  </a:cubicBezTo>
                  <a:cubicBezTo>
                    <a:pt x="175" y="20"/>
                    <a:pt x="189" y="22"/>
                    <a:pt x="204" y="26"/>
                  </a:cubicBezTo>
                  <a:cubicBezTo>
                    <a:pt x="227" y="32"/>
                    <a:pt x="246" y="45"/>
                    <a:pt x="263" y="63"/>
                  </a:cubicBezTo>
                  <a:cubicBezTo>
                    <a:pt x="290" y="92"/>
                    <a:pt x="303" y="131"/>
                    <a:pt x="303" y="181"/>
                  </a:cubicBezTo>
                  <a:cubicBezTo>
                    <a:pt x="303" y="231"/>
                    <a:pt x="290" y="270"/>
                    <a:pt x="263" y="298"/>
                  </a:cubicBezTo>
                  <a:close/>
                  <a:moveTo>
                    <a:pt x="339" y="79"/>
                  </a:moveTo>
                  <a:lnTo>
                    <a:pt x="339" y="79"/>
                  </a:lnTo>
                  <a:cubicBezTo>
                    <a:pt x="322" y="51"/>
                    <a:pt x="299" y="30"/>
                    <a:pt x="271" y="18"/>
                  </a:cubicBezTo>
                  <a:cubicBezTo>
                    <a:pt x="254" y="10"/>
                    <a:pt x="231" y="5"/>
                    <a:pt x="204" y="2"/>
                  </a:cubicBezTo>
                  <a:cubicBezTo>
                    <a:pt x="187" y="1"/>
                    <a:pt x="168" y="0"/>
                    <a:pt x="148" y="0"/>
                  </a:cubicBezTo>
                  <a:lnTo>
                    <a:pt x="0" y="0"/>
                  </a:lnTo>
                  <a:lnTo>
                    <a:pt x="0" y="9"/>
                  </a:lnTo>
                  <a:lnTo>
                    <a:pt x="14" y="9"/>
                  </a:lnTo>
                  <a:cubicBezTo>
                    <a:pt x="28" y="9"/>
                    <a:pt x="38" y="13"/>
                    <a:pt x="46" y="21"/>
                  </a:cubicBezTo>
                  <a:cubicBezTo>
                    <a:pt x="50" y="27"/>
                    <a:pt x="52" y="41"/>
                    <a:pt x="52" y="63"/>
                  </a:cubicBezTo>
                  <a:lnTo>
                    <a:pt x="52" y="296"/>
                  </a:lnTo>
                  <a:cubicBezTo>
                    <a:pt x="52" y="316"/>
                    <a:pt x="50" y="330"/>
                    <a:pt x="47" y="335"/>
                  </a:cubicBezTo>
                  <a:cubicBezTo>
                    <a:pt x="41" y="345"/>
                    <a:pt x="29" y="350"/>
                    <a:pt x="14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62" y="360"/>
                  </a:lnTo>
                  <a:cubicBezTo>
                    <a:pt x="177" y="360"/>
                    <a:pt x="190" y="359"/>
                    <a:pt x="204" y="357"/>
                  </a:cubicBezTo>
                  <a:cubicBezTo>
                    <a:pt x="254" y="351"/>
                    <a:pt x="292" y="333"/>
                    <a:pt x="319" y="304"/>
                  </a:cubicBezTo>
                  <a:cubicBezTo>
                    <a:pt x="350" y="270"/>
                    <a:pt x="365" y="229"/>
                    <a:pt x="365" y="178"/>
                  </a:cubicBezTo>
                  <a:cubicBezTo>
                    <a:pt x="365" y="141"/>
                    <a:pt x="356" y="108"/>
                    <a:pt x="339" y="79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5" name="Freeform 21"/>
            <p:cNvSpPr>
              <a:spLocks/>
            </p:cNvSpPr>
            <p:nvPr userDrawn="1"/>
          </p:nvSpPr>
          <p:spPr bwMode="auto">
            <a:xfrm>
              <a:off x="8759825" y="6267450"/>
              <a:ext cx="207963" cy="279400"/>
            </a:xfrm>
            <a:custGeom>
              <a:avLst/>
              <a:gdLst>
                <a:gd name="T0" fmla="*/ 0 w 272"/>
                <a:gd name="T1" fmla="*/ 0 h 360"/>
                <a:gd name="T2" fmla="*/ 0 w 272"/>
                <a:gd name="T3" fmla="*/ 0 h 360"/>
                <a:gd name="T4" fmla="*/ 0 w 272"/>
                <a:gd name="T5" fmla="*/ 9 h 360"/>
                <a:gd name="T6" fmla="*/ 12 w 272"/>
                <a:gd name="T7" fmla="*/ 9 h 360"/>
                <a:gd name="T8" fmla="*/ 37 w 272"/>
                <a:gd name="T9" fmla="*/ 16 h 360"/>
                <a:gd name="T10" fmla="*/ 48 w 272"/>
                <a:gd name="T11" fmla="*/ 28 h 360"/>
                <a:gd name="T12" fmla="*/ 52 w 272"/>
                <a:gd name="T13" fmla="*/ 63 h 360"/>
                <a:gd name="T14" fmla="*/ 52 w 272"/>
                <a:gd name="T15" fmla="*/ 296 h 360"/>
                <a:gd name="T16" fmla="*/ 45 w 272"/>
                <a:gd name="T17" fmla="*/ 337 h 360"/>
                <a:gd name="T18" fmla="*/ 12 w 272"/>
                <a:gd name="T19" fmla="*/ 350 h 360"/>
                <a:gd name="T20" fmla="*/ 0 w 272"/>
                <a:gd name="T21" fmla="*/ 350 h 360"/>
                <a:gd name="T22" fmla="*/ 0 w 272"/>
                <a:gd name="T23" fmla="*/ 360 h 360"/>
                <a:gd name="T24" fmla="*/ 154 w 272"/>
                <a:gd name="T25" fmla="*/ 360 h 360"/>
                <a:gd name="T26" fmla="*/ 154 w 272"/>
                <a:gd name="T27" fmla="*/ 350 h 360"/>
                <a:gd name="T28" fmla="*/ 142 w 272"/>
                <a:gd name="T29" fmla="*/ 350 h 360"/>
                <a:gd name="T30" fmla="*/ 117 w 272"/>
                <a:gd name="T31" fmla="*/ 344 h 360"/>
                <a:gd name="T32" fmla="*/ 106 w 272"/>
                <a:gd name="T33" fmla="*/ 332 h 360"/>
                <a:gd name="T34" fmla="*/ 102 w 272"/>
                <a:gd name="T35" fmla="*/ 296 h 360"/>
                <a:gd name="T36" fmla="*/ 102 w 272"/>
                <a:gd name="T37" fmla="*/ 183 h 360"/>
                <a:gd name="T38" fmla="*/ 169 w 272"/>
                <a:gd name="T39" fmla="*/ 183 h 360"/>
                <a:gd name="T40" fmla="*/ 195 w 272"/>
                <a:gd name="T41" fmla="*/ 189 h 360"/>
                <a:gd name="T42" fmla="*/ 210 w 272"/>
                <a:gd name="T43" fmla="*/ 203 h 360"/>
                <a:gd name="T44" fmla="*/ 216 w 272"/>
                <a:gd name="T45" fmla="*/ 234 h 360"/>
                <a:gd name="T46" fmla="*/ 225 w 272"/>
                <a:gd name="T47" fmla="*/ 234 h 360"/>
                <a:gd name="T48" fmla="*/ 225 w 272"/>
                <a:gd name="T49" fmla="*/ 112 h 360"/>
                <a:gd name="T50" fmla="*/ 216 w 272"/>
                <a:gd name="T51" fmla="*/ 112 h 360"/>
                <a:gd name="T52" fmla="*/ 201 w 272"/>
                <a:gd name="T53" fmla="*/ 151 h 360"/>
                <a:gd name="T54" fmla="*/ 169 w 272"/>
                <a:gd name="T55" fmla="*/ 161 h 360"/>
                <a:gd name="T56" fmla="*/ 102 w 272"/>
                <a:gd name="T57" fmla="*/ 161 h 360"/>
                <a:gd name="T58" fmla="*/ 102 w 272"/>
                <a:gd name="T59" fmla="*/ 19 h 360"/>
                <a:gd name="T60" fmla="*/ 182 w 272"/>
                <a:gd name="T61" fmla="*/ 19 h 360"/>
                <a:gd name="T62" fmla="*/ 223 w 272"/>
                <a:gd name="T63" fmla="*/ 25 h 360"/>
                <a:gd name="T64" fmla="*/ 246 w 272"/>
                <a:gd name="T65" fmla="*/ 42 h 360"/>
                <a:gd name="T66" fmla="*/ 263 w 272"/>
                <a:gd name="T67" fmla="*/ 78 h 360"/>
                <a:gd name="T68" fmla="*/ 272 w 272"/>
                <a:gd name="T69" fmla="*/ 78 h 360"/>
                <a:gd name="T70" fmla="*/ 268 w 272"/>
                <a:gd name="T71" fmla="*/ 0 h 360"/>
                <a:gd name="T72" fmla="*/ 0 w 272"/>
                <a:gd name="T7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2" h="360"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cubicBezTo>
                    <a:pt x="21" y="9"/>
                    <a:pt x="30" y="11"/>
                    <a:pt x="37" y="16"/>
                  </a:cubicBezTo>
                  <a:cubicBezTo>
                    <a:pt x="42" y="19"/>
                    <a:pt x="46" y="23"/>
                    <a:pt x="48" y="28"/>
                  </a:cubicBezTo>
                  <a:cubicBezTo>
                    <a:pt x="50" y="33"/>
                    <a:pt x="52" y="45"/>
                    <a:pt x="52" y="63"/>
                  </a:cubicBezTo>
                  <a:lnTo>
                    <a:pt x="52" y="296"/>
                  </a:lnTo>
                  <a:cubicBezTo>
                    <a:pt x="52" y="317"/>
                    <a:pt x="49" y="331"/>
                    <a:pt x="45" y="337"/>
                  </a:cubicBezTo>
                  <a:cubicBezTo>
                    <a:pt x="38" y="346"/>
                    <a:pt x="28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54" y="360"/>
                  </a:lnTo>
                  <a:lnTo>
                    <a:pt x="154" y="350"/>
                  </a:lnTo>
                  <a:lnTo>
                    <a:pt x="142" y="350"/>
                  </a:lnTo>
                  <a:cubicBezTo>
                    <a:pt x="133" y="350"/>
                    <a:pt x="124" y="348"/>
                    <a:pt x="117" y="344"/>
                  </a:cubicBezTo>
                  <a:cubicBezTo>
                    <a:pt x="111" y="340"/>
                    <a:pt x="107" y="336"/>
                    <a:pt x="106" y="332"/>
                  </a:cubicBezTo>
                  <a:cubicBezTo>
                    <a:pt x="103" y="326"/>
                    <a:pt x="102" y="314"/>
                    <a:pt x="102" y="296"/>
                  </a:cubicBezTo>
                  <a:lnTo>
                    <a:pt x="102" y="183"/>
                  </a:lnTo>
                  <a:lnTo>
                    <a:pt x="169" y="183"/>
                  </a:lnTo>
                  <a:cubicBezTo>
                    <a:pt x="180" y="183"/>
                    <a:pt x="190" y="185"/>
                    <a:pt x="195" y="189"/>
                  </a:cubicBezTo>
                  <a:cubicBezTo>
                    <a:pt x="201" y="192"/>
                    <a:pt x="206" y="196"/>
                    <a:pt x="210" y="203"/>
                  </a:cubicBezTo>
                  <a:cubicBezTo>
                    <a:pt x="214" y="210"/>
                    <a:pt x="216" y="220"/>
                    <a:pt x="216" y="234"/>
                  </a:cubicBezTo>
                  <a:lnTo>
                    <a:pt x="225" y="234"/>
                  </a:lnTo>
                  <a:lnTo>
                    <a:pt x="225" y="112"/>
                  </a:lnTo>
                  <a:lnTo>
                    <a:pt x="216" y="112"/>
                  </a:lnTo>
                  <a:cubicBezTo>
                    <a:pt x="213" y="131"/>
                    <a:pt x="208" y="145"/>
                    <a:pt x="201" y="151"/>
                  </a:cubicBezTo>
                  <a:cubicBezTo>
                    <a:pt x="194" y="158"/>
                    <a:pt x="183" y="161"/>
                    <a:pt x="169" y="161"/>
                  </a:cubicBezTo>
                  <a:lnTo>
                    <a:pt x="102" y="161"/>
                  </a:lnTo>
                  <a:lnTo>
                    <a:pt x="102" y="19"/>
                  </a:lnTo>
                  <a:lnTo>
                    <a:pt x="182" y="19"/>
                  </a:lnTo>
                  <a:cubicBezTo>
                    <a:pt x="201" y="19"/>
                    <a:pt x="215" y="21"/>
                    <a:pt x="223" y="25"/>
                  </a:cubicBezTo>
                  <a:cubicBezTo>
                    <a:pt x="233" y="28"/>
                    <a:pt x="240" y="33"/>
                    <a:pt x="246" y="42"/>
                  </a:cubicBezTo>
                  <a:cubicBezTo>
                    <a:pt x="252" y="50"/>
                    <a:pt x="258" y="62"/>
                    <a:pt x="263" y="78"/>
                  </a:cubicBezTo>
                  <a:lnTo>
                    <a:pt x="272" y="78"/>
                  </a:lnTo>
                  <a:lnTo>
                    <a:pt x="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6" name="Freeform 22"/>
            <p:cNvSpPr>
              <a:spLocks/>
            </p:cNvSpPr>
            <p:nvPr userDrawn="1"/>
          </p:nvSpPr>
          <p:spPr bwMode="auto">
            <a:xfrm>
              <a:off x="8990013" y="6267450"/>
              <a:ext cx="119063" cy="279400"/>
            </a:xfrm>
            <a:custGeom>
              <a:avLst/>
              <a:gdLst>
                <a:gd name="T0" fmla="*/ 0 w 155"/>
                <a:gd name="T1" fmla="*/ 9 h 360"/>
                <a:gd name="T2" fmla="*/ 0 w 155"/>
                <a:gd name="T3" fmla="*/ 9 h 360"/>
                <a:gd name="T4" fmla="*/ 12 w 155"/>
                <a:gd name="T5" fmla="*/ 9 h 360"/>
                <a:gd name="T6" fmla="*/ 37 w 155"/>
                <a:gd name="T7" fmla="*/ 16 h 360"/>
                <a:gd name="T8" fmla="*/ 48 w 155"/>
                <a:gd name="T9" fmla="*/ 28 h 360"/>
                <a:gd name="T10" fmla="*/ 52 w 155"/>
                <a:gd name="T11" fmla="*/ 63 h 360"/>
                <a:gd name="T12" fmla="*/ 52 w 155"/>
                <a:gd name="T13" fmla="*/ 296 h 360"/>
                <a:gd name="T14" fmla="*/ 45 w 155"/>
                <a:gd name="T15" fmla="*/ 337 h 360"/>
                <a:gd name="T16" fmla="*/ 12 w 155"/>
                <a:gd name="T17" fmla="*/ 350 h 360"/>
                <a:gd name="T18" fmla="*/ 0 w 155"/>
                <a:gd name="T19" fmla="*/ 350 h 360"/>
                <a:gd name="T20" fmla="*/ 0 w 155"/>
                <a:gd name="T21" fmla="*/ 360 h 360"/>
                <a:gd name="T22" fmla="*/ 155 w 155"/>
                <a:gd name="T23" fmla="*/ 360 h 360"/>
                <a:gd name="T24" fmla="*/ 155 w 155"/>
                <a:gd name="T25" fmla="*/ 350 h 360"/>
                <a:gd name="T26" fmla="*/ 142 w 155"/>
                <a:gd name="T27" fmla="*/ 350 h 360"/>
                <a:gd name="T28" fmla="*/ 118 w 155"/>
                <a:gd name="T29" fmla="*/ 344 h 360"/>
                <a:gd name="T30" fmla="*/ 106 w 155"/>
                <a:gd name="T31" fmla="*/ 332 h 360"/>
                <a:gd name="T32" fmla="*/ 102 w 155"/>
                <a:gd name="T33" fmla="*/ 296 h 360"/>
                <a:gd name="T34" fmla="*/ 102 w 155"/>
                <a:gd name="T35" fmla="*/ 63 h 360"/>
                <a:gd name="T36" fmla="*/ 109 w 155"/>
                <a:gd name="T37" fmla="*/ 23 h 360"/>
                <a:gd name="T38" fmla="*/ 142 w 155"/>
                <a:gd name="T39" fmla="*/ 9 h 360"/>
                <a:gd name="T40" fmla="*/ 155 w 155"/>
                <a:gd name="T41" fmla="*/ 9 h 360"/>
                <a:gd name="T42" fmla="*/ 155 w 155"/>
                <a:gd name="T43" fmla="*/ 0 h 360"/>
                <a:gd name="T44" fmla="*/ 0 w 155"/>
                <a:gd name="T45" fmla="*/ 0 h 360"/>
                <a:gd name="T46" fmla="*/ 0 w 155"/>
                <a:gd name="T47" fmla="*/ 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5" h="360">
                  <a:moveTo>
                    <a:pt x="0" y="9"/>
                  </a:moveTo>
                  <a:lnTo>
                    <a:pt x="0" y="9"/>
                  </a:lnTo>
                  <a:lnTo>
                    <a:pt x="12" y="9"/>
                  </a:lnTo>
                  <a:cubicBezTo>
                    <a:pt x="21" y="9"/>
                    <a:pt x="29" y="11"/>
                    <a:pt x="37" y="16"/>
                  </a:cubicBezTo>
                  <a:cubicBezTo>
                    <a:pt x="43" y="19"/>
                    <a:pt x="47" y="23"/>
                    <a:pt x="48" y="28"/>
                  </a:cubicBezTo>
                  <a:cubicBezTo>
                    <a:pt x="51" y="33"/>
                    <a:pt x="52" y="45"/>
                    <a:pt x="52" y="63"/>
                  </a:cubicBezTo>
                  <a:lnTo>
                    <a:pt x="52" y="296"/>
                  </a:lnTo>
                  <a:cubicBezTo>
                    <a:pt x="52" y="317"/>
                    <a:pt x="50" y="331"/>
                    <a:pt x="45" y="337"/>
                  </a:cubicBezTo>
                  <a:cubicBezTo>
                    <a:pt x="38" y="346"/>
                    <a:pt x="28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55" y="360"/>
                  </a:lnTo>
                  <a:lnTo>
                    <a:pt x="155" y="350"/>
                  </a:lnTo>
                  <a:lnTo>
                    <a:pt x="142" y="350"/>
                  </a:lnTo>
                  <a:cubicBezTo>
                    <a:pt x="133" y="350"/>
                    <a:pt x="125" y="348"/>
                    <a:pt x="118" y="344"/>
                  </a:cubicBezTo>
                  <a:cubicBezTo>
                    <a:pt x="112" y="340"/>
                    <a:pt x="108" y="336"/>
                    <a:pt x="106" y="332"/>
                  </a:cubicBezTo>
                  <a:cubicBezTo>
                    <a:pt x="104" y="326"/>
                    <a:pt x="102" y="314"/>
                    <a:pt x="102" y="296"/>
                  </a:cubicBezTo>
                  <a:lnTo>
                    <a:pt x="102" y="63"/>
                  </a:lnTo>
                  <a:cubicBezTo>
                    <a:pt x="102" y="42"/>
                    <a:pt x="105" y="28"/>
                    <a:pt x="109" y="23"/>
                  </a:cubicBezTo>
                  <a:cubicBezTo>
                    <a:pt x="116" y="13"/>
                    <a:pt x="127" y="9"/>
                    <a:pt x="142" y="9"/>
                  </a:cubicBezTo>
                  <a:lnTo>
                    <a:pt x="155" y="9"/>
                  </a:lnTo>
                  <a:lnTo>
                    <a:pt x="155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7" name="Freeform 23"/>
            <p:cNvSpPr>
              <a:spLocks/>
            </p:cNvSpPr>
            <p:nvPr userDrawn="1"/>
          </p:nvSpPr>
          <p:spPr bwMode="auto">
            <a:xfrm>
              <a:off x="8212138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8" name="Freeform 24"/>
            <p:cNvSpPr>
              <a:spLocks/>
            </p:cNvSpPr>
            <p:nvPr userDrawn="1"/>
          </p:nvSpPr>
          <p:spPr bwMode="auto">
            <a:xfrm>
              <a:off x="8262938" y="6735763"/>
              <a:ext cx="38100" cy="57150"/>
            </a:xfrm>
            <a:custGeom>
              <a:avLst/>
              <a:gdLst>
                <a:gd name="T0" fmla="*/ 0 w 51"/>
                <a:gd name="T1" fmla="*/ 0 h 74"/>
                <a:gd name="T2" fmla="*/ 0 w 51"/>
                <a:gd name="T3" fmla="*/ 0 h 74"/>
                <a:gd name="T4" fmla="*/ 16 w 51"/>
                <a:gd name="T5" fmla="*/ 0 h 74"/>
                <a:gd name="T6" fmla="*/ 16 w 51"/>
                <a:gd name="T7" fmla="*/ 61 h 74"/>
                <a:gd name="T8" fmla="*/ 51 w 51"/>
                <a:gd name="T9" fmla="*/ 61 h 74"/>
                <a:gd name="T10" fmla="*/ 51 w 51"/>
                <a:gd name="T11" fmla="*/ 74 h 74"/>
                <a:gd name="T12" fmla="*/ 0 w 51"/>
                <a:gd name="T13" fmla="*/ 74 h 74"/>
                <a:gd name="T14" fmla="*/ 0 w 51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1" y="61"/>
                  </a:lnTo>
                  <a:lnTo>
                    <a:pt x="51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9" name="Freeform 25"/>
            <p:cNvSpPr>
              <a:spLocks noEditPoints="1"/>
            </p:cNvSpPr>
            <p:nvPr userDrawn="1"/>
          </p:nvSpPr>
          <p:spPr bwMode="auto">
            <a:xfrm>
              <a:off x="8328025" y="6735763"/>
              <a:ext cx="44450" cy="57150"/>
            </a:xfrm>
            <a:custGeom>
              <a:avLst/>
              <a:gdLst>
                <a:gd name="T0" fmla="*/ 32 w 59"/>
                <a:gd name="T1" fmla="*/ 61 h 74"/>
                <a:gd name="T2" fmla="*/ 32 w 59"/>
                <a:gd name="T3" fmla="*/ 61 h 74"/>
                <a:gd name="T4" fmla="*/ 43 w 59"/>
                <a:gd name="T5" fmla="*/ 52 h 74"/>
                <a:gd name="T6" fmla="*/ 32 w 59"/>
                <a:gd name="T7" fmla="*/ 43 h 74"/>
                <a:gd name="T8" fmla="*/ 16 w 59"/>
                <a:gd name="T9" fmla="*/ 43 h 74"/>
                <a:gd name="T10" fmla="*/ 16 w 59"/>
                <a:gd name="T11" fmla="*/ 61 h 74"/>
                <a:gd name="T12" fmla="*/ 32 w 59"/>
                <a:gd name="T13" fmla="*/ 61 h 74"/>
                <a:gd name="T14" fmla="*/ 31 w 59"/>
                <a:gd name="T15" fmla="*/ 30 h 74"/>
                <a:gd name="T16" fmla="*/ 31 w 59"/>
                <a:gd name="T17" fmla="*/ 30 h 74"/>
                <a:gd name="T18" fmla="*/ 41 w 59"/>
                <a:gd name="T19" fmla="*/ 21 h 74"/>
                <a:gd name="T20" fmla="*/ 31 w 59"/>
                <a:gd name="T21" fmla="*/ 13 h 74"/>
                <a:gd name="T22" fmla="*/ 16 w 59"/>
                <a:gd name="T23" fmla="*/ 13 h 74"/>
                <a:gd name="T24" fmla="*/ 16 w 59"/>
                <a:gd name="T25" fmla="*/ 30 h 74"/>
                <a:gd name="T26" fmla="*/ 31 w 59"/>
                <a:gd name="T27" fmla="*/ 30 h 74"/>
                <a:gd name="T28" fmla="*/ 0 w 59"/>
                <a:gd name="T29" fmla="*/ 0 h 74"/>
                <a:gd name="T30" fmla="*/ 0 w 59"/>
                <a:gd name="T31" fmla="*/ 0 h 74"/>
                <a:gd name="T32" fmla="*/ 35 w 59"/>
                <a:gd name="T33" fmla="*/ 0 h 74"/>
                <a:gd name="T34" fmla="*/ 57 w 59"/>
                <a:gd name="T35" fmla="*/ 19 h 74"/>
                <a:gd name="T36" fmla="*/ 46 w 59"/>
                <a:gd name="T37" fmla="*/ 35 h 74"/>
                <a:gd name="T38" fmla="*/ 46 w 59"/>
                <a:gd name="T39" fmla="*/ 36 h 74"/>
                <a:gd name="T40" fmla="*/ 59 w 59"/>
                <a:gd name="T41" fmla="*/ 53 h 74"/>
                <a:gd name="T42" fmla="*/ 36 w 59"/>
                <a:gd name="T43" fmla="*/ 74 h 74"/>
                <a:gd name="T44" fmla="*/ 0 w 59"/>
                <a:gd name="T45" fmla="*/ 74 h 74"/>
                <a:gd name="T46" fmla="*/ 0 w 59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9" h="74">
                  <a:moveTo>
                    <a:pt x="32" y="61"/>
                  </a:moveTo>
                  <a:lnTo>
                    <a:pt x="32" y="61"/>
                  </a:lnTo>
                  <a:cubicBezTo>
                    <a:pt x="39" y="61"/>
                    <a:pt x="43" y="58"/>
                    <a:pt x="43" y="52"/>
                  </a:cubicBezTo>
                  <a:cubicBezTo>
                    <a:pt x="43" y="46"/>
                    <a:pt x="39" y="43"/>
                    <a:pt x="32" y="43"/>
                  </a:cubicBezTo>
                  <a:lnTo>
                    <a:pt x="16" y="43"/>
                  </a:lnTo>
                  <a:lnTo>
                    <a:pt x="16" y="61"/>
                  </a:lnTo>
                  <a:lnTo>
                    <a:pt x="32" y="61"/>
                  </a:lnTo>
                  <a:close/>
                  <a:moveTo>
                    <a:pt x="31" y="30"/>
                  </a:moveTo>
                  <a:lnTo>
                    <a:pt x="31" y="30"/>
                  </a:lnTo>
                  <a:cubicBezTo>
                    <a:pt x="38" y="30"/>
                    <a:pt x="41" y="27"/>
                    <a:pt x="41" y="21"/>
                  </a:cubicBezTo>
                  <a:cubicBezTo>
                    <a:pt x="41" y="16"/>
                    <a:pt x="37" y="13"/>
                    <a:pt x="31" y="13"/>
                  </a:cubicBezTo>
                  <a:lnTo>
                    <a:pt x="16" y="13"/>
                  </a:lnTo>
                  <a:lnTo>
                    <a:pt x="16" y="30"/>
                  </a:lnTo>
                  <a:lnTo>
                    <a:pt x="31" y="3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5" y="0"/>
                  </a:lnTo>
                  <a:cubicBezTo>
                    <a:pt x="49" y="0"/>
                    <a:pt x="57" y="7"/>
                    <a:pt x="57" y="19"/>
                  </a:cubicBezTo>
                  <a:cubicBezTo>
                    <a:pt x="57" y="26"/>
                    <a:pt x="54" y="32"/>
                    <a:pt x="46" y="35"/>
                  </a:cubicBezTo>
                  <a:lnTo>
                    <a:pt x="46" y="36"/>
                  </a:lnTo>
                  <a:cubicBezTo>
                    <a:pt x="55" y="38"/>
                    <a:pt x="59" y="45"/>
                    <a:pt x="59" y="53"/>
                  </a:cubicBezTo>
                  <a:cubicBezTo>
                    <a:pt x="59" y="66"/>
                    <a:pt x="49" y="74"/>
                    <a:pt x="36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0" name="Freeform 26"/>
            <p:cNvSpPr>
              <a:spLocks noEditPoints="1"/>
            </p:cNvSpPr>
            <p:nvPr userDrawn="1"/>
          </p:nvSpPr>
          <p:spPr bwMode="auto">
            <a:xfrm>
              <a:off x="8375650" y="6735763"/>
              <a:ext cx="53975" cy="57150"/>
            </a:xfrm>
            <a:custGeom>
              <a:avLst/>
              <a:gdLst>
                <a:gd name="T0" fmla="*/ 44 w 70"/>
                <a:gd name="T1" fmla="*/ 46 h 74"/>
                <a:gd name="T2" fmla="*/ 44 w 70"/>
                <a:gd name="T3" fmla="*/ 46 h 74"/>
                <a:gd name="T4" fmla="*/ 35 w 70"/>
                <a:gd name="T5" fmla="*/ 18 h 74"/>
                <a:gd name="T6" fmla="*/ 34 w 70"/>
                <a:gd name="T7" fmla="*/ 18 h 74"/>
                <a:gd name="T8" fmla="*/ 25 w 70"/>
                <a:gd name="T9" fmla="*/ 46 h 74"/>
                <a:gd name="T10" fmla="*/ 44 w 70"/>
                <a:gd name="T11" fmla="*/ 46 h 74"/>
                <a:gd name="T12" fmla="*/ 27 w 70"/>
                <a:gd name="T13" fmla="*/ 0 h 74"/>
                <a:gd name="T14" fmla="*/ 27 w 70"/>
                <a:gd name="T15" fmla="*/ 0 h 74"/>
                <a:gd name="T16" fmla="*/ 43 w 70"/>
                <a:gd name="T17" fmla="*/ 0 h 74"/>
                <a:gd name="T18" fmla="*/ 70 w 70"/>
                <a:gd name="T19" fmla="*/ 74 h 74"/>
                <a:gd name="T20" fmla="*/ 53 w 70"/>
                <a:gd name="T21" fmla="*/ 74 h 74"/>
                <a:gd name="T22" fmla="*/ 48 w 70"/>
                <a:gd name="T23" fmla="*/ 59 h 74"/>
                <a:gd name="T24" fmla="*/ 21 w 70"/>
                <a:gd name="T25" fmla="*/ 59 h 74"/>
                <a:gd name="T26" fmla="*/ 16 w 70"/>
                <a:gd name="T27" fmla="*/ 74 h 74"/>
                <a:gd name="T28" fmla="*/ 0 w 70"/>
                <a:gd name="T29" fmla="*/ 74 h 74"/>
                <a:gd name="T30" fmla="*/ 27 w 7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4">
                  <a:moveTo>
                    <a:pt x="44" y="46"/>
                  </a:moveTo>
                  <a:lnTo>
                    <a:pt x="44" y="46"/>
                  </a:lnTo>
                  <a:lnTo>
                    <a:pt x="35" y="18"/>
                  </a:lnTo>
                  <a:lnTo>
                    <a:pt x="34" y="18"/>
                  </a:lnTo>
                  <a:lnTo>
                    <a:pt x="25" y="46"/>
                  </a:lnTo>
                  <a:lnTo>
                    <a:pt x="44" y="46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43" y="0"/>
                  </a:lnTo>
                  <a:lnTo>
                    <a:pt x="70" y="74"/>
                  </a:lnTo>
                  <a:lnTo>
                    <a:pt x="53" y="74"/>
                  </a:lnTo>
                  <a:lnTo>
                    <a:pt x="48" y="59"/>
                  </a:lnTo>
                  <a:lnTo>
                    <a:pt x="21" y="59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8435975" y="6735763"/>
              <a:ext cx="46038" cy="57150"/>
            </a:xfrm>
            <a:custGeom>
              <a:avLst/>
              <a:gdLst>
                <a:gd name="T0" fmla="*/ 0 w 61"/>
                <a:gd name="T1" fmla="*/ 0 h 74"/>
                <a:gd name="T2" fmla="*/ 0 w 61"/>
                <a:gd name="T3" fmla="*/ 0 h 74"/>
                <a:gd name="T4" fmla="*/ 16 w 61"/>
                <a:gd name="T5" fmla="*/ 0 h 74"/>
                <a:gd name="T6" fmla="*/ 46 w 61"/>
                <a:gd name="T7" fmla="*/ 46 h 74"/>
                <a:gd name="T8" fmla="*/ 46 w 61"/>
                <a:gd name="T9" fmla="*/ 46 h 74"/>
                <a:gd name="T10" fmla="*/ 46 w 61"/>
                <a:gd name="T11" fmla="*/ 0 h 74"/>
                <a:gd name="T12" fmla="*/ 61 w 61"/>
                <a:gd name="T13" fmla="*/ 0 h 74"/>
                <a:gd name="T14" fmla="*/ 61 w 61"/>
                <a:gd name="T15" fmla="*/ 74 h 74"/>
                <a:gd name="T16" fmla="*/ 46 w 61"/>
                <a:gd name="T17" fmla="*/ 74 h 74"/>
                <a:gd name="T18" fmla="*/ 15 w 61"/>
                <a:gd name="T19" fmla="*/ 27 h 74"/>
                <a:gd name="T20" fmla="*/ 15 w 61"/>
                <a:gd name="T21" fmla="*/ 27 h 74"/>
                <a:gd name="T22" fmla="*/ 15 w 61"/>
                <a:gd name="T23" fmla="*/ 74 h 74"/>
                <a:gd name="T24" fmla="*/ 0 w 61"/>
                <a:gd name="T25" fmla="*/ 74 h 74"/>
                <a:gd name="T26" fmla="*/ 0 w 61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74"/>
                  </a:lnTo>
                  <a:lnTo>
                    <a:pt x="46" y="74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5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8491538" y="6734175"/>
              <a:ext cx="46038" cy="60325"/>
            </a:xfrm>
            <a:custGeom>
              <a:avLst/>
              <a:gdLst>
                <a:gd name="T0" fmla="*/ 0 w 60"/>
                <a:gd name="T1" fmla="*/ 50 h 77"/>
                <a:gd name="T2" fmla="*/ 0 w 60"/>
                <a:gd name="T3" fmla="*/ 50 h 77"/>
                <a:gd name="T4" fmla="*/ 0 w 60"/>
                <a:gd name="T5" fmla="*/ 27 h 77"/>
                <a:gd name="T6" fmla="*/ 31 w 60"/>
                <a:gd name="T7" fmla="*/ 0 h 77"/>
                <a:gd name="T8" fmla="*/ 60 w 60"/>
                <a:gd name="T9" fmla="*/ 24 h 77"/>
                <a:gd name="T10" fmla="*/ 60 w 60"/>
                <a:gd name="T11" fmla="*/ 27 h 77"/>
                <a:gd name="T12" fmla="*/ 45 w 60"/>
                <a:gd name="T13" fmla="*/ 27 h 77"/>
                <a:gd name="T14" fmla="*/ 45 w 60"/>
                <a:gd name="T15" fmla="*/ 26 h 77"/>
                <a:gd name="T16" fmla="*/ 31 w 60"/>
                <a:gd name="T17" fmla="*/ 14 h 77"/>
                <a:gd name="T18" fmla="*/ 16 w 60"/>
                <a:gd name="T19" fmla="*/ 27 h 77"/>
                <a:gd name="T20" fmla="*/ 16 w 60"/>
                <a:gd name="T21" fmla="*/ 50 h 77"/>
                <a:gd name="T22" fmla="*/ 31 w 60"/>
                <a:gd name="T23" fmla="*/ 63 h 77"/>
                <a:gd name="T24" fmla="*/ 45 w 60"/>
                <a:gd name="T25" fmla="*/ 51 h 77"/>
                <a:gd name="T26" fmla="*/ 45 w 60"/>
                <a:gd name="T27" fmla="*/ 49 h 77"/>
                <a:gd name="T28" fmla="*/ 60 w 60"/>
                <a:gd name="T29" fmla="*/ 49 h 77"/>
                <a:gd name="T30" fmla="*/ 60 w 60"/>
                <a:gd name="T31" fmla="*/ 52 h 77"/>
                <a:gd name="T32" fmla="*/ 31 w 60"/>
                <a:gd name="T33" fmla="*/ 77 h 77"/>
                <a:gd name="T34" fmla="*/ 0 w 60"/>
                <a:gd name="T35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77">
                  <a:moveTo>
                    <a:pt x="0" y="50"/>
                  </a:moveTo>
                  <a:lnTo>
                    <a:pt x="0" y="50"/>
                  </a:lnTo>
                  <a:lnTo>
                    <a:pt x="0" y="27"/>
                  </a:lnTo>
                  <a:cubicBezTo>
                    <a:pt x="0" y="9"/>
                    <a:pt x="14" y="0"/>
                    <a:pt x="31" y="0"/>
                  </a:cubicBezTo>
                  <a:cubicBezTo>
                    <a:pt x="45" y="0"/>
                    <a:pt x="60" y="7"/>
                    <a:pt x="60" y="24"/>
                  </a:cubicBezTo>
                  <a:lnTo>
                    <a:pt x="60" y="27"/>
                  </a:lnTo>
                  <a:lnTo>
                    <a:pt x="45" y="27"/>
                  </a:lnTo>
                  <a:lnTo>
                    <a:pt x="45" y="26"/>
                  </a:lnTo>
                  <a:cubicBezTo>
                    <a:pt x="45" y="17"/>
                    <a:pt x="37" y="14"/>
                    <a:pt x="31" y="14"/>
                  </a:cubicBezTo>
                  <a:cubicBezTo>
                    <a:pt x="24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7" y="63"/>
                    <a:pt x="45" y="59"/>
                    <a:pt x="45" y="51"/>
                  </a:cubicBezTo>
                  <a:lnTo>
                    <a:pt x="45" y="49"/>
                  </a:lnTo>
                  <a:lnTo>
                    <a:pt x="60" y="49"/>
                  </a:lnTo>
                  <a:lnTo>
                    <a:pt x="60" y="52"/>
                  </a:lnTo>
                  <a:cubicBezTo>
                    <a:pt x="60" y="69"/>
                    <a:pt x="45" y="77"/>
                    <a:pt x="31" y="77"/>
                  </a:cubicBezTo>
                  <a:cubicBezTo>
                    <a:pt x="15" y="77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3" name="Freeform 29"/>
            <p:cNvSpPr>
              <a:spLocks noEditPoints="1"/>
            </p:cNvSpPr>
            <p:nvPr userDrawn="1"/>
          </p:nvSpPr>
          <p:spPr bwMode="auto">
            <a:xfrm>
              <a:off x="8543925" y="6734175"/>
              <a:ext cx="47625" cy="60325"/>
            </a:xfrm>
            <a:custGeom>
              <a:avLst/>
              <a:gdLst>
                <a:gd name="T0" fmla="*/ 45 w 61"/>
                <a:gd name="T1" fmla="*/ 49 h 76"/>
                <a:gd name="T2" fmla="*/ 45 w 61"/>
                <a:gd name="T3" fmla="*/ 49 h 76"/>
                <a:gd name="T4" fmla="*/ 45 w 61"/>
                <a:gd name="T5" fmla="*/ 27 h 76"/>
                <a:gd name="T6" fmla="*/ 30 w 61"/>
                <a:gd name="T7" fmla="*/ 14 h 76"/>
                <a:gd name="T8" fmla="*/ 16 w 61"/>
                <a:gd name="T9" fmla="*/ 27 h 76"/>
                <a:gd name="T10" fmla="*/ 16 w 61"/>
                <a:gd name="T11" fmla="*/ 50 h 76"/>
                <a:gd name="T12" fmla="*/ 31 w 61"/>
                <a:gd name="T13" fmla="*/ 63 h 76"/>
                <a:gd name="T14" fmla="*/ 45 w 61"/>
                <a:gd name="T15" fmla="*/ 49 h 76"/>
                <a:gd name="T16" fmla="*/ 0 w 61"/>
                <a:gd name="T17" fmla="*/ 50 h 76"/>
                <a:gd name="T18" fmla="*/ 0 w 61"/>
                <a:gd name="T19" fmla="*/ 50 h 76"/>
                <a:gd name="T20" fmla="*/ 0 w 61"/>
                <a:gd name="T21" fmla="*/ 28 h 76"/>
                <a:gd name="T22" fmla="*/ 30 w 61"/>
                <a:gd name="T23" fmla="*/ 0 h 76"/>
                <a:gd name="T24" fmla="*/ 61 w 61"/>
                <a:gd name="T25" fmla="*/ 27 h 76"/>
                <a:gd name="T26" fmla="*/ 61 w 61"/>
                <a:gd name="T27" fmla="*/ 49 h 76"/>
                <a:gd name="T28" fmla="*/ 31 w 61"/>
                <a:gd name="T29" fmla="*/ 76 h 76"/>
                <a:gd name="T30" fmla="*/ 0 w 61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0" y="14"/>
                  </a:cubicBezTo>
                  <a:cubicBezTo>
                    <a:pt x="23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2" y="63"/>
                    <a:pt x="31" y="63"/>
                  </a:cubicBezTo>
                  <a:cubicBezTo>
                    <a:pt x="37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0" y="0"/>
                  </a:cubicBezTo>
                  <a:cubicBezTo>
                    <a:pt x="46" y="0"/>
                    <a:pt x="61" y="9"/>
                    <a:pt x="61" y="27"/>
                  </a:cubicBezTo>
                  <a:lnTo>
                    <a:pt x="61" y="49"/>
                  </a:lnTo>
                  <a:cubicBezTo>
                    <a:pt x="61" y="67"/>
                    <a:pt x="46" y="76"/>
                    <a:pt x="31" y="76"/>
                  </a:cubicBezTo>
                  <a:cubicBezTo>
                    <a:pt x="14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4" name="Freeform 30"/>
            <p:cNvSpPr>
              <a:spLocks noEditPoints="1"/>
            </p:cNvSpPr>
            <p:nvPr userDrawn="1"/>
          </p:nvSpPr>
          <p:spPr bwMode="auto">
            <a:xfrm>
              <a:off x="8620125" y="6735763"/>
              <a:ext cx="44450" cy="57150"/>
            </a:xfrm>
            <a:custGeom>
              <a:avLst/>
              <a:gdLst>
                <a:gd name="T0" fmla="*/ 29 w 59"/>
                <a:gd name="T1" fmla="*/ 61 h 74"/>
                <a:gd name="T2" fmla="*/ 29 w 59"/>
                <a:gd name="T3" fmla="*/ 61 h 74"/>
                <a:gd name="T4" fmla="*/ 43 w 59"/>
                <a:gd name="T5" fmla="*/ 47 h 74"/>
                <a:gd name="T6" fmla="*/ 43 w 59"/>
                <a:gd name="T7" fmla="*/ 27 h 74"/>
                <a:gd name="T8" fmla="*/ 29 w 59"/>
                <a:gd name="T9" fmla="*/ 14 h 74"/>
                <a:gd name="T10" fmla="*/ 16 w 59"/>
                <a:gd name="T11" fmla="*/ 14 h 74"/>
                <a:gd name="T12" fmla="*/ 16 w 59"/>
                <a:gd name="T13" fmla="*/ 61 h 74"/>
                <a:gd name="T14" fmla="*/ 29 w 59"/>
                <a:gd name="T15" fmla="*/ 61 h 74"/>
                <a:gd name="T16" fmla="*/ 0 w 59"/>
                <a:gd name="T17" fmla="*/ 0 h 74"/>
                <a:gd name="T18" fmla="*/ 0 w 59"/>
                <a:gd name="T19" fmla="*/ 0 h 74"/>
                <a:gd name="T20" fmla="*/ 30 w 59"/>
                <a:gd name="T21" fmla="*/ 0 h 74"/>
                <a:gd name="T22" fmla="*/ 59 w 59"/>
                <a:gd name="T23" fmla="*/ 27 h 74"/>
                <a:gd name="T24" fmla="*/ 59 w 59"/>
                <a:gd name="T25" fmla="*/ 47 h 74"/>
                <a:gd name="T26" fmla="*/ 30 w 59"/>
                <a:gd name="T27" fmla="*/ 74 h 74"/>
                <a:gd name="T28" fmla="*/ 0 w 59"/>
                <a:gd name="T29" fmla="*/ 74 h 74"/>
                <a:gd name="T30" fmla="*/ 0 w 59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59" y="10"/>
                    <a:pt x="59" y="27"/>
                  </a:cubicBezTo>
                  <a:lnTo>
                    <a:pt x="59" y="47"/>
                  </a:lnTo>
                  <a:cubicBezTo>
                    <a:pt x="59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5" name="Freeform 31"/>
            <p:cNvSpPr>
              <a:spLocks/>
            </p:cNvSpPr>
            <p:nvPr userDrawn="1"/>
          </p:nvSpPr>
          <p:spPr bwMode="auto">
            <a:xfrm>
              <a:off x="8674100" y="6735763"/>
              <a:ext cx="41275" cy="57150"/>
            </a:xfrm>
            <a:custGeom>
              <a:avLst/>
              <a:gdLst>
                <a:gd name="T0" fmla="*/ 0 w 54"/>
                <a:gd name="T1" fmla="*/ 0 h 74"/>
                <a:gd name="T2" fmla="*/ 0 w 54"/>
                <a:gd name="T3" fmla="*/ 0 h 74"/>
                <a:gd name="T4" fmla="*/ 54 w 54"/>
                <a:gd name="T5" fmla="*/ 0 h 74"/>
                <a:gd name="T6" fmla="*/ 54 w 54"/>
                <a:gd name="T7" fmla="*/ 14 h 74"/>
                <a:gd name="T8" fmla="*/ 17 w 54"/>
                <a:gd name="T9" fmla="*/ 14 h 74"/>
                <a:gd name="T10" fmla="*/ 17 w 54"/>
                <a:gd name="T11" fmla="*/ 30 h 74"/>
                <a:gd name="T12" fmla="*/ 49 w 54"/>
                <a:gd name="T13" fmla="*/ 30 h 74"/>
                <a:gd name="T14" fmla="*/ 49 w 54"/>
                <a:gd name="T15" fmla="*/ 43 h 74"/>
                <a:gd name="T16" fmla="*/ 17 w 54"/>
                <a:gd name="T17" fmla="*/ 43 h 74"/>
                <a:gd name="T18" fmla="*/ 17 w 54"/>
                <a:gd name="T19" fmla="*/ 61 h 74"/>
                <a:gd name="T20" fmla="*/ 54 w 54"/>
                <a:gd name="T21" fmla="*/ 61 h 74"/>
                <a:gd name="T22" fmla="*/ 54 w 54"/>
                <a:gd name="T23" fmla="*/ 74 h 74"/>
                <a:gd name="T24" fmla="*/ 0 w 54"/>
                <a:gd name="T25" fmla="*/ 74 h 74"/>
                <a:gd name="T26" fmla="*/ 0 w 54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74">
                  <a:moveTo>
                    <a:pt x="0" y="0"/>
                  </a:moveTo>
                  <a:lnTo>
                    <a:pt x="0" y="0"/>
                  </a:lnTo>
                  <a:lnTo>
                    <a:pt x="54" y="0"/>
                  </a:lnTo>
                  <a:lnTo>
                    <a:pt x="54" y="14"/>
                  </a:lnTo>
                  <a:lnTo>
                    <a:pt x="17" y="14"/>
                  </a:lnTo>
                  <a:lnTo>
                    <a:pt x="17" y="30"/>
                  </a:lnTo>
                  <a:lnTo>
                    <a:pt x="49" y="30"/>
                  </a:lnTo>
                  <a:lnTo>
                    <a:pt x="49" y="43"/>
                  </a:lnTo>
                  <a:lnTo>
                    <a:pt x="17" y="43"/>
                  </a:lnTo>
                  <a:lnTo>
                    <a:pt x="17" y="61"/>
                  </a:lnTo>
                  <a:lnTo>
                    <a:pt x="54" y="61"/>
                  </a:lnTo>
                  <a:lnTo>
                    <a:pt x="54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6" name="Freeform 32"/>
            <p:cNvSpPr>
              <a:spLocks noEditPoints="1"/>
            </p:cNvSpPr>
            <p:nvPr userDrawn="1"/>
          </p:nvSpPr>
          <p:spPr bwMode="auto">
            <a:xfrm>
              <a:off x="8742363" y="6735763"/>
              <a:ext cx="46038" cy="57150"/>
            </a:xfrm>
            <a:custGeom>
              <a:avLst/>
              <a:gdLst>
                <a:gd name="T0" fmla="*/ 29 w 60"/>
                <a:gd name="T1" fmla="*/ 61 h 74"/>
                <a:gd name="T2" fmla="*/ 29 w 60"/>
                <a:gd name="T3" fmla="*/ 61 h 74"/>
                <a:gd name="T4" fmla="*/ 43 w 60"/>
                <a:gd name="T5" fmla="*/ 47 h 74"/>
                <a:gd name="T6" fmla="*/ 43 w 60"/>
                <a:gd name="T7" fmla="*/ 27 h 74"/>
                <a:gd name="T8" fmla="*/ 29 w 60"/>
                <a:gd name="T9" fmla="*/ 14 h 74"/>
                <a:gd name="T10" fmla="*/ 16 w 60"/>
                <a:gd name="T11" fmla="*/ 14 h 74"/>
                <a:gd name="T12" fmla="*/ 16 w 60"/>
                <a:gd name="T13" fmla="*/ 61 h 74"/>
                <a:gd name="T14" fmla="*/ 29 w 60"/>
                <a:gd name="T15" fmla="*/ 61 h 74"/>
                <a:gd name="T16" fmla="*/ 0 w 60"/>
                <a:gd name="T17" fmla="*/ 0 h 74"/>
                <a:gd name="T18" fmla="*/ 0 w 60"/>
                <a:gd name="T19" fmla="*/ 0 h 74"/>
                <a:gd name="T20" fmla="*/ 30 w 60"/>
                <a:gd name="T21" fmla="*/ 0 h 74"/>
                <a:gd name="T22" fmla="*/ 60 w 60"/>
                <a:gd name="T23" fmla="*/ 27 h 74"/>
                <a:gd name="T24" fmla="*/ 60 w 60"/>
                <a:gd name="T25" fmla="*/ 47 h 74"/>
                <a:gd name="T26" fmla="*/ 30 w 60"/>
                <a:gd name="T27" fmla="*/ 74 h 74"/>
                <a:gd name="T28" fmla="*/ 0 w 60"/>
                <a:gd name="T29" fmla="*/ 74 h 74"/>
                <a:gd name="T30" fmla="*/ 0 w 6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60" y="10"/>
                    <a:pt x="60" y="27"/>
                  </a:cubicBezTo>
                  <a:lnTo>
                    <a:pt x="60" y="47"/>
                  </a:lnTo>
                  <a:cubicBezTo>
                    <a:pt x="60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7" name="Freeform 33"/>
            <p:cNvSpPr>
              <a:spLocks/>
            </p:cNvSpPr>
            <p:nvPr userDrawn="1"/>
          </p:nvSpPr>
          <p:spPr bwMode="auto">
            <a:xfrm>
              <a:off x="8797925" y="6735763"/>
              <a:ext cx="41275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8" name="Freeform 34"/>
            <p:cNvSpPr>
              <a:spLocks/>
            </p:cNvSpPr>
            <p:nvPr userDrawn="1"/>
          </p:nvSpPr>
          <p:spPr bwMode="auto">
            <a:xfrm>
              <a:off x="8842375" y="6734175"/>
              <a:ext cx="46038" cy="60325"/>
            </a:xfrm>
            <a:custGeom>
              <a:avLst/>
              <a:gdLst>
                <a:gd name="T0" fmla="*/ 0 w 59"/>
                <a:gd name="T1" fmla="*/ 61 h 76"/>
                <a:gd name="T2" fmla="*/ 0 w 59"/>
                <a:gd name="T3" fmla="*/ 61 h 76"/>
                <a:gd name="T4" fmla="*/ 12 w 59"/>
                <a:gd name="T5" fmla="*/ 53 h 76"/>
                <a:gd name="T6" fmla="*/ 30 w 59"/>
                <a:gd name="T7" fmla="*/ 63 h 76"/>
                <a:gd name="T8" fmla="*/ 43 w 59"/>
                <a:gd name="T9" fmla="*/ 55 h 76"/>
                <a:gd name="T10" fmla="*/ 34 w 59"/>
                <a:gd name="T11" fmla="*/ 46 h 76"/>
                <a:gd name="T12" fmla="*/ 21 w 59"/>
                <a:gd name="T13" fmla="*/ 43 h 76"/>
                <a:gd name="T14" fmla="*/ 3 w 59"/>
                <a:gd name="T15" fmla="*/ 23 h 76"/>
                <a:gd name="T16" fmla="*/ 31 w 59"/>
                <a:gd name="T17" fmla="*/ 0 h 76"/>
                <a:gd name="T18" fmla="*/ 58 w 59"/>
                <a:gd name="T19" fmla="*/ 13 h 76"/>
                <a:gd name="T20" fmla="*/ 46 w 59"/>
                <a:gd name="T21" fmla="*/ 21 h 76"/>
                <a:gd name="T22" fmla="*/ 30 w 59"/>
                <a:gd name="T23" fmla="*/ 13 h 76"/>
                <a:gd name="T24" fmla="*/ 19 w 59"/>
                <a:gd name="T25" fmla="*/ 21 h 76"/>
                <a:gd name="T26" fmla="*/ 30 w 59"/>
                <a:gd name="T27" fmla="*/ 29 h 76"/>
                <a:gd name="T28" fmla="*/ 42 w 59"/>
                <a:gd name="T29" fmla="*/ 32 h 76"/>
                <a:gd name="T30" fmla="*/ 59 w 59"/>
                <a:gd name="T31" fmla="*/ 53 h 76"/>
                <a:gd name="T32" fmla="*/ 30 w 59"/>
                <a:gd name="T33" fmla="*/ 76 h 76"/>
                <a:gd name="T34" fmla="*/ 0 w 59"/>
                <a:gd name="T35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76">
                  <a:moveTo>
                    <a:pt x="0" y="61"/>
                  </a:moveTo>
                  <a:lnTo>
                    <a:pt x="0" y="61"/>
                  </a:lnTo>
                  <a:lnTo>
                    <a:pt x="12" y="53"/>
                  </a:lnTo>
                  <a:cubicBezTo>
                    <a:pt x="15" y="59"/>
                    <a:pt x="22" y="63"/>
                    <a:pt x="30" y="63"/>
                  </a:cubicBezTo>
                  <a:cubicBezTo>
                    <a:pt x="37" y="63"/>
                    <a:pt x="43" y="61"/>
                    <a:pt x="43" y="55"/>
                  </a:cubicBezTo>
                  <a:cubicBezTo>
                    <a:pt x="43" y="50"/>
                    <a:pt x="39" y="48"/>
                    <a:pt x="34" y="46"/>
                  </a:cubicBezTo>
                  <a:lnTo>
                    <a:pt x="21" y="43"/>
                  </a:lnTo>
                  <a:cubicBezTo>
                    <a:pt x="11" y="40"/>
                    <a:pt x="3" y="35"/>
                    <a:pt x="3" y="23"/>
                  </a:cubicBezTo>
                  <a:cubicBezTo>
                    <a:pt x="3" y="9"/>
                    <a:pt x="16" y="0"/>
                    <a:pt x="31" y="0"/>
                  </a:cubicBezTo>
                  <a:cubicBezTo>
                    <a:pt x="44" y="0"/>
                    <a:pt x="52" y="3"/>
                    <a:pt x="58" y="13"/>
                  </a:cubicBezTo>
                  <a:lnTo>
                    <a:pt x="46" y="21"/>
                  </a:lnTo>
                  <a:cubicBezTo>
                    <a:pt x="43" y="15"/>
                    <a:pt x="37" y="13"/>
                    <a:pt x="30" y="13"/>
                  </a:cubicBezTo>
                  <a:cubicBezTo>
                    <a:pt x="25" y="13"/>
                    <a:pt x="19" y="15"/>
                    <a:pt x="19" y="21"/>
                  </a:cubicBezTo>
                  <a:cubicBezTo>
                    <a:pt x="19" y="26"/>
                    <a:pt x="24" y="28"/>
                    <a:pt x="30" y="29"/>
                  </a:cubicBezTo>
                  <a:lnTo>
                    <a:pt x="42" y="32"/>
                  </a:lnTo>
                  <a:cubicBezTo>
                    <a:pt x="52" y="35"/>
                    <a:pt x="59" y="41"/>
                    <a:pt x="59" y="53"/>
                  </a:cubicBezTo>
                  <a:cubicBezTo>
                    <a:pt x="59" y="68"/>
                    <a:pt x="46" y="76"/>
                    <a:pt x="30" y="76"/>
                  </a:cubicBezTo>
                  <a:cubicBezTo>
                    <a:pt x="17" y="76"/>
                    <a:pt x="5" y="72"/>
                    <a:pt x="0" y="61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9" name="Freeform 35"/>
            <p:cNvSpPr>
              <a:spLocks noEditPoints="1"/>
            </p:cNvSpPr>
            <p:nvPr userDrawn="1"/>
          </p:nvSpPr>
          <p:spPr bwMode="auto">
            <a:xfrm>
              <a:off x="8891588" y="6735763"/>
              <a:ext cx="52388" cy="57150"/>
            </a:xfrm>
            <a:custGeom>
              <a:avLst/>
              <a:gdLst>
                <a:gd name="T0" fmla="*/ 44 w 70"/>
                <a:gd name="T1" fmla="*/ 46 h 74"/>
                <a:gd name="T2" fmla="*/ 44 w 70"/>
                <a:gd name="T3" fmla="*/ 46 h 74"/>
                <a:gd name="T4" fmla="*/ 35 w 70"/>
                <a:gd name="T5" fmla="*/ 18 h 74"/>
                <a:gd name="T6" fmla="*/ 34 w 70"/>
                <a:gd name="T7" fmla="*/ 18 h 74"/>
                <a:gd name="T8" fmla="*/ 25 w 70"/>
                <a:gd name="T9" fmla="*/ 46 h 74"/>
                <a:gd name="T10" fmla="*/ 44 w 70"/>
                <a:gd name="T11" fmla="*/ 46 h 74"/>
                <a:gd name="T12" fmla="*/ 27 w 70"/>
                <a:gd name="T13" fmla="*/ 0 h 74"/>
                <a:gd name="T14" fmla="*/ 27 w 70"/>
                <a:gd name="T15" fmla="*/ 0 h 74"/>
                <a:gd name="T16" fmla="*/ 43 w 70"/>
                <a:gd name="T17" fmla="*/ 0 h 74"/>
                <a:gd name="T18" fmla="*/ 70 w 70"/>
                <a:gd name="T19" fmla="*/ 74 h 74"/>
                <a:gd name="T20" fmla="*/ 53 w 70"/>
                <a:gd name="T21" fmla="*/ 74 h 74"/>
                <a:gd name="T22" fmla="*/ 48 w 70"/>
                <a:gd name="T23" fmla="*/ 59 h 74"/>
                <a:gd name="T24" fmla="*/ 21 w 70"/>
                <a:gd name="T25" fmla="*/ 59 h 74"/>
                <a:gd name="T26" fmla="*/ 16 w 70"/>
                <a:gd name="T27" fmla="*/ 74 h 74"/>
                <a:gd name="T28" fmla="*/ 0 w 70"/>
                <a:gd name="T29" fmla="*/ 74 h 74"/>
                <a:gd name="T30" fmla="*/ 27 w 7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4">
                  <a:moveTo>
                    <a:pt x="44" y="46"/>
                  </a:moveTo>
                  <a:lnTo>
                    <a:pt x="44" y="46"/>
                  </a:lnTo>
                  <a:lnTo>
                    <a:pt x="35" y="18"/>
                  </a:lnTo>
                  <a:lnTo>
                    <a:pt x="34" y="18"/>
                  </a:lnTo>
                  <a:lnTo>
                    <a:pt x="25" y="46"/>
                  </a:lnTo>
                  <a:lnTo>
                    <a:pt x="44" y="46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43" y="0"/>
                  </a:lnTo>
                  <a:lnTo>
                    <a:pt x="70" y="74"/>
                  </a:lnTo>
                  <a:lnTo>
                    <a:pt x="53" y="74"/>
                  </a:lnTo>
                  <a:lnTo>
                    <a:pt x="48" y="59"/>
                  </a:lnTo>
                  <a:lnTo>
                    <a:pt x="21" y="59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0" name="Freeform 36"/>
            <p:cNvSpPr>
              <a:spLocks noEditPoints="1"/>
            </p:cNvSpPr>
            <p:nvPr userDrawn="1"/>
          </p:nvSpPr>
          <p:spPr bwMode="auto">
            <a:xfrm>
              <a:off x="8950325" y="6735763"/>
              <a:ext cx="46038" cy="57150"/>
            </a:xfrm>
            <a:custGeom>
              <a:avLst/>
              <a:gdLst>
                <a:gd name="T0" fmla="*/ 29 w 60"/>
                <a:gd name="T1" fmla="*/ 35 h 74"/>
                <a:gd name="T2" fmla="*/ 29 w 60"/>
                <a:gd name="T3" fmla="*/ 35 h 74"/>
                <a:gd name="T4" fmla="*/ 41 w 60"/>
                <a:gd name="T5" fmla="*/ 24 h 74"/>
                <a:gd name="T6" fmla="*/ 29 w 60"/>
                <a:gd name="T7" fmla="*/ 13 h 74"/>
                <a:gd name="T8" fmla="*/ 16 w 60"/>
                <a:gd name="T9" fmla="*/ 13 h 74"/>
                <a:gd name="T10" fmla="*/ 16 w 60"/>
                <a:gd name="T11" fmla="*/ 35 h 74"/>
                <a:gd name="T12" fmla="*/ 29 w 60"/>
                <a:gd name="T13" fmla="*/ 35 h 74"/>
                <a:gd name="T14" fmla="*/ 0 w 60"/>
                <a:gd name="T15" fmla="*/ 0 h 74"/>
                <a:gd name="T16" fmla="*/ 0 w 60"/>
                <a:gd name="T17" fmla="*/ 0 h 74"/>
                <a:gd name="T18" fmla="*/ 31 w 60"/>
                <a:gd name="T19" fmla="*/ 0 h 74"/>
                <a:gd name="T20" fmla="*/ 57 w 60"/>
                <a:gd name="T21" fmla="*/ 24 h 74"/>
                <a:gd name="T22" fmla="*/ 42 w 60"/>
                <a:gd name="T23" fmla="*/ 45 h 74"/>
                <a:gd name="T24" fmla="*/ 60 w 60"/>
                <a:gd name="T25" fmla="*/ 74 h 74"/>
                <a:gd name="T26" fmla="*/ 42 w 60"/>
                <a:gd name="T27" fmla="*/ 74 h 74"/>
                <a:gd name="T28" fmla="*/ 26 w 60"/>
                <a:gd name="T29" fmla="*/ 47 h 74"/>
                <a:gd name="T30" fmla="*/ 16 w 60"/>
                <a:gd name="T31" fmla="*/ 47 h 74"/>
                <a:gd name="T32" fmla="*/ 16 w 60"/>
                <a:gd name="T33" fmla="*/ 74 h 74"/>
                <a:gd name="T34" fmla="*/ 0 w 60"/>
                <a:gd name="T35" fmla="*/ 74 h 74"/>
                <a:gd name="T36" fmla="*/ 0 w 60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74">
                  <a:moveTo>
                    <a:pt x="29" y="35"/>
                  </a:moveTo>
                  <a:lnTo>
                    <a:pt x="29" y="35"/>
                  </a:lnTo>
                  <a:cubicBezTo>
                    <a:pt x="36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6" y="13"/>
                  </a:lnTo>
                  <a:lnTo>
                    <a:pt x="16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6" y="0"/>
                    <a:pt x="57" y="9"/>
                    <a:pt x="57" y="24"/>
                  </a:cubicBezTo>
                  <a:cubicBezTo>
                    <a:pt x="57" y="32"/>
                    <a:pt x="52" y="41"/>
                    <a:pt x="42" y="45"/>
                  </a:cubicBezTo>
                  <a:lnTo>
                    <a:pt x="60" y="74"/>
                  </a:lnTo>
                  <a:lnTo>
                    <a:pt x="42" y="74"/>
                  </a:lnTo>
                  <a:lnTo>
                    <a:pt x="26" y="47"/>
                  </a:lnTo>
                  <a:lnTo>
                    <a:pt x="16" y="47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1" name="Freeform 37"/>
            <p:cNvSpPr>
              <a:spLocks noEditPoints="1"/>
            </p:cNvSpPr>
            <p:nvPr userDrawn="1"/>
          </p:nvSpPr>
          <p:spPr bwMode="auto">
            <a:xfrm>
              <a:off x="9002713" y="6735763"/>
              <a:ext cx="46038" cy="57150"/>
            </a:xfrm>
            <a:custGeom>
              <a:avLst/>
              <a:gdLst>
                <a:gd name="T0" fmla="*/ 29 w 60"/>
                <a:gd name="T1" fmla="*/ 35 h 74"/>
                <a:gd name="T2" fmla="*/ 29 w 60"/>
                <a:gd name="T3" fmla="*/ 35 h 74"/>
                <a:gd name="T4" fmla="*/ 41 w 60"/>
                <a:gd name="T5" fmla="*/ 24 h 74"/>
                <a:gd name="T6" fmla="*/ 29 w 60"/>
                <a:gd name="T7" fmla="*/ 13 h 74"/>
                <a:gd name="T8" fmla="*/ 16 w 60"/>
                <a:gd name="T9" fmla="*/ 13 h 74"/>
                <a:gd name="T10" fmla="*/ 16 w 60"/>
                <a:gd name="T11" fmla="*/ 35 h 74"/>
                <a:gd name="T12" fmla="*/ 29 w 60"/>
                <a:gd name="T13" fmla="*/ 35 h 74"/>
                <a:gd name="T14" fmla="*/ 0 w 60"/>
                <a:gd name="T15" fmla="*/ 0 h 74"/>
                <a:gd name="T16" fmla="*/ 0 w 60"/>
                <a:gd name="T17" fmla="*/ 0 h 74"/>
                <a:gd name="T18" fmla="*/ 31 w 60"/>
                <a:gd name="T19" fmla="*/ 0 h 74"/>
                <a:gd name="T20" fmla="*/ 57 w 60"/>
                <a:gd name="T21" fmla="*/ 24 h 74"/>
                <a:gd name="T22" fmla="*/ 42 w 60"/>
                <a:gd name="T23" fmla="*/ 45 h 74"/>
                <a:gd name="T24" fmla="*/ 60 w 60"/>
                <a:gd name="T25" fmla="*/ 74 h 74"/>
                <a:gd name="T26" fmla="*/ 42 w 60"/>
                <a:gd name="T27" fmla="*/ 74 h 74"/>
                <a:gd name="T28" fmla="*/ 26 w 60"/>
                <a:gd name="T29" fmla="*/ 47 h 74"/>
                <a:gd name="T30" fmla="*/ 16 w 60"/>
                <a:gd name="T31" fmla="*/ 47 h 74"/>
                <a:gd name="T32" fmla="*/ 16 w 60"/>
                <a:gd name="T33" fmla="*/ 74 h 74"/>
                <a:gd name="T34" fmla="*/ 0 w 60"/>
                <a:gd name="T35" fmla="*/ 74 h 74"/>
                <a:gd name="T36" fmla="*/ 0 w 60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74">
                  <a:moveTo>
                    <a:pt x="29" y="35"/>
                  </a:moveTo>
                  <a:lnTo>
                    <a:pt x="29" y="35"/>
                  </a:lnTo>
                  <a:cubicBezTo>
                    <a:pt x="36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6" y="13"/>
                  </a:lnTo>
                  <a:lnTo>
                    <a:pt x="16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6" y="0"/>
                    <a:pt x="57" y="9"/>
                    <a:pt x="57" y="24"/>
                  </a:cubicBezTo>
                  <a:cubicBezTo>
                    <a:pt x="57" y="32"/>
                    <a:pt x="52" y="41"/>
                    <a:pt x="42" y="45"/>
                  </a:cubicBezTo>
                  <a:lnTo>
                    <a:pt x="60" y="74"/>
                  </a:lnTo>
                  <a:lnTo>
                    <a:pt x="42" y="74"/>
                  </a:lnTo>
                  <a:lnTo>
                    <a:pt x="26" y="47"/>
                  </a:lnTo>
                  <a:lnTo>
                    <a:pt x="16" y="47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2" name="Freeform 38"/>
            <p:cNvSpPr>
              <a:spLocks noEditPoints="1"/>
            </p:cNvSpPr>
            <p:nvPr userDrawn="1"/>
          </p:nvSpPr>
          <p:spPr bwMode="auto">
            <a:xfrm>
              <a:off x="9055100" y="6734175"/>
              <a:ext cx="46038" cy="60325"/>
            </a:xfrm>
            <a:custGeom>
              <a:avLst/>
              <a:gdLst>
                <a:gd name="T0" fmla="*/ 45 w 62"/>
                <a:gd name="T1" fmla="*/ 49 h 76"/>
                <a:gd name="T2" fmla="*/ 45 w 62"/>
                <a:gd name="T3" fmla="*/ 49 h 76"/>
                <a:gd name="T4" fmla="*/ 45 w 62"/>
                <a:gd name="T5" fmla="*/ 27 h 76"/>
                <a:gd name="T6" fmla="*/ 31 w 62"/>
                <a:gd name="T7" fmla="*/ 14 h 76"/>
                <a:gd name="T8" fmla="*/ 16 w 62"/>
                <a:gd name="T9" fmla="*/ 27 h 76"/>
                <a:gd name="T10" fmla="*/ 16 w 62"/>
                <a:gd name="T11" fmla="*/ 50 h 76"/>
                <a:gd name="T12" fmla="*/ 31 w 62"/>
                <a:gd name="T13" fmla="*/ 63 h 76"/>
                <a:gd name="T14" fmla="*/ 45 w 62"/>
                <a:gd name="T15" fmla="*/ 49 h 76"/>
                <a:gd name="T16" fmla="*/ 0 w 62"/>
                <a:gd name="T17" fmla="*/ 50 h 76"/>
                <a:gd name="T18" fmla="*/ 0 w 62"/>
                <a:gd name="T19" fmla="*/ 50 h 76"/>
                <a:gd name="T20" fmla="*/ 0 w 62"/>
                <a:gd name="T21" fmla="*/ 28 h 76"/>
                <a:gd name="T22" fmla="*/ 31 w 62"/>
                <a:gd name="T23" fmla="*/ 0 h 76"/>
                <a:gd name="T24" fmla="*/ 62 w 62"/>
                <a:gd name="T25" fmla="*/ 27 h 76"/>
                <a:gd name="T26" fmla="*/ 62 w 62"/>
                <a:gd name="T27" fmla="*/ 49 h 76"/>
                <a:gd name="T28" fmla="*/ 31 w 62"/>
                <a:gd name="T29" fmla="*/ 76 h 76"/>
                <a:gd name="T30" fmla="*/ 0 w 62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1" y="14"/>
                  </a:cubicBezTo>
                  <a:cubicBezTo>
                    <a:pt x="24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8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1" y="0"/>
                  </a:cubicBezTo>
                  <a:cubicBezTo>
                    <a:pt x="47" y="0"/>
                    <a:pt x="62" y="9"/>
                    <a:pt x="62" y="27"/>
                  </a:cubicBezTo>
                  <a:lnTo>
                    <a:pt x="62" y="49"/>
                  </a:lnTo>
                  <a:cubicBezTo>
                    <a:pt x="62" y="67"/>
                    <a:pt x="46" y="76"/>
                    <a:pt x="31" y="76"/>
                  </a:cubicBezTo>
                  <a:cubicBezTo>
                    <a:pt x="15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3" name="Freeform 39"/>
            <p:cNvSpPr>
              <a:spLocks/>
            </p:cNvSpPr>
            <p:nvPr userDrawn="1"/>
          </p:nvSpPr>
          <p:spPr bwMode="auto">
            <a:xfrm>
              <a:off x="9110663" y="6735763"/>
              <a:ext cx="39688" cy="57150"/>
            </a:xfrm>
            <a:custGeom>
              <a:avLst/>
              <a:gdLst>
                <a:gd name="T0" fmla="*/ 0 w 51"/>
                <a:gd name="T1" fmla="*/ 0 h 74"/>
                <a:gd name="T2" fmla="*/ 0 w 51"/>
                <a:gd name="T3" fmla="*/ 0 h 74"/>
                <a:gd name="T4" fmla="*/ 16 w 51"/>
                <a:gd name="T5" fmla="*/ 0 h 74"/>
                <a:gd name="T6" fmla="*/ 16 w 51"/>
                <a:gd name="T7" fmla="*/ 61 h 74"/>
                <a:gd name="T8" fmla="*/ 51 w 51"/>
                <a:gd name="T9" fmla="*/ 61 h 74"/>
                <a:gd name="T10" fmla="*/ 51 w 51"/>
                <a:gd name="T11" fmla="*/ 74 h 74"/>
                <a:gd name="T12" fmla="*/ 0 w 51"/>
                <a:gd name="T13" fmla="*/ 74 h 74"/>
                <a:gd name="T14" fmla="*/ 0 w 51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1" y="61"/>
                  </a:lnTo>
                  <a:lnTo>
                    <a:pt x="51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4" name="Freeform 40"/>
            <p:cNvSpPr>
              <a:spLocks/>
            </p:cNvSpPr>
            <p:nvPr userDrawn="1"/>
          </p:nvSpPr>
          <p:spPr bwMode="auto">
            <a:xfrm>
              <a:off x="9158288" y="6735763"/>
              <a:ext cx="39688" cy="57150"/>
            </a:xfrm>
            <a:custGeom>
              <a:avLst/>
              <a:gdLst>
                <a:gd name="T0" fmla="*/ 0 w 52"/>
                <a:gd name="T1" fmla="*/ 0 h 74"/>
                <a:gd name="T2" fmla="*/ 0 w 52"/>
                <a:gd name="T3" fmla="*/ 0 h 74"/>
                <a:gd name="T4" fmla="*/ 16 w 52"/>
                <a:gd name="T5" fmla="*/ 0 h 74"/>
                <a:gd name="T6" fmla="*/ 16 w 52"/>
                <a:gd name="T7" fmla="*/ 61 h 74"/>
                <a:gd name="T8" fmla="*/ 52 w 52"/>
                <a:gd name="T9" fmla="*/ 61 h 74"/>
                <a:gd name="T10" fmla="*/ 52 w 52"/>
                <a:gd name="T11" fmla="*/ 74 h 74"/>
                <a:gd name="T12" fmla="*/ 0 w 52"/>
                <a:gd name="T13" fmla="*/ 74 h 74"/>
                <a:gd name="T14" fmla="*/ 0 w 52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2" y="61"/>
                  </a:lnTo>
                  <a:lnTo>
                    <a:pt x="52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5" name="Freeform 41"/>
            <p:cNvSpPr>
              <a:spLocks noEditPoints="1"/>
            </p:cNvSpPr>
            <p:nvPr userDrawn="1"/>
          </p:nvSpPr>
          <p:spPr bwMode="auto">
            <a:xfrm>
              <a:off x="9202738" y="6734175"/>
              <a:ext cx="46038" cy="60325"/>
            </a:xfrm>
            <a:custGeom>
              <a:avLst/>
              <a:gdLst>
                <a:gd name="T0" fmla="*/ 45 w 61"/>
                <a:gd name="T1" fmla="*/ 49 h 76"/>
                <a:gd name="T2" fmla="*/ 45 w 61"/>
                <a:gd name="T3" fmla="*/ 49 h 76"/>
                <a:gd name="T4" fmla="*/ 45 w 61"/>
                <a:gd name="T5" fmla="*/ 27 h 76"/>
                <a:gd name="T6" fmla="*/ 30 w 61"/>
                <a:gd name="T7" fmla="*/ 14 h 76"/>
                <a:gd name="T8" fmla="*/ 16 w 61"/>
                <a:gd name="T9" fmla="*/ 27 h 76"/>
                <a:gd name="T10" fmla="*/ 16 w 61"/>
                <a:gd name="T11" fmla="*/ 50 h 76"/>
                <a:gd name="T12" fmla="*/ 31 w 61"/>
                <a:gd name="T13" fmla="*/ 63 h 76"/>
                <a:gd name="T14" fmla="*/ 45 w 61"/>
                <a:gd name="T15" fmla="*/ 49 h 76"/>
                <a:gd name="T16" fmla="*/ 0 w 61"/>
                <a:gd name="T17" fmla="*/ 50 h 76"/>
                <a:gd name="T18" fmla="*/ 0 w 61"/>
                <a:gd name="T19" fmla="*/ 50 h 76"/>
                <a:gd name="T20" fmla="*/ 0 w 61"/>
                <a:gd name="T21" fmla="*/ 28 h 76"/>
                <a:gd name="T22" fmla="*/ 30 w 61"/>
                <a:gd name="T23" fmla="*/ 0 h 76"/>
                <a:gd name="T24" fmla="*/ 61 w 61"/>
                <a:gd name="T25" fmla="*/ 27 h 76"/>
                <a:gd name="T26" fmla="*/ 61 w 61"/>
                <a:gd name="T27" fmla="*/ 49 h 76"/>
                <a:gd name="T28" fmla="*/ 31 w 61"/>
                <a:gd name="T29" fmla="*/ 76 h 76"/>
                <a:gd name="T30" fmla="*/ 0 w 61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0" y="14"/>
                  </a:cubicBezTo>
                  <a:cubicBezTo>
                    <a:pt x="23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7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0" y="0"/>
                  </a:cubicBezTo>
                  <a:cubicBezTo>
                    <a:pt x="46" y="0"/>
                    <a:pt x="61" y="9"/>
                    <a:pt x="61" y="27"/>
                  </a:cubicBezTo>
                  <a:lnTo>
                    <a:pt x="61" y="49"/>
                  </a:lnTo>
                  <a:cubicBezTo>
                    <a:pt x="61" y="67"/>
                    <a:pt x="46" y="76"/>
                    <a:pt x="31" y="76"/>
                  </a:cubicBezTo>
                  <a:cubicBezTo>
                    <a:pt x="14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6" name="Freeform 42"/>
            <p:cNvSpPr>
              <a:spLocks noEditPoints="1"/>
            </p:cNvSpPr>
            <p:nvPr userDrawn="1"/>
          </p:nvSpPr>
          <p:spPr bwMode="auto">
            <a:xfrm>
              <a:off x="9277350" y="6735763"/>
              <a:ext cx="46038" cy="57150"/>
            </a:xfrm>
            <a:custGeom>
              <a:avLst/>
              <a:gdLst>
                <a:gd name="T0" fmla="*/ 29 w 60"/>
                <a:gd name="T1" fmla="*/ 61 h 74"/>
                <a:gd name="T2" fmla="*/ 29 w 60"/>
                <a:gd name="T3" fmla="*/ 61 h 74"/>
                <a:gd name="T4" fmla="*/ 43 w 60"/>
                <a:gd name="T5" fmla="*/ 47 h 74"/>
                <a:gd name="T6" fmla="*/ 43 w 60"/>
                <a:gd name="T7" fmla="*/ 27 h 74"/>
                <a:gd name="T8" fmla="*/ 29 w 60"/>
                <a:gd name="T9" fmla="*/ 14 h 74"/>
                <a:gd name="T10" fmla="*/ 16 w 60"/>
                <a:gd name="T11" fmla="*/ 14 h 74"/>
                <a:gd name="T12" fmla="*/ 16 w 60"/>
                <a:gd name="T13" fmla="*/ 61 h 74"/>
                <a:gd name="T14" fmla="*/ 29 w 60"/>
                <a:gd name="T15" fmla="*/ 61 h 74"/>
                <a:gd name="T16" fmla="*/ 0 w 60"/>
                <a:gd name="T17" fmla="*/ 0 h 74"/>
                <a:gd name="T18" fmla="*/ 0 w 60"/>
                <a:gd name="T19" fmla="*/ 0 h 74"/>
                <a:gd name="T20" fmla="*/ 30 w 60"/>
                <a:gd name="T21" fmla="*/ 0 h 74"/>
                <a:gd name="T22" fmla="*/ 60 w 60"/>
                <a:gd name="T23" fmla="*/ 27 h 74"/>
                <a:gd name="T24" fmla="*/ 60 w 60"/>
                <a:gd name="T25" fmla="*/ 47 h 74"/>
                <a:gd name="T26" fmla="*/ 30 w 60"/>
                <a:gd name="T27" fmla="*/ 74 h 74"/>
                <a:gd name="T28" fmla="*/ 0 w 60"/>
                <a:gd name="T29" fmla="*/ 74 h 74"/>
                <a:gd name="T30" fmla="*/ 0 w 6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60" y="10"/>
                    <a:pt x="60" y="27"/>
                  </a:cubicBezTo>
                  <a:lnTo>
                    <a:pt x="60" y="47"/>
                  </a:lnTo>
                  <a:cubicBezTo>
                    <a:pt x="60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7" name="Freeform 43"/>
            <p:cNvSpPr>
              <a:spLocks/>
            </p:cNvSpPr>
            <p:nvPr userDrawn="1"/>
          </p:nvSpPr>
          <p:spPr bwMode="auto">
            <a:xfrm>
              <a:off x="9332913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8" name="Freeform 44"/>
            <p:cNvSpPr>
              <a:spLocks/>
            </p:cNvSpPr>
            <p:nvPr userDrawn="1"/>
          </p:nvSpPr>
          <p:spPr bwMode="auto">
            <a:xfrm>
              <a:off x="9382125" y="6735763"/>
              <a:ext cx="39688" cy="57150"/>
            </a:xfrm>
            <a:custGeom>
              <a:avLst/>
              <a:gdLst>
                <a:gd name="T0" fmla="*/ 0 w 52"/>
                <a:gd name="T1" fmla="*/ 0 h 74"/>
                <a:gd name="T2" fmla="*/ 0 w 52"/>
                <a:gd name="T3" fmla="*/ 0 h 74"/>
                <a:gd name="T4" fmla="*/ 17 w 52"/>
                <a:gd name="T5" fmla="*/ 0 h 74"/>
                <a:gd name="T6" fmla="*/ 17 w 52"/>
                <a:gd name="T7" fmla="*/ 61 h 74"/>
                <a:gd name="T8" fmla="*/ 52 w 52"/>
                <a:gd name="T9" fmla="*/ 61 h 74"/>
                <a:gd name="T10" fmla="*/ 52 w 52"/>
                <a:gd name="T11" fmla="*/ 74 h 74"/>
                <a:gd name="T12" fmla="*/ 0 w 52"/>
                <a:gd name="T13" fmla="*/ 74 h 74"/>
                <a:gd name="T14" fmla="*/ 0 w 52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4">
                  <a:moveTo>
                    <a:pt x="0" y="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61"/>
                  </a:lnTo>
                  <a:lnTo>
                    <a:pt x="52" y="61"/>
                  </a:lnTo>
                  <a:lnTo>
                    <a:pt x="52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9" name="Freeform 45"/>
            <p:cNvSpPr>
              <a:spLocks noEditPoints="1"/>
            </p:cNvSpPr>
            <p:nvPr userDrawn="1"/>
          </p:nvSpPr>
          <p:spPr bwMode="auto">
            <a:xfrm>
              <a:off x="9447213" y="6735763"/>
              <a:ext cx="44450" cy="57150"/>
            </a:xfrm>
            <a:custGeom>
              <a:avLst/>
              <a:gdLst>
                <a:gd name="T0" fmla="*/ 30 w 58"/>
                <a:gd name="T1" fmla="*/ 35 h 74"/>
                <a:gd name="T2" fmla="*/ 30 w 58"/>
                <a:gd name="T3" fmla="*/ 35 h 74"/>
                <a:gd name="T4" fmla="*/ 42 w 58"/>
                <a:gd name="T5" fmla="*/ 24 h 74"/>
                <a:gd name="T6" fmla="*/ 30 w 58"/>
                <a:gd name="T7" fmla="*/ 13 h 74"/>
                <a:gd name="T8" fmla="*/ 17 w 58"/>
                <a:gd name="T9" fmla="*/ 13 h 74"/>
                <a:gd name="T10" fmla="*/ 17 w 58"/>
                <a:gd name="T11" fmla="*/ 35 h 74"/>
                <a:gd name="T12" fmla="*/ 30 w 58"/>
                <a:gd name="T13" fmla="*/ 35 h 74"/>
                <a:gd name="T14" fmla="*/ 0 w 58"/>
                <a:gd name="T15" fmla="*/ 0 h 74"/>
                <a:gd name="T16" fmla="*/ 0 w 58"/>
                <a:gd name="T17" fmla="*/ 0 h 74"/>
                <a:gd name="T18" fmla="*/ 32 w 58"/>
                <a:gd name="T19" fmla="*/ 0 h 74"/>
                <a:gd name="T20" fmla="*/ 58 w 58"/>
                <a:gd name="T21" fmla="*/ 24 h 74"/>
                <a:gd name="T22" fmla="*/ 33 w 58"/>
                <a:gd name="T23" fmla="*/ 47 h 74"/>
                <a:gd name="T24" fmla="*/ 17 w 58"/>
                <a:gd name="T25" fmla="*/ 47 h 74"/>
                <a:gd name="T26" fmla="*/ 17 w 58"/>
                <a:gd name="T27" fmla="*/ 74 h 74"/>
                <a:gd name="T28" fmla="*/ 0 w 58"/>
                <a:gd name="T29" fmla="*/ 74 h 74"/>
                <a:gd name="T30" fmla="*/ 0 w 58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74">
                  <a:moveTo>
                    <a:pt x="30" y="35"/>
                  </a:moveTo>
                  <a:lnTo>
                    <a:pt x="30" y="35"/>
                  </a:lnTo>
                  <a:cubicBezTo>
                    <a:pt x="37" y="35"/>
                    <a:pt x="42" y="31"/>
                    <a:pt x="42" y="24"/>
                  </a:cubicBezTo>
                  <a:cubicBezTo>
                    <a:pt x="42" y="16"/>
                    <a:pt x="37" y="13"/>
                    <a:pt x="30" y="13"/>
                  </a:cubicBezTo>
                  <a:lnTo>
                    <a:pt x="17" y="13"/>
                  </a:lnTo>
                  <a:lnTo>
                    <a:pt x="17" y="35"/>
                  </a:lnTo>
                  <a:lnTo>
                    <a:pt x="30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  <a:cubicBezTo>
                    <a:pt x="48" y="0"/>
                    <a:pt x="58" y="9"/>
                    <a:pt x="58" y="24"/>
                  </a:cubicBezTo>
                  <a:cubicBezTo>
                    <a:pt x="58" y="35"/>
                    <a:pt x="50" y="47"/>
                    <a:pt x="33" y="47"/>
                  </a:cubicBezTo>
                  <a:lnTo>
                    <a:pt x="17" y="47"/>
                  </a:lnTo>
                  <a:lnTo>
                    <a:pt x="1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40" name="Freeform 46"/>
            <p:cNvSpPr>
              <a:spLocks/>
            </p:cNvSpPr>
            <p:nvPr userDrawn="1"/>
          </p:nvSpPr>
          <p:spPr bwMode="auto">
            <a:xfrm>
              <a:off x="9499600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41" name="Freeform 47"/>
            <p:cNvSpPr>
              <a:spLocks noEditPoints="1"/>
            </p:cNvSpPr>
            <p:nvPr userDrawn="1"/>
          </p:nvSpPr>
          <p:spPr bwMode="auto">
            <a:xfrm>
              <a:off x="9548813" y="6735763"/>
              <a:ext cx="46038" cy="57150"/>
            </a:xfrm>
            <a:custGeom>
              <a:avLst/>
              <a:gdLst>
                <a:gd name="T0" fmla="*/ 29 w 61"/>
                <a:gd name="T1" fmla="*/ 35 h 74"/>
                <a:gd name="T2" fmla="*/ 29 w 61"/>
                <a:gd name="T3" fmla="*/ 35 h 74"/>
                <a:gd name="T4" fmla="*/ 41 w 61"/>
                <a:gd name="T5" fmla="*/ 24 h 74"/>
                <a:gd name="T6" fmla="*/ 29 w 61"/>
                <a:gd name="T7" fmla="*/ 13 h 74"/>
                <a:gd name="T8" fmla="*/ 17 w 61"/>
                <a:gd name="T9" fmla="*/ 13 h 74"/>
                <a:gd name="T10" fmla="*/ 17 w 61"/>
                <a:gd name="T11" fmla="*/ 35 h 74"/>
                <a:gd name="T12" fmla="*/ 29 w 61"/>
                <a:gd name="T13" fmla="*/ 35 h 74"/>
                <a:gd name="T14" fmla="*/ 0 w 61"/>
                <a:gd name="T15" fmla="*/ 0 h 74"/>
                <a:gd name="T16" fmla="*/ 0 w 61"/>
                <a:gd name="T17" fmla="*/ 0 h 74"/>
                <a:gd name="T18" fmla="*/ 31 w 61"/>
                <a:gd name="T19" fmla="*/ 0 h 74"/>
                <a:gd name="T20" fmla="*/ 57 w 61"/>
                <a:gd name="T21" fmla="*/ 24 h 74"/>
                <a:gd name="T22" fmla="*/ 43 w 61"/>
                <a:gd name="T23" fmla="*/ 45 h 74"/>
                <a:gd name="T24" fmla="*/ 61 w 61"/>
                <a:gd name="T25" fmla="*/ 74 h 74"/>
                <a:gd name="T26" fmla="*/ 43 w 61"/>
                <a:gd name="T27" fmla="*/ 74 h 74"/>
                <a:gd name="T28" fmla="*/ 27 w 61"/>
                <a:gd name="T29" fmla="*/ 47 h 74"/>
                <a:gd name="T30" fmla="*/ 17 w 61"/>
                <a:gd name="T31" fmla="*/ 47 h 74"/>
                <a:gd name="T32" fmla="*/ 17 w 61"/>
                <a:gd name="T33" fmla="*/ 74 h 74"/>
                <a:gd name="T34" fmla="*/ 0 w 61"/>
                <a:gd name="T35" fmla="*/ 74 h 74"/>
                <a:gd name="T36" fmla="*/ 0 w 61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74">
                  <a:moveTo>
                    <a:pt x="29" y="35"/>
                  </a:moveTo>
                  <a:lnTo>
                    <a:pt x="29" y="35"/>
                  </a:lnTo>
                  <a:cubicBezTo>
                    <a:pt x="37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7" y="13"/>
                  </a:lnTo>
                  <a:lnTo>
                    <a:pt x="17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7" y="0"/>
                    <a:pt x="57" y="9"/>
                    <a:pt x="57" y="24"/>
                  </a:cubicBezTo>
                  <a:cubicBezTo>
                    <a:pt x="57" y="32"/>
                    <a:pt x="53" y="41"/>
                    <a:pt x="43" y="45"/>
                  </a:cubicBezTo>
                  <a:lnTo>
                    <a:pt x="61" y="74"/>
                  </a:lnTo>
                  <a:lnTo>
                    <a:pt x="43" y="74"/>
                  </a:lnTo>
                  <a:lnTo>
                    <a:pt x="27" y="47"/>
                  </a:lnTo>
                  <a:lnTo>
                    <a:pt x="17" y="47"/>
                  </a:lnTo>
                  <a:lnTo>
                    <a:pt x="1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43" name="Freeform 48"/>
            <p:cNvSpPr>
              <a:spLocks noEditPoints="1"/>
            </p:cNvSpPr>
            <p:nvPr userDrawn="1"/>
          </p:nvSpPr>
          <p:spPr bwMode="auto">
            <a:xfrm>
              <a:off x="9601200" y="6716713"/>
              <a:ext cx="46038" cy="77788"/>
            </a:xfrm>
            <a:custGeom>
              <a:avLst/>
              <a:gdLst>
                <a:gd name="T0" fmla="*/ 34 w 60"/>
                <a:gd name="T1" fmla="*/ 0 h 101"/>
                <a:gd name="T2" fmla="*/ 34 w 60"/>
                <a:gd name="T3" fmla="*/ 0 h 101"/>
                <a:gd name="T4" fmla="*/ 49 w 60"/>
                <a:gd name="T5" fmla="*/ 0 h 101"/>
                <a:gd name="T6" fmla="*/ 36 w 60"/>
                <a:gd name="T7" fmla="*/ 18 h 101"/>
                <a:gd name="T8" fmla="*/ 25 w 60"/>
                <a:gd name="T9" fmla="*/ 18 h 101"/>
                <a:gd name="T10" fmla="*/ 34 w 60"/>
                <a:gd name="T11" fmla="*/ 0 h 101"/>
                <a:gd name="T12" fmla="*/ 0 w 60"/>
                <a:gd name="T13" fmla="*/ 73 h 101"/>
                <a:gd name="T14" fmla="*/ 0 w 60"/>
                <a:gd name="T15" fmla="*/ 73 h 101"/>
                <a:gd name="T16" fmla="*/ 0 w 60"/>
                <a:gd name="T17" fmla="*/ 25 h 101"/>
                <a:gd name="T18" fmla="*/ 16 w 60"/>
                <a:gd name="T19" fmla="*/ 25 h 101"/>
                <a:gd name="T20" fmla="*/ 16 w 60"/>
                <a:gd name="T21" fmla="*/ 72 h 101"/>
                <a:gd name="T22" fmla="*/ 30 w 60"/>
                <a:gd name="T23" fmla="*/ 87 h 101"/>
                <a:gd name="T24" fmla="*/ 44 w 60"/>
                <a:gd name="T25" fmla="*/ 72 h 101"/>
                <a:gd name="T26" fmla="*/ 44 w 60"/>
                <a:gd name="T27" fmla="*/ 25 h 101"/>
                <a:gd name="T28" fmla="*/ 60 w 60"/>
                <a:gd name="T29" fmla="*/ 25 h 101"/>
                <a:gd name="T30" fmla="*/ 60 w 60"/>
                <a:gd name="T31" fmla="*/ 72 h 101"/>
                <a:gd name="T32" fmla="*/ 30 w 60"/>
                <a:gd name="T33" fmla="*/ 101 h 101"/>
                <a:gd name="T34" fmla="*/ 0 w 60"/>
                <a:gd name="T35" fmla="*/ 7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101">
                  <a:moveTo>
                    <a:pt x="34" y="0"/>
                  </a:moveTo>
                  <a:lnTo>
                    <a:pt x="34" y="0"/>
                  </a:lnTo>
                  <a:lnTo>
                    <a:pt x="49" y="0"/>
                  </a:lnTo>
                  <a:lnTo>
                    <a:pt x="36" y="18"/>
                  </a:lnTo>
                  <a:lnTo>
                    <a:pt x="25" y="18"/>
                  </a:lnTo>
                  <a:lnTo>
                    <a:pt x="34" y="0"/>
                  </a:lnTo>
                  <a:close/>
                  <a:moveTo>
                    <a:pt x="0" y="73"/>
                  </a:moveTo>
                  <a:lnTo>
                    <a:pt x="0" y="73"/>
                  </a:lnTo>
                  <a:lnTo>
                    <a:pt x="0" y="25"/>
                  </a:lnTo>
                  <a:lnTo>
                    <a:pt x="16" y="25"/>
                  </a:lnTo>
                  <a:lnTo>
                    <a:pt x="16" y="72"/>
                  </a:lnTo>
                  <a:cubicBezTo>
                    <a:pt x="16" y="81"/>
                    <a:pt x="21" y="87"/>
                    <a:pt x="30" y="87"/>
                  </a:cubicBezTo>
                  <a:cubicBezTo>
                    <a:pt x="39" y="87"/>
                    <a:pt x="44" y="82"/>
                    <a:pt x="44" y="72"/>
                  </a:cubicBezTo>
                  <a:lnTo>
                    <a:pt x="44" y="25"/>
                  </a:lnTo>
                  <a:lnTo>
                    <a:pt x="60" y="25"/>
                  </a:lnTo>
                  <a:lnTo>
                    <a:pt x="60" y="72"/>
                  </a:lnTo>
                  <a:cubicBezTo>
                    <a:pt x="60" y="91"/>
                    <a:pt x="47" y="101"/>
                    <a:pt x="30" y="101"/>
                  </a:cubicBezTo>
                  <a:cubicBezTo>
                    <a:pt x="12" y="101"/>
                    <a:pt x="0" y="92"/>
                    <a:pt x="0" y="73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</p:grpSp>
    </p:spTree>
    <p:extLst>
      <p:ext uri="{BB962C8B-B14F-4D97-AF65-F5344CB8AC3E}">
        <p14:creationId xmlns:p14="http://schemas.microsoft.com/office/powerpoint/2010/main" val="421488795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1954" y="-1012"/>
            <a:ext cx="12195906" cy="6860023"/>
          </a:xfrm>
          <a:prstGeom prst="rect">
            <a:avLst/>
          </a:prstGeom>
          <a:solidFill>
            <a:srgbClr val="004F91"/>
          </a:solidFill>
        </p:spPr>
      </p:pic>
      <p:sp>
        <p:nvSpPr>
          <p:cNvPr id="47" name="Título 1"/>
          <p:cNvSpPr>
            <a:spLocks noGrp="1"/>
          </p:cNvSpPr>
          <p:nvPr>
            <p:ph type="title" hasCustomPrompt="1"/>
          </p:nvPr>
        </p:nvSpPr>
        <p:spPr>
          <a:xfrm>
            <a:off x="3782595" y="1788395"/>
            <a:ext cx="7190026" cy="1549849"/>
          </a:xfrm>
          <a:prstGeom prst="rect">
            <a:avLst/>
          </a:prstGeom>
        </p:spPr>
        <p:txBody>
          <a:bodyPr/>
          <a:lstStyle>
            <a:lvl1pPr algn="r">
              <a:lnSpc>
                <a:spcPts val="3992"/>
              </a:lnSpc>
              <a:defRPr sz="3629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lnSpc>
                <a:spcPts val="4400"/>
              </a:lnSpc>
            </a:pP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ingresar </a:t>
            </a:r>
            <a:b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título, </a:t>
            </a:r>
            <a:b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haga </a:t>
            </a:r>
            <a:r>
              <a:rPr lang="es-PE" sz="3629" baseline="0" dirty="0" err="1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aquí</a:t>
            </a: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8" name="Marcador de texto 45"/>
          <p:cNvSpPr>
            <a:spLocks noGrp="1"/>
          </p:cNvSpPr>
          <p:nvPr>
            <p:ph type="body" sz="quarter" idx="10" hasCustomPrompt="1"/>
          </p:nvPr>
        </p:nvSpPr>
        <p:spPr>
          <a:xfrm>
            <a:off x="3782970" y="3767302"/>
            <a:ext cx="7189745" cy="10311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33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ingresar un subtítulo</a:t>
            </a:r>
            <a:endParaRPr lang="es-PE" dirty="0"/>
          </a:p>
        </p:txBody>
      </p:sp>
      <p:grpSp>
        <p:nvGrpSpPr>
          <p:cNvPr id="2" name="Grupo 1"/>
          <p:cNvGrpSpPr/>
          <p:nvPr userDrawn="1"/>
        </p:nvGrpSpPr>
        <p:grpSpPr>
          <a:xfrm>
            <a:off x="8544357" y="5679957"/>
            <a:ext cx="2460123" cy="483892"/>
            <a:chOff x="7493000" y="6261100"/>
            <a:chExt cx="2157413" cy="533401"/>
          </a:xfrm>
        </p:grpSpPr>
        <p:sp>
          <p:nvSpPr>
            <p:cNvPr id="8" name="Freeform 5"/>
            <p:cNvSpPr>
              <a:spLocks/>
            </p:cNvSpPr>
            <p:nvPr userDrawn="1"/>
          </p:nvSpPr>
          <p:spPr bwMode="auto">
            <a:xfrm>
              <a:off x="7785100" y="6261100"/>
              <a:ext cx="284163" cy="438150"/>
            </a:xfrm>
            <a:custGeom>
              <a:avLst/>
              <a:gdLst>
                <a:gd name="T0" fmla="*/ 331 w 372"/>
                <a:gd name="T1" fmla="*/ 0 h 565"/>
                <a:gd name="T2" fmla="*/ 0 w 372"/>
                <a:gd name="T3" fmla="*/ 0 h 565"/>
                <a:gd name="T4" fmla="*/ 0 w 372"/>
                <a:gd name="T5" fmla="*/ 376 h 565"/>
                <a:gd name="T6" fmla="*/ 12 w 372"/>
                <a:gd name="T7" fmla="*/ 565 h 565"/>
                <a:gd name="T8" fmla="*/ 12 w 372"/>
                <a:gd name="T9" fmla="*/ 466 h 565"/>
                <a:gd name="T10" fmla="*/ 17 w 372"/>
                <a:gd name="T11" fmla="*/ 455 h 565"/>
                <a:gd name="T12" fmla="*/ 24 w 372"/>
                <a:gd name="T13" fmla="*/ 360 h 565"/>
                <a:gd name="T14" fmla="*/ 24 w 372"/>
                <a:gd name="T15" fmla="*/ 93 h 565"/>
                <a:gd name="T16" fmla="*/ 83 w 372"/>
                <a:gd name="T17" fmla="*/ 400 h 565"/>
                <a:gd name="T18" fmla="*/ 82 w 372"/>
                <a:gd name="T19" fmla="*/ 409 h 565"/>
                <a:gd name="T20" fmla="*/ 65 w 372"/>
                <a:gd name="T21" fmla="*/ 437 h 565"/>
                <a:gd name="T22" fmla="*/ 24 w 372"/>
                <a:gd name="T23" fmla="*/ 472 h 565"/>
                <a:gd name="T24" fmla="*/ 24 w 372"/>
                <a:gd name="T25" fmla="*/ 518 h 565"/>
                <a:gd name="T26" fmla="*/ 42 w 372"/>
                <a:gd name="T27" fmla="*/ 565 h 565"/>
                <a:gd name="T28" fmla="*/ 42 w 372"/>
                <a:gd name="T29" fmla="*/ 471 h 565"/>
                <a:gd name="T30" fmla="*/ 45 w 372"/>
                <a:gd name="T31" fmla="*/ 463 h 565"/>
                <a:gd name="T32" fmla="*/ 73 w 372"/>
                <a:gd name="T33" fmla="*/ 443 h 565"/>
                <a:gd name="T34" fmla="*/ 81 w 372"/>
                <a:gd name="T35" fmla="*/ 437 h 565"/>
                <a:gd name="T36" fmla="*/ 101 w 372"/>
                <a:gd name="T37" fmla="*/ 260 h 565"/>
                <a:gd name="T38" fmla="*/ 160 w 372"/>
                <a:gd name="T39" fmla="*/ 105 h 565"/>
                <a:gd name="T40" fmla="*/ 160 w 372"/>
                <a:gd name="T41" fmla="*/ 382 h 565"/>
                <a:gd name="T42" fmla="*/ 142 w 372"/>
                <a:gd name="T43" fmla="*/ 416 h 565"/>
                <a:gd name="T44" fmla="*/ 137 w 372"/>
                <a:gd name="T45" fmla="*/ 419 h 565"/>
                <a:gd name="T46" fmla="*/ 64 w 372"/>
                <a:gd name="T47" fmla="*/ 465 h 565"/>
                <a:gd name="T48" fmla="*/ 54 w 372"/>
                <a:gd name="T49" fmla="*/ 478 h 565"/>
                <a:gd name="T50" fmla="*/ 54 w 372"/>
                <a:gd name="T51" fmla="*/ 515 h 565"/>
                <a:gd name="T52" fmla="*/ 54 w 372"/>
                <a:gd name="T53" fmla="*/ 565 h 565"/>
                <a:gd name="T54" fmla="*/ 71 w 372"/>
                <a:gd name="T55" fmla="*/ 479 h 565"/>
                <a:gd name="T56" fmla="*/ 86 w 372"/>
                <a:gd name="T57" fmla="*/ 464 h 565"/>
                <a:gd name="T58" fmla="*/ 150 w 372"/>
                <a:gd name="T59" fmla="*/ 423 h 565"/>
                <a:gd name="T60" fmla="*/ 177 w 372"/>
                <a:gd name="T61" fmla="*/ 368 h 565"/>
                <a:gd name="T62" fmla="*/ 177 w 372"/>
                <a:gd name="T63" fmla="*/ 235 h 565"/>
                <a:gd name="T64" fmla="*/ 236 w 372"/>
                <a:gd name="T65" fmla="*/ 152 h 565"/>
                <a:gd name="T66" fmla="*/ 236 w 372"/>
                <a:gd name="T67" fmla="*/ 362 h 565"/>
                <a:gd name="T68" fmla="*/ 213 w 372"/>
                <a:gd name="T69" fmla="*/ 401 h 565"/>
                <a:gd name="T70" fmla="*/ 93 w 372"/>
                <a:gd name="T71" fmla="*/ 473 h 565"/>
                <a:gd name="T72" fmla="*/ 89 w 372"/>
                <a:gd name="T73" fmla="*/ 476 h 565"/>
                <a:gd name="T74" fmla="*/ 83 w 372"/>
                <a:gd name="T75" fmla="*/ 486 h 565"/>
                <a:gd name="T76" fmla="*/ 83 w 372"/>
                <a:gd name="T77" fmla="*/ 517 h 565"/>
                <a:gd name="T78" fmla="*/ 101 w 372"/>
                <a:gd name="T79" fmla="*/ 565 h 565"/>
                <a:gd name="T80" fmla="*/ 101 w 372"/>
                <a:gd name="T81" fmla="*/ 487 h 565"/>
                <a:gd name="T82" fmla="*/ 111 w 372"/>
                <a:gd name="T83" fmla="*/ 474 h 565"/>
                <a:gd name="T84" fmla="*/ 254 w 372"/>
                <a:gd name="T85" fmla="*/ 355 h 565"/>
                <a:gd name="T86" fmla="*/ 254 w 372"/>
                <a:gd name="T87" fmla="*/ 353 h 565"/>
                <a:gd name="T88" fmla="*/ 313 w 372"/>
                <a:gd name="T89" fmla="*/ 200 h 565"/>
                <a:gd name="T90" fmla="*/ 313 w 372"/>
                <a:gd name="T91" fmla="*/ 343 h 565"/>
                <a:gd name="T92" fmla="*/ 291 w 372"/>
                <a:gd name="T93" fmla="*/ 378 h 565"/>
                <a:gd name="T94" fmla="*/ 119 w 372"/>
                <a:gd name="T95" fmla="*/ 482 h 565"/>
                <a:gd name="T96" fmla="*/ 113 w 372"/>
                <a:gd name="T97" fmla="*/ 494 h 565"/>
                <a:gd name="T98" fmla="*/ 113 w 372"/>
                <a:gd name="T99" fmla="*/ 541 h 565"/>
                <a:gd name="T100" fmla="*/ 183 w 372"/>
                <a:gd name="T101" fmla="*/ 565 h 565"/>
                <a:gd name="T102" fmla="*/ 372 w 372"/>
                <a:gd name="T103" fmla="*/ 524 h 565"/>
                <a:gd name="T104" fmla="*/ 372 w 372"/>
                <a:gd name="T105" fmla="*/ 188 h 565"/>
                <a:gd name="T106" fmla="*/ 331 w 372"/>
                <a:gd name="T107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2" h="565">
                  <a:moveTo>
                    <a:pt x="331" y="0"/>
                  </a:moveTo>
                  <a:lnTo>
                    <a:pt x="331" y="0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188"/>
                  </a:lnTo>
                  <a:lnTo>
                    <a:pt x="0" y="376"/>
                  </a:lnTo>
                  <a:lnTo>
                    <a:pt x="0" y="565"/>
                  </a:lnTo>
                  <a:lnTo>
                    <a:pt x="12" y="565"/>
                  </a:lnTo>
                  <a:lnTo>
                    <a:pt x="12" y="466"/>
                  </a:lnTo>
                  <a:lnTo>
                    <a:pt x="12" y="466"/>
                  </a:lnTo>
                  <a:cubicBezTo>
                    <a:pt x="12" y="464"/>
                    <a:pt x="13" y="462"/>
                    <a:pt x="14" y="460"/>
                  </a:cubicBezTo>
                  <a:cubicBezTo>
                    <a:pt x="14" y="460"/>
                    <a:pt x="16" y="457"/>
                    <a:pt x="17" y="455"/>
                  </a:cubicBezTo>
                  <a:cubicBezTo>
                    <a:pt x="22" y="447"/>
                    <a:pt x="24" y="438"/>
                    <a:pt x="24" y="427"/>
                  </a:cubicBezTo>
                  <a:lnTo>
                    <a:pt x="24" y="360"/>
                  </a:lnTo>
                  <a:lnTo>
                    <a:pt x="24" y="169"/>
                  </a:lnTo>
                  <a:lnTo>
                    <a:pt x="24" y="93"/>
                  </a:lnTo>
                  <a:lnTo>
                    <a:pt x="83" y="58"/>
                  </a:lnTo>
                  <a:lnTo>
                    <a:pt x="83" y="400"/>
                  </a:lnTo>
                  <a:lnTo>
                    <a:pt x="83" y="406"/>
                  </a:lnTo>
                  <a:cubicBezTo>
                    <a:pt x="83" y="407"/>
                    <a:pt x="83" y="408"/>
                    <a:pt x="82" y="409"/>
                  </a:cubicBezTo>
                  <a:cubicBezTo>
                    <a:pt x="81" y="419"/>
                    <a:pt x="75" y="428"/>
                    <a:pt x="68" y="434"/>
                  </a:cubicBezTo>
                  <a:cubicBezTo>
                    <a:pt x="67" y="435"/>
                    <a:pt x="65" y="437"/>
                    <a:pt x="65" y="437"/>
                  </a:cubicBezTo>
                  <a:lnTo>
                    <a:pt x="30" y="462"/>
                  </a:lnTo>
                  <a:cubicBezTo>
                    <a:pt x="27" y="464"/>
                    <a:pt x="24" y="467"/>
                    <a:pt x="24" y="472"/>
                  </a:cubicBezTo>
                  <a:cubicBezTo>
                    <a:pt x="24" y="472"/>
                    <a:pt x="24" y="478"/>
                    <a:pt x="24" y="478"/>
                  </a:cubicBezTo>
                  <a:lnTo>
                    <a:pt x="24" y="518"/>
                  </a:lnTo>
                  <a:lnTo>
                    <a:pt x="24" y="565"/>
                  </a:lnTo>
                  <a:lnTo>
                    <a:pt x="42" y="565"/>
                  </a:lnTo>
                  <a:lnTo>
                    <a:pt x="42" y="471"/>
                  </a:lnTo>
                  <a:lnTo>
                    <a:pt x="42" y="471"/>
                  </a:lnTo>
                  <a:cubicBezTo>
                    <a:pt x="42" y="468"/>
                    <a:pt x="43" y="465"/>
                    <a:pt x="45" y="463"/>
                  </a:cubicBezTo>
                  <a:lnTo>
                    <a:pt x="45" y="463"/>
                  </a:lnTo>
                  <a:cubicBezTo>
                    <a:pt x="46" y="462"/>
                    <a:pt x="56" y="455"/>
                    <a:pt x="56" y="455"/>
                  </a:cubicBezTo>
                  <a:lnTo>
                    <a:pt x="73" y="443"/>
                  </a:lnTo>
                  <a:cubicBezTo>
                    <a:pt x="75" y="442"/>
                    <a:pt x="76" y="441"/>
                    <a:pt x="78" y="440"/>
                  </a:cubicBezTo>
                  <a:lnTo>
                    <a:pt x="81" y="437"/>
                  </a:lnTo>
                  <a:cubicBezTo>
                    <a:pt x="93" y="427"/>
                    <a:pt x="101" y="411"/>
                    <a:pt x="101" y="393"/>
                  </a:cubicBezTo>
                  <a:lnTo>
                    <a:pt x="101" y="260"/>
                  </a:lnTo>
                  <a:lnTo>
                    <a:pt x="101" y="141"/>
                  </a:lnTo>
                  <a:lnTo>
                    <a:pt x="160" y="105"/>
                  </a:lnTo>
                  <a:lnTo>
                    <a:pt x="160" y="379"/>
                  </a:lnTo>
                  <a:cubicBezTo>
                    <a:pt x="160" y="380"/>
                    <a:pt x="160" y="382"/>
                    <a:pt x="160" y="382"/>
                  </a:cubicBezTo>
                  <a:lnTo>
                    <a:pt x="160" y="382"/>
                  </a:lnTo>
                  <a:cubicBezTo>
                    <a:pt x="159" y="396"/>
                    <a:pt x="153" y="408"/>
                    <a:pt x="142" y="416"/>
                  </a:cubicBezTo>
                  <a:lnTo>
                    <a:pt x="141" y="417"/>
                  </a:lnTo>
                  <a:cubicBezTo>
                    <a:pt x="140" y="418"/>
                    <a:pt x="138" y="418"/>
                    <a:pt x="137" y="419"/>
                  </a:cubicBezTo>
                  <a:lnTo>
                    <a:pt x="64" y="465"/>
                  </a:lnTo>
                  <a:lnTo>
                    <a:pt x="64" y="465"/>
                  </a:lnTo>
                  <a:lnTo>
                    <a:pt x="60" y="468"/>
                  </a:lnTo>
                  <a:cubicBezTo>
                    <a:pt x="56" y="470"/>
                    <a:pt x="54" y="474"/>
                    <a:pt x="54" y="478"/>
                  </a:cubicBezTo>
                  <a:lnTo>
                    <a:pt x="54" y="478"/>
                  </a:lnTo>
                  <a:lnTo>
                    <a:pt x="54" y="515"/>
                  </a:lnTo>
                  <a:lnTo>
                    <a:pt x="54" y="514"/>
                  </a:lnTo>
                  <a:lnTo>
                    <a:pt x="54" y="565"/>
                  </a:lnTo>
                  <a:lnTo>
                    <a:pt x="71" y="565"/>
                  </a:lnTo>
                  <a:lnTo>
                    <a:pt x="71" y="479"/>
                  </a:lnTo>
                  <a:cubicBezTo>
                    <a:pt x="71" y="475"/>
                    <a:pt x="73" y="471"/>
                    <a:pt x="77" y="469"/>
                  </a:cubicBezTo>
                  <a:cubicBezTo>
                    <a:pt x="77" y="469"/>
                    <a:pt x="86" y="464"/>
                    <a:pt x="86" y="464"/>
                  </a:cubicBezTo>
                  <a:lnTo>
                    <a:pt x="150" y="423"/>
                  </a:lnTo>
                  <a:lnTo>
                    <a:pt x="150" y="423"/>
                  </a:lnTo>
                  <a:cubicBezTo>
                    <a:pt x="166" y="413"/>
                    <a:pt x="177" y="394"/>
                    <a:pt x="177" y="373"/>
                  </a:cubicBezTo>
                  <a:lnTo>
                    <a:pt x="177" y="368"/>
                  </a:lnTo>
                  <a:lnTo>
                    <a:pt x="177" y="235"/>
                  </a:lnTo>
                  <a:lnTo>
                    <a:pt x="177" y="235"/>
                  </a:lnTo>
                  <a:lnTo>
                    <a:pt x="177" y="188"/>
                  </a:lnTo>
                  <a:lnTo>
                    <a:pt x="236" y="152"/>
                  </a:lnTo>
                  <a:lnTo>
                    <a:pt x="236" y="361"/>
                  </a:lnTo>
                  <a:cubicBezTo>
                    <a:pt x="236" y="361"/>
                    <a:pt x="236" y="362"/>
                    <a:pt x="236" y="362"/>
                  </a:cubicBezTo>
                  <a:cubicBezTo>
                    <a:pt x="236" y="377"/>
                    <a:pt x="230" y="389"/>
                    <a:pt x="219" y="397"/>
                  </a:cubicBezTo>
                  <a:cubicBezTo>
                    <a:pt x="219" y="397"/>
                    <a:pt x="213" y="401"/>
                    <a:pt x="213" y="401"/>
                  </a:cubicBezTo>
                  <a:lnTo>
                    <a:pt x="93" y="473"/>
                  </a:lnTo>
                  <a:lnTo>
                    <a:pt x="93" y="473"/>
                  </a:lnTo>
                  <a:lnTo>
                    <a:pt x="89" y="476"/>
                  </a:lnTo>
                  <a:lnTo>
                    <a:pt x="89" y="476"/>
                  </a:lnTo>
                  <a:cubicBezTo>
                    <a:pt x="85" y="478"/>
                    <a:pt x="83" y="482"/>
                    <a:pt x="83" y="486"/>
                  </a:cubicBezTo>
                  <a:lnTo>
                    <a:pt x="83" y="486"/>
                  </a:lnTo>
                  <a:lnTo>
                    <a:pt x="83" y="517"/>
                  </a:lnTo>
                  <a:lnTo>
                    <a:pt x="83" y="517"/>
                  </a:lnTo>
                  <a:lnTo>
                    <a:pt x="83" y="565"/>
                  </a:lnTo>
                  <a:lnTo>
                    <a:pt x="101" y="565"/>
                  </a:lnTo>
                  <a:lnTo>
                    <a:pt x="101" y="487"/>
                  </a:lnTo>
                  <a:lnTo>
                    <a:pt x="101" y="487"/>
                  </a:lnTo>
                  <a:cubicBezTo>
                    <a:pt x="101" y="483"/>
                    <a:pt x="103" y="480"/>
                    <a:pt x="106" y="477"/>
                  </a:cubicBezTo>
                  <a:cubicBezTo>
                    <a:pt x="106" y="477"/>
                    <a:pt x="111" y="474"/>
                    <a:pt x="111" y="474"/>
                  </a:cubicBezTo>
                  <a:lnTo>
                    <a:pt x="223" y="407"/>
                  </a:lnTo>
                  <a:cubicBezTo>
                    <a:pt x="241" y="397"/>
                    <a:pt x="254" y="378"/>
                    <a:pt x="254" y="355"/>
                  </a:cubicBezTo>
                  <a:cubicBezTo>
                    <a:pt x="254" y="355"/>
                    <a:pt x="254" y="354"/>
                    <a:pt x="254" y="353"/>
                  </a:cubicBezTo>
                  <a:lnTo>
                    <a:pt x="254" y="353"/>
                  </a:lnTo>
                  <a:lnTo>
                    <a:pt x="254" y="235"/>
                  </a:lnTo>
                  <a:lnTo>
                    <a:pt x="313" y="200"/>
                  </a:lnTo>
                  <a:lnTo>
                    <a:pt x="313" y="343"/>
                  </a:lnTo>
                  <a:lnTo>
                    <a:pt x="313" y="343"/>
                  </a:lnTo>
                  <a:cubicBezTo>
                    <a:pt x="312" y="357"/>
                    <a:pt x="304" y="369"/>
                    <a:pt x="293" y="377"/>
                  </a:cubicBezTo>
                  <a:cubicBezTo>
                    <a:pt x="293" y="377"/>
                    <a:pt x="291" y="378"/>
                    <a:pt x="291" y="378"/>
                  </a:cubicBezTo>
                  <a:lnTo>
                    <a:pt x="137" y="470"/>
                  </a:lnTo>
                  <a:lnTo>
                    <a:pt x="119" y="482"/>
                  </a:lnTo>
                  <a:cubicBezTo>
                    <a:pt x="115" y="484"/>
                    <a:pt x="113" y="487"/>
                    <a:pt x="113" y="492"/>
                  </a:cubicBezTo>
                  <a:cubicBezTo>
                    <a:pt x="113" y="492"/>
                    <a:pt x="113" y="494"/>
                    <a:pt x="113" y="494"/>
                  </a:cubicBezTo>
                  <a:lnTo>
                    <a:pt x="113" y="541"/>
                  </a:lnTo>
                  <a:lnTo>
                    <a:pt x="113" y="541"/>
                  </a:lnTo>
                  <a:lnTo>
                    <a:pt x="113" y="565"/>
                  </a:lnTo>
                  <a:lnTo>
                    <a:pt x="183" y="565"/>
                  </a:lnTo>
                  <a:lnTo>
                    <a:pt x="331" y="565"/>
                  </a:lnTo>
                  <a:cubicBezTo>
                    <a:pt x="353" y="565"/>
                    <a:pt x="372" y="546"/>
                    <a:pt x="372" y="524"/>
                  </a:cubicBezTo>
                  <a:lnTo>
                    <a:pt x="372" y="376"/>
                  </a:lnTo>
                  <a:lnTo>
                    <a:pt x="372" y="188"/>
                  </a:lnTo>
                  <a:lnTo>
                    <a:pt x="372" y="40"/>
                  </a:lnTo>
                  <a:cubicBezTo>
                    <a:pt x="372" y="18"/>
                    <a:pt x="353" y="0"/>
                    <a:pt x="331" y="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9" name="Freeform 6"/>
            <p:cNvSpPr>
              <a:spLocks/>
            </p:cNvSpPr>
            <p:nvPr userDrawn="1"/>
          </p:nvSpPr>
          <p:spPr bwMode="auto">
            <a:xfrm>
              <a:off x="7493000" y="6261100"/>
              <a:ext cx="282575" cy="438150"/>
            </a:xfrm>
            <a:custGeom>
              <a:avLst/>
              <a:gdLst>
                <a:gd name="T0" fmla="*/ 41 w 371"/>
                <a:gd name="T1" fmla="*/ 0 h 565"/>
                <a:gd name="T2" fmla="*/ 371 w 371"/>
                <a:gd name="T3" fmla="*/ 0 h 565"/>
                <a:gd name="T4" fmla="*/ 371 w 371"/>
                <a:gd name="T5" fmla="*/ 376 h 565"/>
                <a:gd name="T6" fmla="*/ 359 w 371"/>
                <a:gd name="T7" fmla="*/ 565 h 565"/>
                <a:gd name="T8" fmla="*/ 359 w 371"/>
                <a:gd name="T9" fmla="*/ 466 h 565"/>
                <a:gd name="T10" fmla="*/ 354 w 371"/>
                <a:gd name="T11" fmla="*/ 455 h 565"/>
                <a:gd name="T12" fmla="*/ 347 w 371"/>
                <a:gd name="T13" fmla="*/ 360 h 565"/>
                <a:gd name="T14" fmla="*/ 347 w 371"/>
                <a:gd name="T15" fmla="*/ 93 h 565"/>
                <a:gd name="T16" fmla="*/ 288 w 371"/>
                <a:gd name="T17" fmla="*/ 400 h 565"/>
                <a:gd name="T18" fmla="*/ 289 w 371"/>
                <a:gd name="T19" fmla="*/ 409 h 565"/>
                <a:gd name="T20" fmla="*/ 307 w 371"/>
                <a:gd name="T21" fmla="*/ 437 h 565"/>
                <a:gd name="T22" fmla="*/ 347 w 371"/>
                <a:gd name="T23" fmla="*/ 472 h 565"/>
                <a:gd name="T24" fmla="*/ 347 w 371"/>
                <a:gd name="T25" fmla="*/ 518 h 565"/>
                <a:gd name="T26" fmla="*/ 330 w 371"/>
                <a:gd name="T27" fmla="*/ 565 h 565"/>
                <a:gd name="T28" fmla="*/ 330 w 371"/>
                <a:gd name="T29" fmla="*/ 471 h 565"/>
                <a:gd name="T30" fmla="*/ 326 w 371"/>
                <a:gd name="T31" fmla="*/ 463 h 565"/>
                <a:gd name="T32" fmla="*/ 298 w 371"/>
                <a:gd name="T33" fmla="*/ 443 h 565"/>
                <a:gd name="T34" fmla="*/ 291 w 371"/>
                <a:gd name="T35" fmla="*/ 437 h 565"/>
                <a:gd name="T36" fmla="*/ 271 w 371"/>
                <a:gd name="T37" fmla="*/ 260 h 565"/>
                <a:gd name="T38" fmla="*/ 271 w 371"/>
                <a:gd name="T39" fmla="*/ 141 h 565"/>
                <a:gd name="T40" fmla="*/ 212 w 371"/>
                <a:gd name="T41" fmla="*/ 379 h 565"/>
                <a:gd name="T42" fmla="*/ 212 w 371"/>
                <a:gd name="T43" fmla="*/ 382 h 565"/>
                <a:gd name="T44" fmla="*/ 230 w 371"/>
                <a:gd name="T45" fmla="*/ 417 h 565"/>
                <a:gd name="T46" fmla="*/ 307 w 371"/>
                <a:gd name="T47" fmla="*/ 465 h 565"/>
                <a:gd name="T48" fmla="*/ 312 w 371"/>
                <a:gd name="T49" fmla="*/ 468 h 565"/>
                <a:gd name="T50" fmla="*/ 318 w 371"/>
                <a:gd name="T51" fmla="*/ 478 h 565"/>
                <a:gd name="T52" fmla="*/ 318 w 371"/>
                <a:gd name="T53" fmla="*/ 514 h 565"/>
                <a:gd name="T54" fmla="*/ 300 w 371"/>
                <a:gd name="T55" fmla="*/ 565 h 565"/>
                <a:gd name="T56" fmla="*/ 295 w 371"/>
                <a:gd name="T57" fmla="*/ 469 h 565"/>
                <a:gd name="T58" fmla="*/ 222 w 371"/>
                <a:gd name="T59" fmla="*/ 423 h 565"/>
                <a:gd name="T60" fmla="*/ 194 w 371"/>
                <a:gd name="T61" fmla="*/ 373 h 565"/>
                <a:gd name="T62" fmla="*/ 194 w 371"/>
                <a:gd name="T63" fmla="*/ 235 h 565"/>
                <a:gd name="T64" fmla="*/ 135 w 371"/>
                <a:gd name="T65" fmla="*/ 152 h 565"/>
                <a:gd name="T66" fmla="*/ 135 w 371"/>
                <a:gd name="T67" fmla="*/ 362 h 565"/>
                <a:gd name="T68" fmla="*/ 158 w 371"/>
                <a:gd name="T69" fmla="*/ 401 h 565"/>
                <a:gd name="T70" fmla="*/ 283 w 371"/>
                <a:gd name="T71" fmla="*/ 476 h 565"/>
                <a:gd name="T72" fmla="*/ 288 w 371"/>
                <a:gd name="T73" fmla="*/ 486 h 565"/>
                <a:gd name="T74" fmla="*/ 288 w 371"/>
                <a:gd name="T75" fmla="*/ 517 h 565"/>
                <a:gd name="T76" fmla="*/ 288 w 371"/>
                <a:gd name="T77" fmla="*/ 565 h 565"/>
                <a:gd name="T78" fmla="*/ 271 w 371"/>
                <a:gd name="T79" fmla="*/ 487 h 565"/>
                <a:gd name="T80" fmla="*/ 265 w 371"/>
                <a:gd name="T81" fmla="*/ 477 h 565"/>
                <a:gd name="T82" fmla="*/ 149 w 371"/>
                <a:gd name="T83" fmla="*/ 407 h 565"/>
                <a:gd name="T84" fmla="*/ 118 w 371"/>
                <a:gd name="T85" fmla="*/ 353 h 565"/>
                <a:gd name="T86" fmla="*/ 117 w 371"/>
                <a:gd name="T87" fmla="*/ 235 h 565"/>
                <a:gd name="T88" fmla="*/ 59 w 371"/>
                <a:gd name="T89" fmla="*/ 343 h 565"/>
                <a:gd name="T90" fmla="*/ 79 w 371"/>
                <a:gd name="T91" fmla="*/ 377 h 565"/>
                <a:gd name="T92" fmla="*/ 234 w 371"/>
                <a:gd name="T93" fmla="*/ 470 h 565"/>
                <a:gd name="T94" fmla="*/ 259 w 371"/>
                <a:gd name="T95" fmla="*/ 492 h 565"/>
                <a:gd name="T96" fmla="*/ 259 w 371"/>
                <a:gd name="T97" fmla="*/ 541 h 565"/>
                <a:gd name="T98" fmla="*/ 259 w 371"/>
                <a:gd name="T99" fmla="*/ 565 h 565"/>
                <a:gd name="T100" fmla="*/ 41 w 371"/>
                <a:gd name="T101" fmla="*/ 565 h 565"/>
                <a:gd name="T102" fmla="*/ 0 w 371"/>
                <a:gd name="T103" fmla="*/ 376 h 565"/>
                <a:gd name="T104" fmla="*/ 0 w 371"/>
                <a:gd name="T105" fmla="*/ 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565">
                  <a:moveTo>
                    <a:pt x="41" y="0"/>
                  </a:moveTo>
                  <a:lnTo>
                    <a:pt x="41" y="0"/>
                  </a:lnTo>
                  <a:lnTo>
                    <a:pt x="188" y="0"/>
                  </a:lnTo>
                  <a:lnTo>
                    <a:pt x="371" y="0"/>
                  </a:lnTo>
                  <a:lnTo>
                    <a:pt x="371" y="188"/>
                  </a:lnTo>
                  <a:lnTo>
                    <a:pt x="371" y="376"/>
                  </a:lnTo>
                  <a:lnTo>
                    <a:pt x="371" y="565"/>
                  </a:lnTo>
                  <a:lnTo>
                    <a:pt x="359" y="565"/>
                  </a:lnTo>
                  <a:lnTo>
                    <a:pt x="359" y="466"/>
                  </a:lnTo>
                  <a:lnTo>
                    <a:pt x="359" y="466"/>
                  </a:lnTo>
                  <a:cubicBezTo>
                    <a:pt x="359" y="464"/>
                    <a:pt x="358" y="462"/>
                    <a:pt x="357" y="460"/>
                  </a:cubicBezTo>
                  <a:cubicBezTo>
                    <a:pt x="357" y="460"/>
                    <a:pt x="355" y="457"/>
                    <a:pt x="354" y="455"/>
                  </a:cubicBezTo>
                  <a:cubicBezTo>
                    <a:pt x="350" y="447"/>
                    <a:pt x="347" y="438"/>
                    <a:pt x="347" y="427"/>
                  </a:cubicBezTo>
                  <a:lnTo>
                    <a:pt x="347" y="360"/>
                  </a:lnTo>
                  <a:lnTo>
                    <a:pt x="347" y="169"/>
                  </a:lnTo>
                  <a:lnTo>
                    <a:pt x="347" y="93"/>
                  </a:lnTo>
                  <a:lnTo>
                    <a:pt x="288" y="58"/>
                  </a:lnTo>
                  <a:lnTo>
                    <a:pt x="288" y="400"/>
                  </a:lnTo>
                  <a:lnTo>
                    <a:pt x="289" y="406"/>
                  </a:lnTo>
                  <a:cubicBezTo>
                    <a:pt x="289" y="407"/>
                    <a:pt x="289" y="408"/>
                    <a:pt x="289" y="409"/>
                  </a:cubicBezTo>
                  <a:cubicBezTo>
                    <a:pt x="291" y="419"/>
                    <a:pt x="296" y="428"/>
                    <a:pt x="304" y="434"/>
                  </a:cubicBezTo>
                  <a:cubicBezTo>
                    <a:pt x="304" y="435"/>
                    <a:pt x="307" y="437"/>
                    <a:pt x="307" y="437"/>
                  </a:cubicBezTo>
                  <a:lnTo>
                    <a:pt x="341" y="462"/>
                  </a:lnTo>
                  <a:cubicBezTo>
                    <a:pt x="345" y="464"/>
                    <a:pt x="347" y="467"/>
                    <a:pt x="347" y="472"/>
                  </a:cubicBezTo>
                  <a:cubicBezTo>
                    <a:pt x="347" y="472"/>
                    <a:pt x="347" y="478"/>
                    <a:pt x="347" y="478"/>
                  </a:cubicBezTo>
                  <a:lnTo>
                    <a:pt x="347" y="518"/>
                  </a:lnTo>
                  <a:lnTo>
                    <a:pt x="347" y="565"/>
                  </a:lnTo>
                  <a:lnTo>
                    <a:pt x="330" y="565"/>
                  </a:lnTo>
                  <a:lnTo>
                    <a:pt x="330" y="471"/>
                  </a:lnTo>
                  <a:lnTo>
                    <a:pt x="330" y="471"/>
                  </a:lnTo>
                  <a:cubicBezTo>
                    <a:pt x="330" y="468"/>
                    <a:pt x="328" y="465"/>
                    <a:pt x="326" y="463"/>
                  </a:cubicBezTo>
                  <a:lnTo>
                    <a:pt x="326" y="463"/>
                  </a:lnTo>
                  <a:cubicBezTo>
                    <a:pt x="325" y="462"/>
                    <a:pt x="315" y="455"/>
                    <a:pt x="315" y="455"/>
                  </a:cubicBezTo>
                  <a:lnTo>
                    <a:pt x="298" y="443"/>
                  </a:lnTo>
                  <a:cubicBezTo>
                    <a:pt x="297" y="442"/>
                    <a:pt x="295" y="441"/>
                    <a:pt x="293" y="440"/>
                  </a:cubicBezTo>
                  <a:lnTo>
                    <a:pt x="291" y="437"/>
                  </a:lnTo>
                  <a:cubicBezTo>
                    <a:pt x="278" y="427"/>
                    <a:pt x="271" y="411"/>
                    <a:pt x="271" y="393"/>
                  </a:cubicBezTo>
                  <a:lnTo>
                    <a:pt x="271" y="260"/>
                  </a:lnTo>
                  <a:lnTo>
                    <a:pt x="271" y="260"/>
                  </a:lnTo>
                  <a:lnTo>
                    <a:pt x="271" y="141"/>
                  </a:lnTo>
                  <a:lnTo>
                    <a:pt x="212" y="105"/>
                  </a:lnTo>
                  <a:lnTo>
                    <a:pt x="212" y="379"/>
                  </a:lnTo>
                  <a:cubicBezTo>
                    <a:pt x="212" y="380"/>
                    <a:pt x="212" y="382"/>
                    <a:pt x="212" y="382"/>
                  </a:cubicBezTo>
                  <a:lnTo>
                    <a:pt x="212" y="382"/>
                  </a:lnTo>
                  <a:cubicBezTo>
                    <a:pt x="212" y="396"/>
                    <a:pt x="219" y="408"/>
                    <a:pt x="229" y="416"/>
                  </a:cubicBezTo>
                  <a:lnTo>
                    <a:pt x="230" y="417"/>
                  </a:lnTo>
                  <a:cubicBezTo>
                    <a:pt x="232" y="418"/>
                    <a:pt x="233" y="418"/>
                    <a:pt x="234" y="419"/>
                  </a:cubicBezTo>
                  <a:lnTo>
                    <a:pt x="307" y="465"/>
                  </a:lnTo>
                  <a:lnTo>
                    <a:pt x="307" y="465"/>
                  </a:lnTo>
                  <a:lnTo>
                    <a:pt x="312" y="468"/>
                  </a:lnTo>
                  <a:cubicBezTo>
                    <a:pt x="315" y="470"/>
                    <a:pt x="318" y="474"/>
                    <a:pt x="318" y="478"/>
                  </a:cubicBezTo>
                  <a:lnTo>
                    <a:pt x="318" y="478"/>
                  </a:lnTo>
                  <a:lnTo>
                    <a:pt x="318" y="515"/>
                  </a:lnTo>
                  <a:lnTo>
                    <a:pt x="318" y="514"/>
                  </a:lnTo>
                  <a:lnTo>
                    <a:pt x="318" y="565"/>
                  </a:lnTo>
                  <a:lnTo>
                    <a:pt x="300" y="565"/>
                  </a:lnTo>
                  <a:lnTo>
                    <a:pt x="300" y="479"/>
                  </a:lnTo>
                  <a:cubicBezTo>
                    <a:pt x="300" y="475"/>
                    <a:pt x="298" y="471"/>
                    <a:pt x="295" y="469"/>
                  </a:cubicBezTo>
                  <a:cubicBezTo>
                    <a:pt x="295" y="469"/>
                    <a:pt x="286" y="464"/>
                    <a:pt x="286" y="464"/>
                  </a:cubicBezTo>
                  <a:lnTo>
                    <a:pt x="222" y="423"/>
                  </a:lnTo>
                  <a:lnTo>
                    <a:pt x="222" y="423"/>
                  </a:lnTo>
                  <a:cubicBezTo>
                    <a:pt x="205" y="413"/>
                    <a:pt x="194" y="394"/>
                    <a:pt x="194" y="373"/>
                  </a:cubicBezTo>
                  <a:lnTo>
                    <a:pt x="194" y="368"/>
                  </a:lnTo>
                  <a:lnTo>
                    <a:pt x="194" y="235"/>
                  </a:lnTo>
                  <a:lnTo>
                    <a:pt x="194" y="188"/>
                  </a:lnTo>
                  <a:lnTo>
                    <a:pt x="135" y="152"/>
                  </a:lnTo>
                  <a:lnTo>
                    <a:pt x="135" y="361"/>
                  </a:lnTo>
                  <a:cubicBezTo>
                    <a:pt x="135" y="361"/>
                    <a:pt x="135" y="362"/>
                    <a:pt x="135" y="362"/>
                  </a:cubicBezTo>
                  <a:cubicBezTo>
                    <a:pt x="135" y="377"/>
                    <a:pt x="142" y="389"/>
                    <a:pt x="152" y="397"/>
                  </a:cubicBezTo>
                  <a:cubicBezTo>
                    <a:pt x="152" y="397"/>
                    <a:pt x="158" y="401"/>
                    <a:pt x="158" y="401"/>
                  </a:cubicBezTo>
                  <a:lnTo>
                    <a:pt x="278" y="473"/>
                  </a:lnTo>
                  <a:lnTo>
                    <a:pt x="283" y="476"/>
                  </a:lnTo>
                  <a:lnTo>
                    <a:pt x="283" y="476"/>
                  </a:lnTo>
                  <a:cubicBezTo>
                    <a:pt x="286" y="478"/>
                    <a:pt x="288" y="482"/>
                    <a:pt x="288" y="486"/>
                  </a:cubicBezTo>
                  <a:lnTo>
                    <a:pt x="288" y="486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88" y="565"/>
                  </a:lnTo>
                  <a:lnTo>
                    <a:pt x="271" y="565"/>
                  </a:lnTo>
                  <a:lnTo>
                    <a:pt x="271" y="487"/>
                  </a:lnTo>
                  <a:lnTo>
                    <a:pt x="271" y="487"/>
                  </a:lnTo>
                  <a:cubicBezTo>
                    <a:pt x="270" y="483"/>
                    <a:pt x="268" y="480"/>
                    <a:pt x="265" y="477"/>
                  </a:cubicBezTo>
                  <a:cubicBezTo>
                    <a:pt x="265" y="477"/>
                    <a:pt x="260" y="474"/>
                    <a:pt x="260" y="474"/>
                  </a:cubicBezTo>
                  <a:lnTo>
                    <a:pt x="149" y="407"/>
                  </a:lnTo>
                  <a:cubicBezTo>
                    <a:pt x="130" y="397"/>
                    <a:pt x="117" y="378"/>
                    <a:pt x="117" y="355"/>
                  </a:cubicBezTo>
                  <a:cubicBezTo>
                    <a:pt x="117" y="355"/>
                    <a:pt x="117" y="354"/>
                    <a:pt x="118" y="353"/>
                  </a:cubicBezTo>
                  <a:lnTo>
                    <a:pt x="117" y="353"/>
                  </a:lnTo>
                  <a:lnTo>
                    <a:pt x="117" y="235"/>
                  </a:lnTo>
                  <a:lnTo>
                    <a:pt x="59" y="200"/>
                  </a:lnTo>
                  <a:lnTo>
                    <a:pt x="59" y="343"/>
                  </a:lnTo>
                  <a:lnTo>
                    <a:pt x="59" y="343"/>
                  </a:lnTo>
                  <a:cubicBezTo>
                    <a:pt x="60" y="357"/>
                    <a:pt x="67" y="369"/>
                    <a:pt x="79" y="377"/>
                  </a:cubicBezTo>
                  <a:cubicBezTo>
                    <a:pt x="79" y="377"/>
                    <a:pt x="80" y="378"/>
                    <a:pt x="80" y="378"/>
                  </a:cubicBezTo>
                  <a:lnTo>
                    <a:pt x="234" y="470"/>
                  </a:lnTo>
                  <a:lnTo>
                    <a:pt x="253" y="482"/>
                  </a:lnTo>
                  <a:cubicBezTo>
                    <a:pt x="256" y="484"/>
                    <a:pt x="259" y="487"/>
                    <a:pt x="259" y="492"/>
                  </a:cubicBezTo>
                  <a:cubicBezTo>
                    <a:pt x="259" y="492"/>
                    <a:pt x="259" y="494"/>
                    <a:pt x="259" y="494"/>
                  </a:cubicBezTo>
                  <a:lnTo>
                    <a:pt x="259" y="541"/>
                  </a:lnTo>
                  <a:lnTo>
                    <a:pt x="259" y="541"/>
                  </a:lnTo>
                  <a:lnTo>
                    <a:pt x="259" y="565"/>
                  </a:lnTo>
                  <a:lnTo>
                    <a:pt x="188" y="565"/>
                  </a:lnTo>
                  <a:lnTo>
                    <a:pt x="41" y="565"/>
                  </a:lnTo>
                  <a:cubicBezTo>
                    <a:pt x="18" y="565"/>
                    <a:pt x="0" y="546"/>
                    <a:pt x="0" y="524"/>
                  </a:cubicBezTo>
                  <a:lnTo>
                    <a:pt x="0" y="376"/>
                  </a:lnTo>
                  <a:lnTo>
                    <a:pt x="0" y="188"/>
                  </a:lnTo>
                  <a:lnTo>
                    <a:pt x="0" y="40"/>
                  </a:ln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solidFill>
              <a:srgbClr val="AFCA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0" name="Freeform 16"/>
            <p:cNvSpPr>
              <a:spLocks/>
            </p:cNvSpPr>
            <p:nvPr userDrawn="1"/>
          </p:nvSpPr>
          <p:spPr bwMode="auto">
            <a:xfrm>
              <a:off x="8212138" y="6588125"/>
              <a:ext cx="1438275" cy="73025"/>
            </a:xfrm>
            <a:custGeom>
              <a:avLst/>
              <a:gdLst>
                <a:gd name="T0" fmla="*/ 16 w 1885"/>
                <a:gd name="T1" fmla="*/ 0 h 94"/>
                <a:gd name="T2" fmla="*/ 16 w 1885"/>
                <a:gd name="T3" fmla="*/ 0 h 94"/>
                <a:gd name="T4" fmla="*/ 1869 w 1885"/>
                <a:gd name="T5" fmla="*/ 0 h 94"/>
                <a:gd name="T6" fmla="*/ 1885 w 1885"/>
                <a:gd name="T7" fmla="*/ 9 h 94"/>
                <a:gd name="T8" fmla="*/ 1885 w 1885"/>
                <a:gd name="T9" fmla="*/ 84 h 94"/>
                <a:gd name="T10" fmla="*/ 1869 w 1885"/>
                <a:gd name="T11" fmla="*/ 94 h 94"/>
                <a:gd name="T12" fmla="*/ 16 w 1885"/>
                <a:gd name="T13" fmla="*/ 94 h 94"/>
                <a:gd name="T14" fmla="*/ 0 w 1885"/>
                <a:gd name="T15" fmla="*/ 84 h 94"/>
                <a:gd name="T16" fmla="*/ 0 w 1885"/>
                <a:gd name="T17" fmla="*/ 9 h 94"/>
                <a:gd name="T18" fmla="*/ 16 w 1885"/>
                <a:gd name="T1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5" h="94">
                  <a:moveTo>
                    <a:pt x="16" y="0"/>
                  </a:moveTo>
                  <a:lnTo>
                    <a:pt x="16" y="0"/>
                  </a:lnTo>
                  <a:lnTo>
                    <a:pt x="1869" y="0"/>
                  </a:lnTo>
                  <a:cubicBezTo>
                    <a:pt x="1877" y="0"/>
                    <a:pt x="1885" y="4"/>
                    <a:pt x="1885" y="9"/>
                  </a:cubicBezTo>
                  <a:lnTo>
                    <a:pt x="1885" y="84"/>
                  </a:lnTo>
                  <a:cubicBezTo>
                    <a:pt x="1885" y="89"/>
                    <a:pt x="1877" y="94"/>
                    <a:pt x="1869" y="94"/>
                  </a:cubicBezTo>
                  <a:lnTo>
                    <a:pt x="16" y="94"/>
                  </a:lnTo>
                  <a:cubicBezTo>
                    <a:pt x="7" y="94"/>
                    <a:pt x="0" y="89"/>
                    <a:pt x="0" y="84"/>
                  </a:cubicBezTo>
                  <a:lnTo>
                    <a:pt x="0" y="9"/>
                  </a:lnTo>
                  <a:cubicBezTo>
                    <a:pt x="0" y="4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AFCA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1" name="Freeform 17"/>
            <p:cNvSpPr>
              <a:spLocks/>
            </p:cNvSpPr>
            <p:nvPr userDrawn="1"/>
          </p:nvSpPr>
          <p:spPr bwMode="auto">
            <a:xfrm>
              <a:off x="8212138" y="6261100"/>
              <a:ext cx="247650" cy="290513"/>
            </a:xfrm>
            <a:custGeom>
              <a:avLst/>
              <a:gdLst>
                <a:gd name="T0" fmla="*/ 258 w 325"/>
                <a:gd name="T1" fmla="*/ 338 h 376"/>
                <a:gd name="T2" fmla="*/ 258 w 325"/>
                <a:gd name="T3" fmla="*/ 338 h 376"/>
                <a:gd name="T4" fmla="*/ 195 w 325"/>
                <a:gd name="T5" fmla="*/ 353 h 376"/>
                <a:gd name="T6" fmla="*/ 124 w 325"/>
                <a:gd name="T7" fmla="*/ 334 h 376"/>
                <a:gd name="T8" fmla="*/ 76 w 325"/>
                <a:gd name="T9" fmla="*/ 279 h 376"/>
                <a:gd name="T10" fmla="*/ 60 w 325"/>
                <a:gd name="T11" fmla="*/ 194 h 376"/>
                <a:gd name="T12" fmla="*/ 77 w 325"/>
                <a:gd name="T13" fmla="*/ 95 h 376"/>
                <a:gd name="T14" fmla="*/ 123 w 325"/>
                <a:gd name="T15" fmla="*/ 37 h 376"/>
                <a:gd name="T16" fmla="*/ 188 w 325"/>
                <a:gd name="T17" fmla="*/ 18 h 376"/>
                <a:gd name="T18" fmla="*/ 261 w 325"/>
                <a:gd name="T19" fmla="*/ 42 h 376"/>
                <a:gd name="T20" fmla="*/ 309 w 325"/>
                <a:gd name="T21" fmla="*/ 122 h 376"/>
                <a:gd name="T22" fmla="*/ 316 w 325"/>
                <a:gd name="T23" fmla="*/ 122 h 376"/>
                <a:gd name="T24" fmla="*/ 309 w 325"/>
                <a:gd name="T25" fmla="*/ 0 h 376"/>
                <a:gd name="T26" fmla="*/ 299 w 325"/>
                <a:gd name="T27" fmla="*/ 0 h 376"/>
                <a:gd name="T28" fmla="*/ 289 w 325"/>
                <a:gd name="T29" fmla="*/ 19 h 376"/>
                <a:gd name="T30" fmla="*/ 277 w 325"/>
                <a:gd name="T31" fmla="*/ 24 h 376"/>
                <a:gd name="T32" fmla="*/ 261 w 325"/>
                <a:gd name="T33" fmla="*/ 18 h 376"/>
                <a:gd name="T34" fmla="*/ 183 w 325"/>
                <a:gd name="T35" fmla="*/ 0 h 376"/>
                <a:gd name="T36" fmla="*/ 90 w 325"/>
                <a:gd name="T37" fmla="*/ 24 h 376"/>
                <a:gd name="T38" fmla="*/ 24 w 325"/>
                <a:gd name="T39" fmla="*/ 94 h 376"/>
                <a:gd name="T40" fmla="*/ 0 w 325"/>
                <a:gd name="T41" fmla="*/ 194 h 376"/>
                <a:gd name="T42" fmla="*/ 36 w 325"/>
                <a:gd name="T43" fmla="*/ 310 h 376"/>
                <a:gd name="T44" fmla="*/ 175 w 325"/>
                <a:gd name="T45" fmla="*/ 376 h 376"/>
                <a:gd name="T46" fmla="*/ 262 w 325"/>
                <a:gd name="T47" fmla="*/ 354 h 376"/>
                <a:gd name="T48" fmla="*/ 325 w 325"/>
                <a:gd name="T49" fmla="*/ 284 h 376"/>
                <a:gd name="T50" fmla="*/ 316 w 325"/>
                <a:gd name="T51" fmla="*/ 279 h 376"/>
                <a:gd name="T52" fmla="*/ 258 w 325"/>
                <a:gd name="T53" fmla="*/ 33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5" h="376">
                  <a:moveTo>
                    <a:pt x="258" y="338"/>
                  </a:moveTo>
                  <a:lnTo>
                    <a:pt x="258" y="338"/>
                  </a:lnTo>
                  <a:cubicBezTo>
                    <a:pt x="240" y="347"/>
                    <a:pt x="218" y="353"/>
                    <a:pt x="195" y="353"/>
                  </a:cubicBezTo>
                  <a:cubicBezTo>
                    <a:pt x="169" y="353"/>
                    <a:pt x="145" y="346"/>
                    <a:pt x="124" y="334"/>
                  </a:cubicBezTo>
                  <a:cubicBezTo>
                    <a:pt x="102" y="320"/>
                    <a:pt x="86" y="302"/>
                    <a:pt x="76" y="279"/>
                  </a:cubicBezTo>
                  <a:cubicBezTo>
                    <a:pt x="65" y="255"/>
                    <a:pt x="60" y="227"/>
                    <a:pt x="60" y="194"/>
                  </a:cubicBezTo>
                  <a:cubicBezTo>
                    <a:pt x="60" y="154"/>
                    <a:pt x="66" y="122"/>
                    <a:pt x="77" y="95"/>
                  </a:cubicBezTo>
                  <a:cubicBezTo>
                    <a:pt x="88" y="68"/>
                    <a:pt x="103" y="49"/>
                    <a:pt x="123" y="37"/>
                  </a:cubicBezTo>
                  <a:cubicBezTo>
                    <a:pt x="142" y="24"/>
                    <a:pt x="164" y="18"/>
                    <a:pt x="188" y="18"/>
                  </a:cubicBezTo>
                  <a:cubicBezTo>
                    <a:pt x="217" y="18"/>
                    <a:pt x="241" y="26"/>
                    <a:pt x="261" y="42"/>
                  </a:cubicBezTo>
                  <a:cubicBezTo>
                    <a:pt x="282" y="59"/>
                    <a:pt x="297" y="85"/>
                    <a:pt x="309" y="122"/>
                  </a:cubicBezTo>
                  <a:lnTo>
                    <a:pt x="316" y="122"/>
                  </a:lnTo>
                  <a:lnTo>
                    <a:pt x="309" y="0"/>
                  </a:lnTo>
                  <a:lnTo>
                    <a:pt x="299" y="0"/>
                  </a:lnTo>
                  <a:cubicBezTo>
                    <a:pt x="297" y="8"/>
                    <a:pt x="293" y="14"/>
                    <a:pt x="289" y="19"/>
                  </a:cubicBezTo>
                  <a:cubicBezTo>
                    <a:pt x="286" y="22"/>
                    <a:pt x="282" y="24"/>
                    <a:pt x="277" y="24"/>
                  </a:cubicBezTo>
                  <a:cubicBezTo>
                    <a:pt x="273" y="24"/>
                    <a:pt x="268" y="22"/>
                    <a:pt x="261" y="18"/>
                  </a:cubicBezTo>
                  <a:cubicBezTo>
                    <a:pt x="235" y="7"/>
                    <a:pt x="210" y="0"/>
                    <a:pt x="183" y="0"/>
                  </a:cubicBezTo>
                  <a:cubicBezTo>
                    <a:pt x="149" y="0"/>
                    <a:pt x="119" y="8"/>
                    <a:pt x="90" y="24"/>
                  </a:cubicBezTo>
                  <a:cubicBezTo>
                    <a:pt x="62" y="40"/>
                    <a:pt x="40" y="64"/>
                    <a:pt x="24" y="94"/>
                  </a:cubicBezTo>
                  <a:cubicBezTo>
                    <a:pt x="7" y="125"/>
                    <a:pt x="0" y="157"/>
                    <a:pt x="0" y="194"/>
                  </a:cubicBezTo>
                  <a:cubicBezTo>
                    <a:pt x="0" y="239"/>
                    <a:pt x="11" y="277"/>
                    <a:pt x="36" y="310"/>
                  </a:cubicBezTo>
                  <a:cubicBezTo>
                    <a:pt x="69" y="354"/>
                    <a:pt x="116" y="376"/>
                    <a:pt x="175" y="376"/>
                  </a:cubicBezTo>
                  <a:cubicBezTo>
                    <a:pt x="209" y="376"/>
                    <a:pt x="238" y="368"/>
                    <a:pt x="262" y="354"/>
                  </a:cubicBezTo>
                  <a:cubicBezTo>
                    <a:pt x="286" y="338"/>
                    <a:pt x="307" y="315"/>
                    <a:pt x="325" y="284"/>
                  </a:cubicBezTo>
                  <a:lnTo>
                    <a:pt x="316" y="279"/>
                  </a:lnTo>
                  <a:cubicBezTo>
                    <a:pt x="295" y="308"/>
                    <a:pt x="275" y="327"/>
                    <a:pt x="258" y="338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2" name="Freeform 18"/>
            <p:cNvSpPr>
              <a:spLocks noEditPoints="1"/>
            </p:cNvSpPr>
            <p:nvPr userDrawn="1"/>
          </p:nvSpPr>
          <p:spPr bwMode="auto">
            <a:xfrm>
              <a:off x="8483600" y="6261100"/>
              <a:ext cx="271463" cy="290513"/>
            </a:xfrm>
            <a:custGeom>
              <a:avLst/>
              <a:gdLst>
                <a:gd name="T0" fmla="*/ 259 w 354"/>
                <a:gd name="T1" fmla="*/ 317 h 376"/>
                <a:gd name="T2" fmla="*/ 259 w 354"/>
                <a:gd name="T3" fmla="*/ 317 h 376"/>
                <a:gd name="T4" fmla="*/ 177 w 354"/>
                <a:gd name="T5" fmla="*/ 357 h 376"/>
                <a:gd name="T6" fmla="*/ 176 w 354"/>
                <a:gd name="T7" fmla="*/ 357 h 376"/>
                <a:gd name="T8" fmla="*/ 99 w 354"/>
                <a:gd name="T9" fmla="*/ 321 h 376"/>
                <a:gd name="T10" fmla="*/ 61 w 354"/>
                <a:gd name="T11" fmla="*/ 186 h 376"/>
                <a:gd name="T12" fmla="*/ 97 w 354"/>
                <a:gd name="T13" fmla="*/ 55 h 376"/>
                <a:gd name="T14" fmla="*/ 175 w 354"/>
                <a:gd name="T15" fmla="*/ 18 h 376"/>
                <a:gd name="T16" fmla="*/ 177 w 354"/>
                <a:gd name="T17" fmla="*/ 18 h 376"/>
                <a:gd name="T18" fmla="*/ 256 w 354"/>
                <a:gd name="T19" fmla="*/ 55 h 376"/>
                <a:gd name="T20" fmla="*/ 293 w 354"/>
                <a:gd name="T21" fmla="*/ 193 h 376"/>
                <a:gd name="T22" fmla="*/ 259 w 354"/>
                <a:gd name="T23" fmla="*/ 317 h 376"/>
                <a:gd name="T24" fmla="*/ 181 w 354"/>
                <a:gd name="T25" fmla="*/ 0 h 376"/>
                <a:gd name="T26" fmla="*/ 181 w 354"/>
                <a:gd name="T27" fmla="*/ 0 h 376"/>
                <a:gd name="T28" fmla="*/ 177 w 354"/>
                <a:gd name="T29" fmla="*/ 0 h 376"/>
                <a:gd name="T30" fmla="*/ 59 w 354"/>
                <a:gd name="T31" fmla="*/ 46 h 376"/>
                <a:gd name="T32" fmla="*/ 0 w 354"/>
                <a:gd name="T33" fmla="*/ 187 h 376"/>
                <a:gd name="T34" fmla="*/ 51 w 354"/>
                <a:gd name="T35" fmla="*/ 323 h 376"/>
                <a:gd name="T36" fmla="*/ 176 w 354"/>
                <a:gd name="T37" fmla="*/ 376 h 376"/>
                <a:gd name="T38" fmla="*/ 177 w 354"/>
                <a:gd name="T39" fmla="*/ 376 h 376"/>
                <a:gd name="T40" fmla="*/ 301 w 354"/>
                <a:gd name="T41" fmla="*/ 321 h 376"/>
                <a:gd name="T42" fmla="*/ 354 w 354"/>
                <a:gd name="T43" fmla="*/ 186 h 376"/>
                <a:gd name="T44" fmla="*/ 302 w 354"/>
                <a:gd name="T45" fmla="*/ 53 h 376"/>
                <a:gd name="T46" fmla="*/ 181 w 354"/>
                <a:gd name="T47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4" h="376">
                  <a:moveTo>
                    <a:pt x="259" y="317"/>
                  </a:moveTo>
                  <a:lnTo>
                    <a:pt x="259" y="317"/>
                  </a:lnTo>
                  <a:cubicBezTo>
                    <a:pt x="238" y="343"/>
                    <a:pt x="210" y="357"/>
                    <a:pt x="177" y="357"/>
                  </a:cubicBezTo>
                  <a:lnTo>
                    <a:pt x="176" y="357"/>
                  </a:lnTo>
                  <a:cubicBezTo>
                    <a:pt x="144" y="357"/>
                    <a:pt x="118" y="345"/>
                    <a:pt x="99" y="321"/>
                  </a:cubicBezTo>
                  <a:cubicBezTo>
                    <a:pt x="73" y="290"/>
                    <a:pt x="61" y="245"/>
                    <a:pt x="61" y="186"/>
                  </a:cubicBezTo>
                  <a:cubicBezTo>
                    <a:pt x="61" y="128"/>
                    <a:pt x="73" y="84"/>
                    <a:pt x="97" y="55"/>
                  </a:cubicBezTo>
                  <a:cubicBezTo>
                    <a:pt x="117" y="31"/>
                    <a:pt x="143" y="18"/>
                    <a:pt x="175" y="18"/>
                  </a:cubicBezTo>
                  <a:lnTo>
                    <a:pt x="177" y="18"/>
                  </a:lnTo>
                  <a:cubicBezTo>
                    <a:pt x="210" y="19"/>
                    <a:pt x="237" y="31"/>
                    <a:pt x="256" y="55"/>
                  </a:cubicBezTo>
                  <a:cubicBezTo>
                    <a:pt x="280" y="85"/>
                    <a:pt x="293" y="131"/>
                    <a:pt x="293" y="193"/>
                  </a:cubicBezTo>
                  <a:cubicBezTo>
                    <a:pt x="293" y="250"/>
                    <a:pt x="281" y="292"/>
                    <a:pt x="259" y="317"/>
                  </a:cubicBezTo>
                  <a:close/>
                  <a:moveTo>
                    <a:pt x="181" y="0"/>
                  </a:moveTo>
                  <a:lnTo>
                    <a:pt x="181" y="0"/>
                  </a:lnTo>
                  <a:lnTo>
                    <a:pt x="177" y="0"/>
                  </a:lnTo>
                  <a:cubicBezTo>
                    <a:pt x="131" y="1"/>
                    <a:pt x="92" y="15"/>
                    <a:pt x="59" y="46"/>
                  </a:cubicBezTo>
                  <a:cubicBezTo>
                    <a:pt x="20" y="83"/>
                    <a:pt x="0" y="130"/>
                    <a:pt x="0" y="187"/>
                  </a:cubicBezTo>
                  <a:cubicBezTo>
                    <a:pt x="0" y="243"/>
                    <a:pt x="17" y="289"/>
                    <a:pt x="51" y="323"/>
                  </a:cubicBezTo>
                  <a:cubicBezTo>
                    <a:pt x="85" y="359"/>
                    <a:pt x="126" y="376"/>
                    <a:pt x="176" y="376"/>
                  </a:cubicBezTo>
                  <a:lnTo>
                    <a:pt x="177" y="376"/>
                  </a:lnTo>
                  <a:cubicBezTo>
                    <a:pt x="226" y="376"/>
                    <a:pt x="267" y="358"/>
                    <a:pt x="301" y="321"/>
                  </a:cubicBezTo>
                  <a:cubicBezTo>
                    <a:pt x="336" y="287"/>
                    <a:pt x="354" y="241"/>
                    <a:pt x="354" y="186"/>
                  </a:cubicBezTo>
                  <a:cubicBezTo>
                    <a:pt x="354" y="132"/>
                    <a:pt x="337" y="88"/>
                    <a:pt x="302" y="53"/>
                  </a:cubicBezTo>
                  <a:cubicBezTo>
                    <a:pt x="268" y="17"/>
                    <a:pt x="228" y="0"/>
                    <a:pt x="181" y="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3" name="Freeform 19"/>
            <p:cNvSpPr>
              <a:spLocks/>
            </p:cNvSpPr>
            <p:nvPr userDrawn="1"/>
          </p:nvSpPr>
          <p:spPr bwMode="auto">
            <a:xfrm>
              <a:off x="9413875" y="6267450"/>
              <a:ext cx="236538" cy="279400"/>
            </a:xfrm>
            <a:custGeom>
              <a:avLst/>
              <a:gdLst>
                <a:gd name="T0" fmla="*/ 299 w 310"/>
                <a:gd name="T1" fmla="*/ 270 h 360"/>
                <a:gd name="T2" fmla="*/ 299 w 310"/>
                <a:gd name="T3" fmla="*/ 270 h 360"/>
                <a:gd name="T4" fmla="*/ 265 w 310"/>
                <a:gd name="T5" fmla="*/ 319 h 360"/>
                <a:gd name="T6" fmla="*/ 239 w 310"/>
                <a:gd name="T7" fmla="*/ 335 h 360"/>
                <a:gd name="T8" fmla="*/ 194 w 310"/>
                <a:gd name="T9" fmla="*/ 340 h 360"/>
                <a:gd name="T10" fmla="*/ 132 w 310"/>
                <a:gd name="T11" fmla="*/ 340 h 360"/>
                <a:gd name="T12" fmla="*/ 112 w 310"/>
                <a:gd name="T13" fmla="*/ 337 h 360"/>
                <a:gd name="T14" fmla="*/ 104 w 310"/>
                <a:gd name="T15" fmla="*/ 329 h 360"/>
                <a:gd name="T16" fmla="*/ 103 w 310"/>
                <a:gd name="T17" fmla="*/ 300 h 360"/>
                <a:gd name="T18" fmla="*/ 103 w 310"/>
                <a:gd name="T19" fmla="*/ 181 h 360"/>
                <a:gd name="T20" fmla="*/ 182 w 310"/>
                <a:gd name="T21" fmla="*/ 181 h 360"/>
                <a:gd name="T22" fmla="*/ 216 w 310"/>
                <a:gd name="T23" fmla="*/ 187 h 360"/>
                <a:gd name="T24" fmla="*/ 231 w 310"/>
                <a:gd name="T25" fmla="*/ 201 h 360"/>
                <a:gd name="T26" fmla="*/ 239 w 310"/>
                <a:gd name="T27" fmla="*/ 236 h 360"/>
                <a:gd name="T28" fmla="*/ 248 w 310"/>
                <a:gd name="T29" fmla="*/ 236 h 360"/>
                <a:gd name="T30" fmla="*/ 248 w 310"/>
                <a:gd name="T31" fmla="*/ 109 h 360"/>
                <a:gd name="T32" fmla="*/ 239 w 310"/>
                <a:gd name="T33" fmla="*/ 109 h 360"/>
                <a:gd name="T34" fmla="*/ 223 w 310"/>
                <a:gd name="T35" fmla="*/ 152 h 360"/>
                <a:gd name="T36" fmla="*/ 182 w 310"/>
                <a:gd name="T37" fmla="*/ 162 h 360"/>
                <a:gd name="T38" fmla="*/ 103 w 310"/>
                <a:gd name="T39" fmla="*/ 162 h 360"/>
                <a:gd name="T40" fmla="*/ 103 w 310"/>
                <a:gd name="T41" fmla="*/ 19 h 360"/>
                <a:gd name="T42" fmla="*/ 202 w 310"/>
                <a:gd name="T43" fmla="*/ 19 h 360"/>
                <a:gd name="T44" fmla="*/ 240 w 310"/>
                <a:gd name="T45" fmla="*/ 23 h 360"/>
                <a:gd name="T46" fmla="*/ 260 w 310"/>
                <a:gd name="T47" fmla="*/ 39 h 360"/>
                <a:gd name="T48" fmla="*/ 272 w 310"/>
                <a:gd name="T49" fmla="*/ 78 h 360"/>
                <a:gd name="T50" fmla="*/ 283 w 310"/>
                <a:gd name="T51" fmla="*/ 78 h 360"/>
                <a:gd name="T52" fmla="*/ 278 w 310"/>
                <a:gd name="T53" fmla="*/ 0 h 360"/>
                <a:gd name="T54" fmla="*/ 0 w 310"/>
                <a:gd name="T55" fmla="*/ 0 h 360"/>
                <a:gd name="T56" fmla="*/ 0 w 310"/>
                <a:gd name="T57" fmla="*/ 9 h 360"/>
                <a:gd name="T58" fmla="*/ 12 w 310"/>
                <a:gd name="T59" fmla="*/ 9 h 360"/>
                <a:gd name="T60" fmla="*/ 45 w 310"/>
                <a:gd name="T61" fmla="*/ 20 h 360"/>
                <a:gd name="T62" fmla="*/ 52 w 310"/>
                <a:gd name="T63" fmla="*/ 62 h 360"/>
                <a:gd name="T64" fmla="*/ 52 w 310"/>
                <a:gd name="T65" fmla="*/ 296 h 360"/>
                <a:gd name="T66" fmla="*/ 49 w 310"/>
                <a:gd name="T67" fmla="*/ 331 h 360"/>
                <a:gd name="T68" fmla="*/ 37 w 310"/>
                <a:gd name="T69" fmla="*/ 344 h 360"/>
                <a:gd name="T70" fmla="*/ 12 w 310"/>
                <a:gd name="T71" fmla="*/ 350 h 360"/>
                <a:gd name="T72" fmla="*/ 0 w 310"/>
                <a:gd name="T73" fmla="*/ 350 h 360"/>
                <a:gd name="T74" fmla="*/ 0 w 310"/>
                <a:gd name="T75" fmla="*/ 360 h 360"/>
                <a:gd name="T76" fmla="*/ 278 w 310"/>
                <a:gd name="T77" fmla="*/ 360 h 360"/>
                <a:gd name="T78" fmla="*/ 310 w 310"/>
                <a:gd name="T79" fmla="*/ 270 h 360"/>
                <a:gd name="T80" fmla="*/ 299 w 310"/>
                <a:gd name="T81" fmla="*/ 27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10" h="360">
                  <a:moveTo>
                    <a:pt x="299" y="270"/>
                  </a:moveTo>
                  <a:lnTo>
                    <a:pt x="299" y="270"/>
                  </a:lnTo>
                  <a:cubicBezTo>
                    <a:pt x="288" y="291"/>
                    <a:pt x="276" y="308"/>
                    <a:pt x="265" y="319"/>
                  </a:cubicBezTo>
                  <a:cubicBezTo>
                    <a:pt x="256" y="328"/>
                    <a:pt x="247" y="333"/>
                    <a:pt x="239" y="335"/>
                  </a:cubicBezTo>
                  <a:cubicBezTo>
                    <a:pt x="229" y="338"/>
                    <a:pt x="214" y="340"/>
                    <a:pt x="194" y="340"/>
                  </a:cubicBezTo>
                  <a:lnTo>
                    <a:pt x="132" y="340"/>
                  </a:lnTo>
                  <a:cubicBezTo>
                    <a:pt x="123" y="340"/>
                    <a:pt x="116" y="339"/>
                    <a:pt x="112" y="337"/>
                  </a:cubicBezTo>
                  <a:cubicBezTo>
                    <a:pt x="108" y="335"/>
                    <a:pt x="106" y="332"/>
                    <a:pt x="104" y="329"/>
                  </a:cubicBezTo>
                  <a:cubicBezTo>
                    <a:pt x="104" y="326"/>
                    <a:pt x="103" y="315"/>
                    <a:pt x="103" y="300"/>
                  </a:cubicBezTo>
                  <a:lnTo>
                    <a:pt x="103" y="181"/>
                  </a:lnTo>
                  <a:lnTo>
                    <a:pt x="182" y="181"/>
                  </a:lnTo>
                  <a:cubicBezTo>
                    <a:pt x="197" y="181"/>
                    <a:pt x="208" y="183"/>
                    <a:pt x="216" y="187"/>
                  </a:cubicBezTo>
                  <a:cubicBezTo>
                    <a:pt x="223" y="191"/>
                    <a:pt x="228" y="195"/>
                    <a:pt x="231" y="201"/>
                  </a:cubicBezTo>
                  <a:cubicBezTo>
                    <a:pt x="234" y="207"/>
                    <a:pt x="237" y="217"/>
                    <a:pt x="239" y="236"/>
                  </a:cubicBezTo>
                  <a:lnTo>
                    <a:pt x="248" y="236"/>
                  </a:lnTo>
                  <a:lnTo>
                    <a:pt x="248" y="109"/>
                  </a:lnTo>
                  <a:lnTo>
                    <a:pt x="239" y="109"/>
                  </a:lnTo>
                  <a:cubicBezTo>
                    <a:pt x="238" y="130"/>
                    <a:pt x="233" y="144"/>
                    <a:pt x="223" y="152"/>
                  </a:cubicBezTo>
                  <a:cubicBezTo>
                    <a:pt x="217" y="159"/>
                    <a:pt x="203" y="162"/>
                    <a:pt x="182" y="162"/>
                  </a:cubicBezTo>
                  <a:lnTo>
                    <a:pt x="103" y="162"/>
                  </a:lnTo>
                  <a:lnTo>
                    <a:pt x="103" y="19"/>
                  </a:lnTo>
                  <a:lnTo>
                    <a:pt x="202" y="19"/>
                  </a:lnTo>
                  <a:cubicBezTo>
                    <a:pt x="220" y="19"/>
                    <a:pt x="232" y="21"/>
                    <a:pt x="240" y="23"/>
                  </a:cubicBezTo>
                  <a:cubicBezTo>
                    <a:pt x="248" y="27"/>
                    <a:pt x="255" y="32"/>
                    <a:pt x="260" y="39"/>
                  </a:cubicBezTo>
                  <a:cubicBezTo>
                    <a:pt x="264" y="47"/>
                    <a:pt x="268" y="59"/>
                    <a:pt x="272" y="78"/>
                  </a:cubicBezTo>
                  <a:lnTo>
                    <a:pt x="283" y="78"/>
                  </a:lnTo>
                  <a:lnTo>
                    <a:pt x="27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cubicBezTo>
                    <a:pt x="28" y="9"/>
                    <a:pt x="38" y="13"/>
                    <a:pt x="45" y="20"/>
                  </a:cubicBezTo>
                  <a:cubicBezTo>
                    <a:pt x="49" y="26"/>
                    <a:pt x="52" y="39"/>
                    <a:pt x="52" y="62"/>
                  </a:cubicBezTo>
                  <a:lnTo>
                    <a:pt x="52" y="296"/>
                  </a:lnTo>
                  <a:cubicBezTo>
                    <a:pt x="52" y="313"/>
                    <a:pt x="51" y="326"/>
                    <a:pt x="49" y="331"/>
                  </a:cubicBezTo>
                  <a:cubicBezTo>
                    <a:pt x="47" y="336"/>
                    <a:pt x="43" y="341"/>
                    <a:pt x="37" y="344"/>
                  </a:cubicBezTo>
                  <a:cubicBezTo>
                    <a:pt x="30" y="348"/>
                    <a:pt x="21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278" y="360"/>
                  </a:lnTo>
                  <a:lnTo>
                    <a:pt x="310" y="270"/>
                  </a:lnTo>
                  <a:lnTo>
                    <a:pt x="299" y="27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4" name="Freeform 20"/>
            <p:cNvSpPr>
              <a:spLocks noEditPoints="1"/>
            </p:cNvSpPr>
            <p:nvPr userDrawn="1"/>
          </p:nvSpPr>
          <p:spPr bwMode="auto">
            <a:xfrm>
              <a:off x="9137650" y="6267450"/>
              <a:ext cx="279400" cy="279400"/>
            </a:xfrm>
            <a:custGeom>
              <a:avLst/>
              <a:gdLst>
                <a:gd name="T0" fmla="*/ 263 w 365"/>
                <a:gd name="T1" fmla="*/ 298 h 360"/>
                <a:gd name="T2" fmla="*/ 263 w 365"/>
                <a:gd name="T3" fmla="*/ 298 h 360"/>
                <a:gd name="T4" fmla="*/ 204 w 365"/>
                <a:gd name="T5" fmla="*/ 335 h 360"/>
                <a:gd name="T6" fmla="*/ 161 w 365"/>
                <a:gd name="T7" fmla="*/ 341 h 360"/>
                <a:gd name="T8" fmla="*/ 104 w 365"/>
                <a:gd name="T9" fmla="*/ 333 h 360"/>
                <a:gd name="T10" fmla="*/ 104 w 365"/>
                <a:gd name="T11" fmla="*/ 28 h 360"/>
                <a:gd name="T12" fmla="*/ 159 w 365"/>
                <a:gd name="T13" fmla="*/ 20 h 360"/>
                <a:gd name="T14" fmla="*/ 204 w 365"/>
                <a:gd name="T15" fmla="*/ 26 h 360"/>
                <a:gd name="T16" fmla="*/ 263 w 365"/>
                <a:gd name="T17" fmla="*/ 63 h 360"/>
                <a:gd name="T18" fmla="*/ 303 w 365"/>
                <a:gd name="T19" fmla="*/ 181 h 360"/>
                <a:gd name="T20" fmla="*/ 263 w 365"/>
                <a:gd name="T21" fmla="*/ 298 h 360"/>
                <a:gd name="T22" fmla="*/ 339 w 365"/>
                <a:gd name="T23" fmla="*/ 79 h 360"/>
                <a:gd name="T24" fmla="*/ 339 w 365"/>
                <a:gd name="T25" fmla="*/ 79 h 360"/>
                <a:gd name="T26" fmla="*/ 271 w 365"/>
                <a:gd name="T27" fmla="*/ 18 h 360"/>
                <a:gd name="T28" fmla="*/ 204 w 365"/>
                <a:gd name="T29" fmla="*/ 2 h 360"/>
                <a:gd name="T30" fmla="*/ 148 w 365"/>
                <a:gd name="T31" fmla="*/ 0 h 360"/>
                <a:gd name="T32" fmla="*/ 0 w 365"/>
                <a:gd name="T33" fmla="*/ 0 h 360"/>
                <a:gd name="T34" fmla="*/ 0 w 365"/>
                <a:gd name="T35" fmla="*/ 9 h 360"/>
                <a:gd name="T36" fmla="*/ 14 w 365"/>
                <a:gd name="T37" fmla="*/ 9 h 360"/>
                <a:gd name="T38" fmla="*/ 46 w 365"/>
                <a:gd name="T39" fmla="*/ 21 h 360"/>
                <a:gd name="T40" fmla="*/ 52 w 365"/>
                <a:gd name="T41" fmla="*/ 63 h 360"/>
                <a:gd name="T42" fmla="*/ 52 w 365"/>
                <a:gd name="T43" fmla="*/ 296 h 360"/>
                <a:gd name="T44" fmla="*/ 47 w 365"/>
                <a:gd name="T45" fmla="*/ 335 h 360"/>
                <a:gd name="T46" fmla="*/ 14 w 365"/>
                <a:gd name="T47" fmla="*/ 350 h 360"/>
                <a:gd name="T48" fmla="*/ 0 w 365"/>
                <a:gd name="T49" fmla="*/ 350 h 360"/>
                <a:gd name="T50" fmla="*/ 0 w 365"/>
                <a:gd name="T51" fmla="*/ 360 h 360"/>
                <a:gd name="T52" fmla="*/ 162 w 365"/>
                <a:gd name="T53" fmla="*/ 360 h 360"/>
                <a:gd name="T54" fmla="*/ 204 w 365"/>
                <a:gd name="T55" fmla="*/ 357 h 360"/>
                <a:gd name="T56" fmla="*/ 319 w 365"/>
                <a:gd name="T57" fmla="*/ 304 h 360"/>
                <a:gd name="T58" fmla="*/ 365 w 365"/>
                <a:gd name="T59" fmla="*/ 178 h 360"/>
                <a:gd name="T60" fmla="*/ 339 w 365"/>
                <a:gd name="T61" fmla="*/ 7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5" h="360">
                  <a:moveTo>
                    <a:pt x="263" y="298"/>
                  </a:moveTo>
                  <a:lnTo>
                    <a:pt x="263" y="298"/>
                  </a:lnTo>
                  <a:cubicBezTo>
                    <a:pt x="246" y="316"/>
                    <a:pt x="226" y="329"/>
                    <a:pt x="204" y="335"/>
                  </a:cubicBezTo>
                  <a:cubicBezTo>
                    <a:pt x="190" y="339"/>
                    <a:pt x="176" y="341"/>
                    <a:pt x="161" y="341"/>
                  </a:cubicBezTo>
                  <a:cubicBezTo>
                    <a:pt x="145" y="341"/>
                    <a:pt x="126" y="338"/>
                    <a:pt x="104" y="333"/>
                  </a:cubicBezTo>
                  <a:lnTo>
                    <a:pt x="104" y="28"/>
                  </a:lnTo>
                  <a:cubicBezTo>
                    <a:pt x="124" y="22"/>
                    <a:pt x="142" y="20"/>
                    <a:pt x="159" y="20"/>
                  </a:cubicBezTo>
                  <a:cubicBezTo>
                    <a:pt x="175" y="20"/>
                    <a:pt x="189" y="22"/>
                    <a:pt x="204" y="26"/>
                  </a:cubicBezTo>
                  <a:cubicBezTo>
                    <a:pt x="227" y="32"/>
                    <a:pt x="246" y="45"/>
                    <a:pt x="263" y="63"/>
                  </a:cubicBezTo>
                  <a:cubicBezTo>
                    <a:pt x="290" y="92"/>
                    <a:pt x="303" y="131"/>
                    <a:pt x="303" y="181"/>
                  </a:cubicBezTo>
                  <a:cubicBezTo>
                    <a:pt x="303" y="231"/>
                    <a:pt x="290" y="270"/>
                    <a:pt x="263" y="298"/>
                  </a:cubicBezTo>
                  <a:close/>
                  <a:moveTo>
                    <a:pt x="339" y="79"/>
                  </a:moveTo>
                  <a:lnTo>
                    <a:pt x="339" y="79"/>
                  </a:lnTo>
                  <a:cubicBezTo>
                    <a:pt x="322" y="51"/>
                    <a:pt x="299" y="30"/>
                    <a:pt x="271" y="18"/>
                  </a:cubicBezTo>
                  <a:cubicBezTo>
                    <a:pt x="254" y="10"/>
                    <a:pt x="231" y="5"/>
                    <a:pt x="204" y="2"/>
                  </a:cubicBezTo>
                  <a:cubicBezTo>
                    <a:pt x="187" y="1"/>
                    <a:pt x="168" y="0"/>
                    <a:pt x="148" y="0"/>
                  </a:cubicBezTo>
                  <a:lnTo>
                    <a:pt x="0" y="0"/>
                  </a:lnTo>
                  <a:lnTo>
                    <a:pt x="0" y="9"/>
                  </a:lnTo>
                  <a:lnTo>
                    <a:pt x="14" y="9"/>
                  </a:lnTo>
                  <a:cubicBezTo>
                    <a:pt x="28" y="9"/>
                    <a:pt x="38" y="13"/>
                    <a:pt x="46" y="21"/>
                  </a:cubicBezTo>
                  <a:cubicBezTo>
                    <a:pt x="50" y="27"/>
                    <a:pt x="52" y="41"/>
                    <a:pt x="52" y="63"/>
                  </a:cubicBezTo>
                  <a:lnTo>
                    <a:pt x="52" y="296"/>
                  </a:lnTo>
                  <a:cubicBezTo>
                    <a:pt x="52" y="316"/>
                    <a:pt x="50" y="330"/>
                    <a:pt x="47" y="335"/>
                  </a:cubicBezTo>
                  <a:cubicBezTo>
                    <a:pt x="41" y="345"/>
                    <a:pt x="29" y="350"/>
                    <a:pt x="14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62" y="360"/>
                  </a:lnTo>
                  <a:cubicBezTo>
                    <a:pt x="177" y="360"/>
                    <a:pt x="190" y="359"/>
                    <a:pt x="204" y="357"/>
                  </a:cubicBezTo>
                  <a:cubicBezTo>
                    <a:pt x="254" y="351"/>
                    <a:pt x="292" y="333"/>
                    <a:pt x="319" y="304"/>
                  </a:cubicBezTo>
                  <a:cubicBezTo>
                    <a:pt x="350" y="270"/>
                    <a:pt x="365" y="229"/>
                    <a:pt x="365" y="178"/>
                  </a:cubicBezTo>
                  <a:cubicBezTo>
                    <a:pt x="365" y="141"/>
                    <a:pt x="356" y="108"/>
                    <a:pt x="339" y="79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5" name="Freeform 21"/>
            <p:cNvSpPr>
              <a:spLocks/>
            </p:cNvSpPr>
            <p:nvPr userDrawn="1"/>
          </p:nvSpPr>
          <p:spPr bwMode="auto">
            <a:xfrm>
              <a:off x="8759825" y="6267450"/>
              <a:ext cx="207963" cy="279400"/>
            </a:xfrm>
            <a:custGeom>
              <a:avLst/>
              <a:gdLst>
                <a:gd name="T0" fmla="*/ 0 w 272"/>
                <a:gd name="T1" fmla="*/ 0 h 360"/>
                <a:gd name="T2" fmla="*/ 0 w 272"/>
                <a:gd name="T3" fmla="*/ 0 h 360"/>
                <a:gd name="T4" fmla="*/ 0 w 272"/>
                <a:gd name="T5" fmla="*/ 9 h 360"/>
                <a:gd name="T6" fmla="*/ 12 w 272"/>
                <a:gd name="T7" fmla="*/ 9 h 360"/>
                <a:gd name="T8" fmla="*/ 37 w 272"/>
                <a:gd name="T9" fmla="*/ 16 h 360"/>
                <a:gd name="T10" fmla="*/ 48 w 272"/>
                <a:gd name="T11" fmla="*/ 28 h 360"/>
                <a:gd name="T12" fmla="*/ 52 w 272"/>
                <a:gd name="T13" fmla="*/ 63 h 360"/>
                <a:gd name="T14" fmla="*/ 52 w 272"/>
                <a:gd name="T15" fmla="*/ 296 h 360"/>
                <a:gd name="T16" fmla="*/ 45 w 272"/>
                <a:gd name="T17" fmla="*/ 337 h 360"/>
                <a:gd name="T18" fmla="*/ 12 w 272"/>
                <a:gd name="T19" fmla="*/ 350 h 360"/>
                <a:gd name="T20" fmla="*/ 0 w 272"/>
                <a:gd name="T21" fmla="*/ 350 h 360"/>
                <a:gd name="T22" fmla="*/ 0 w 272"/>
                <a:gd name="T23" fmla="*/ 360 h 360"/>
                <a:gd name="T24" fmla="*/ 154 w 272"/>
                <a:gd name="T25" fmla="*/ 360 h 360"/>
                <a:gd name="T26" fmla="*/ 154 w 272"/>
                <a:gd name="T27" fmla="*/ 350 h 360"/>
                <a:gd name="T28" fmla="*/ 142 w 272"/>
                <a:gd name="T29" fmla="*/ 350 h 360"/>
                <a:gd name="T30" fmla="*/ 117 w 272"/>
                <a:gd name="T31" fmla="*/ 344 h 360"/>
                <a:gd name="T32" fmla="*/ 106 w 272"/>
                <a:gd name="T33" fmla="*/ 332 h 360"/>
                <a:gd name="T34" fmla="*/ 102 w 272"/>
                <a:gd name="T35" fmla="*/ 296 h 360"/>
                <a:gd name="T36" fmla="*/ 102 w 272"/>
                <a:gd name="T37" fmla="*/ 183 h 360"/>
                <a:gd name="T38" fmla="*/ 169 w 272"/>
                <a:gd name="T39" fmla="*/ 183 h 360"/>
                <a:gd name="T40" fmla="*/ 195 w 272"/>
                <a:gd name="T41" fmla="*/ 189 h 360"/>
                <a:gd name="T42" fmla="*/ 210 w 272"/>
                <a:gd name="T43" fmla="*/ 203 h 360"/>
                <a:gd name="T44" fmla="*/ 216 w 272"/>
                <a:gd name="T45" fmla="*/ 234 h 360"/>
                <a:gd name="T46" fmla="*/ 225 w 272"/>
                <a:gd name="T47" fmla="*/ 234 h 360"/>
                <a:gd name="T48" fmla="*/ 225 w 272"/>
                <a:gd name="T49" fmla="*/ 112 h 360"/>
                <a:gd name="T50" fmla="*/ 216 w 272"/>
                <a:gd name="T51" fmla="*/ 112 h 360"/>
                <a:gd name="T52" fmla="*/ 201 w 272"/>
                <a:gd name="T53" fmla="*/ 151 h 360"/>
                <a:gd name="T54" fmla="*/ 169 w 272"/>
                <a:gd name="T55" fmla="*/ 161 h 360"/>
                <a:gd name="T56" fmla="*/ 102 w 272"/>
                <a:gd name="T57" fmla="*/ 161 h 360"/>
                <a:gd name="T58" fmla="*/ 102 w 272"/>
                <a:gd name="T59" fmla="*/ 19 h 360"/>
                <a:gd name="T60" fmla="*/ 182 w 272"/>
                <a:gd name="T61" fmla="*/ 19 h 360"/>
                <a:gd name="T62" fmla="*/ 223 w 272"/>
                <a:gd name="T63" fmla="*/ 25 h 360"/>
                <a:gd name="T64" fmla="*/ 246 w 272"/>
                <a:gd name="T65" fmla="*/ 42 h 360"/>
                <a:gd name="T66" fmla="*/ 263 w 272"/>
                <a:gd name="T67" fmla="*/ 78 h 360"/>
                <a:gd name="T68" fmla="*/ 272 w 272"/>
                <a:gd name="T69" fmla="*/ 78 h 360"/>
                <a:gd name="T70" fmla="*/ 268 w 272"/>
                <a:gd name="T71" fmla="*/ 0 h 360"/>
                <a:gd name="T72" fmla="*/ 0 w 272"/>
                <a:gd name="T7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2" h="360"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cubicBezTo>
                    <a:pt x="21" y="9"/>
                    <a:pt x="30" y="11"/>
                    <a:pt x="37" y="16"/>
                  </a:cubicBezTo>
                  <a:cubicBezTo>
                    <a:pt x="42" y="19"/>
                    <a:pt x="46" y="23"/>
                    <a:pt x="48" y="28"/>
                  </a:cubicBezTo>
                  <a:cubicBezTo>
                    <a:pt x="50" y="33"/>
                    <a:pt x="52" y="45"/>
                    <a:pt x="52" y="63"/>
                  </a:cubicBezTo>
                  <a:lnTo>
                    <a:pt x="52" y="296"/>
                  </a:lnTo>
                  <a:cubicBezTo>
                    <a:pt x="52" y="317"/>
                    <a:pt x="49" y="331"/>
                    <a:pt x="45" y="337"/>
                  </a:cubicBezTo>
                  <a:cubicBezTo>
                    <a:pt x="38" y="346"/>
                    <a:pt x="28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54" y="360"/>
                  </a:lnTo>
                  <a:lnTo>
                    <a:pt x="154" y="350"/>
                  </a:lnTo>
                  <a:lnTo>
                    <a:pt x="142" y="350"/>
                  </a:lnTo>
                  <a:cubicBezTo>
                    <a:pt x="133" y="350"/>
                    <a:pt x="124" y="348"/>
                    <a:pt x="117" y="344"/>
                  </a:cubicBezTo>
                  <a:cubicBezTo>
                    <a:pt x="111" y="340"/>
                    <a:pt x="107" y="336"/>
                    <a:pt x="106" y="332"/>
                  </a:cubicBezTo>
                  <a:cubicBezTo>
                    <a:pt x="103" y="326"/>
                    <a:pt x="102" y="314"/>
                    <a:pt x="102" y="296"/>
                  </a:cubicBezTo>
                  <a:lnTo>
                    <a:pt x="102" y="183"/>
                  </a:lnTo>
                  <a:lnTo>
                    <a:pt x="169" y="183"/>
                  </a:lnTo>
                  <a:cubicBezTo>
                    <a:pt x="180" y="183"/>
                    <a:pt x="190" y="185"/>
                    <a:pt x="195" y="189"/>
                  </a:cubicBezTo>
                  <a:cubicBezTo>
                    <a:pt x="201" y="192"/>
                    <a:pt x="206" y="196"/>
                    <a:pt x="210" y="203"/>
                  </a:cubicBezTo>
                  <a:cubicBezTo>
                    <a:pt x="214" y="210"/>
                    <a:pt x="216" y="220"/>
                    <a:pt x="216" y="234"/>
                  </a:cubicBezTo>
                  <a:lnTo>
                    <a:pt x="225" y="234"/>
                  </a:lnTo>
                  <a:lnTo>
                    <a:pt x="225" y="112"/>
                  </a:lnTo>
                  <a:lnTo>
                    <a:pt x="216" y="112"/>
                  </a:lnTo>
                  <a:cubicBezTo>
                    <a:pt x="213" y="131"/>
                    <a:pt x="208" y="145"/>
                    <a:pt x="201" y="151"/>
                  </a:cubicBezTo>
                  <a:cubicBezTo>
                    <a:pt x="194" y="158"/>
                    <a:pt x="183" y="161"/>
                    <a:pt x="169" y="161"/>
                  </a:cubicBezTo>
                  <a:lnTo>
                    <a:pt x="102" y="161"/>
                  </a:lnTo>
                  <a:lnTo>
                    <a:pt x="102" y="19"/>
                  </a:lnTo>
                  <a:lnTo>
                    <a:pt x="182" y="19"/>
                  </a:lnTo>
                  <a:cubicBezTo>
                    <a:pt x="201" y="19"/>
                    <a:pt x="215" y="21"/>
                    <a:pt x="223" y="25"/>
                  </a:cubicBezTo>
                  <a:cubicBezTo>
                    <a:pt x="233" y="28"/>
                    <a:pt x="240" y="33"/>
                    <a:pt x="246" y="42"/>
                  </a:cubicBezTo>
                  <a:cubicBezTo>
                    <a:pt x="252" y="50"/>
                    <a:pt x="258" y="62"/>
                    <a:pt x="263" y="78"/>
                  </a:cubicBezTo>
                  <a:lnTo>
                    <a:pt x="272" y="78"/>
                  </a:lnTo>
                  <a:lnTo>
                    <a:pt x="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6" name="Freeform 22"/>
            <p:cNvSpPr>
              <a:spLocks/>
            </p:cNvSpPr>
            <p:nvPr userDrawn="1"/>
          </p:nvSpPr>
          <p:spPr bwMode="auto">
            <a:xfrm>
              <a:off x="8990013" y="6267450"/>
              <a:ext cx="119063" cy="279400"/>
            </a:xfrm>
            <a:custGeom>
              <a:avLst/>
              <a:gdLst>
                <a:gd name="T0" fmla="*/ 0 w 155"/>
                <a:gd name="T1" fmla="*/ 9 h 360"/>
                <a:gd name="T2" fmla="*/ 0 w 155"/>
                <a:gd name="T3" fmla="*/ 9 h 360"/>
                <a:gd name="T4" fmla="*/ 12 w 155"/>
                <a:gd name="T5" fmla="*/ 9 h 360"/>
                <a:gd name="T6" fmla="*/ 37 w 155"/>
                <a:gd name="T7" fmla="*/ 16 h 360"/>
                <a:gd name="T8" fmla="*/ 48 w 155"/>
                <a:gd name="T9" fmla="*/ 28 h 360"/>
                <a:gd name="T10" fmla="*/ 52 w 155"/>
                <a:gd name="T11" fmla="*/ 63 h 360"/>
                <a:gd name="T12" fmla="*/ 52 w 155"/>
                <a:gd name="T13" fmla="*/ 296 h 360"/>
                <a:gd name="T14" fmla="*/ 45 w 155"/>
                <a:gd name="T15" fmla="*/ 337 h 360"/>
                <a:gd name="T16" fmla="*/ 12 w 155"/>
                <a:gd name="T17" fmla="*/ 350 h 360"/>
                <a:gd name="T18" fmla="*/ 0 w 155"/>
                <a:gd name="T19" fmla="*/ 350 h 360"/>
                <a:gd name="T20" fmla="*/ 0 w 155"/>
                <a:gd name="T21" fmla="*/ 360 h 360"/>
                <a:gd name="T22" fmla="*/ 155 w 155"/>
                <a:gd name="T23" fmla="*/ 360 h 360"/>
                <a:gd name="T24" fmla="*/ 155 w 155"/>
                <a:gd name="T25" fmla="*/ 350 h 360"/>
                <a:gd name="T26" fmla="*/ 142 w 155"/>
                <a:gd name="T27" fmla="*/ 350 h 360"/>
                <a:gd name="T28" fmla="*/ 118 w 155"/>
                <a:gd name="T29" fmla="*/ 344 h 360"/>
                <a:gd name="T30" fmla="*/ 106 w 155"/>
                <a:gd name="T31" fmla="*/ 332 h 360"/>
                <a:gd name="T32" fmla="*/ 102 w 155"/>
                <a:gd name="T33" fmla="*/ 296 h 360"/>
                <a:gd name="T34" fmla="*/ 102 w 155"/>
                <a:gd name="T35" fmla="*/ 63 h 360"/>
                <a:gd name="T36" fmla="*/ 109 w 155"/>
                <a:gd name="T37" fmla="*/ 23 h 360"/>
                <a:gd name="T38" fmla="*/ 142 w 155"/>
                <a:gd name="T39" fmla="*/ 9 h 360"/>
                <a:gd name="T40" fmla="*/ 155 w 155"/>
                <a:gd name="T41" fmla="*/ 9 h 360"/>
                <a:gd name="T42" fmla="*/ 155 w 155"/>
                <a:gd name="T43" fmla="*/ 0 h 360"/>
                <a:gd name="T44" fmla="*/ 0 w 155"/>
                <a:gd name="T45" fmla="*/ 0 h 360"/>
                <a:gd name="T46" fmla="*/ 0 w 155"/>
                <a:gd name="T47" fmla="*/ 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5" h="360">
                  <a:moveTo>
                    <a:pt x="0" y="9"/>
                  </a:moveTo>
                  <a:lnTo>
                    <a:pt x="0" y="9"/>
                  </a:lnTo>
                  <a:lnTo>
                    <a:pt x="12" y="9"/>
                  </a:lnTo>
                  <a:cubicBezTo>
                    <a:pt x="21" y="9"/>
                    <a:pt x="29" y="11"/>
                    <a:pt x="37" y="16"/>
                  </a:cubicBezTo>
                  <a:cubicBezTo>
                    <a:pt x="43" y="19"/>
                    <a:pt x="47" y="23"/>
                    <a:pt x="48" y="28"/>
                  </a:cubicBezTo>
                  <a:cubicBezTo>
                    <a:pt x="51" y="33"/>
                    <a:pt x="52" y="45"/>
                    <a:pt x="52" y="63"/>
                  </a:cubicBezTo>
                  <a:lnTo>
                    <a:pt x="52" y="296"/>
                  </a:lnTo>
                  <a:cubicBezTo>
                    <a:pt x="52" y="317"/>
                    <a:pt x="50" y="331"/>
                    <a:pt x="45" y="337"/>
                  </a:cubicBezTo>
                  <a:cubicBezTo>
                    <a:pt x="38" y="346"/>
                    <a:pt x="28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55" y="360"/>
                  </a:lnTo>
                  <a:lnTo>
                    <a:pt x="155" y="350"/>
                  </a:lnTo>
                  <a:lnTo>
                    <a:pt x="142" y="350"/>
                  </a:lnTo>
                  <a:cubicBezTo>
                    <a:pt x="133" y="350"/>
                    <a:pt x="125" y="348"/>
                    <a:pt x="118" y="344"/>
                  </a:cubicBezTo>
                  <a:cubicBezTo>
                    <a:pt x="112" y="340"/>
                    <a:pt x="108" y="336"/>
                    <a:pt x="106" y="332"/>
                  </a:cubicBezTo>
                  <a:cubicBezTo>
                    <a:pt x="104" y="326"/>
                    <a:pt x="102" y="314"/>
                    <a:pt x="102" y="296"/>
                  </a:cubicBezTo>
                  <a:lnTo>
                    <a:pt x="102" y="63"/>
                  </a:lnTo>
                  <a:cubicBezTo>
                    <a:pt x="102" y="42"/>
                    <a:pt x="105" y="28"/>
                    <a:pt x="109" y="23"/>
                  </a:cubicBezTo>
                  <a:cubicBezTo>
                    <a:pt x="116" y="13"/>
                    <a:pt x="127" y="9"/>
                    <a:pt x="142" y="9"/>
                  </a:cubicBezTo>
                  <a:lnTo>
                    <a:pt x="155" y="9"/>
                  </a:lnTo>
                  <a:lnTo>
                    <a:pt x="155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7" name="Freeform 23"/>
            <p:cNvSpPr>
              <a:spLocks/>
            </p:cNvSpPr>
            <p:nvPr userDrawn="1"/>
          </p:nvSpPr>
          <p:spPr bwMode="auto">
            <a:xfrm>
              <a:off x="8212138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8" name="Freeform 24"/>
            <p:cNvSpPr>
              <a:spLocks/>
            </p:cNvSpPr>
            <p:nvPr userDrawn="1"/>
          </p:nvSpPr>
          <p:spPr bwMode="auto">
            <a:xfrm>
              <a:off x="8262938" y="6735763"/>
              <a:ext cx="38100" cy="57150"/>
            </a:xfrm>
            <a:custGeom>
              <a:avLst/>
              <a:gdLst>
                <a:gd name="T0" fmla="*/ 0 w 51"/>
                <a:gd name="T1" fmla="*/ 0 h 74"/>
                <a:gd name="T2" fmla="*/ 0 w 51"/>
                <a:gd name="T3" fmla="*/ 0 h 74"/>
                <a:gd name="T4" fmla="*/ 16 w 51"/>
                <a:gd name="T5" fmla="*/ 0 h 74"/>
                <a:gd name="T6" fmla="*/ 16 w 51"/>
                <a:gd name="T7" fmla="*/ 61 h 74"/>
                <a:gd name="T8" fmla="*/ 51 w 51"/>
                <a:gd name="T9" fmla="*/ 61 h 74"/>
                <a:gd name="T10" fmla="*/ 51 w 51"/>
                <a:gd name="T11" fmla="*/ 74 h 74"/>
                <a:gd name="T12" fmla="*/ 0 w 51"/>
                <a:gd name="T13" fmla="*/ 74 h 74"/>
                <a:gd name="T14" fmla="*/ 0 w 51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1" y="61"/>
                  </a:lnTo>
                  <a:lnTo>
                    <a:pt x="51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19" name="Freeform 25"/>
            <p:cNvSpPr>
              <a:spLocks noEditPoints="1"/>
            </p:cNvSpPr>
            <p:nvPr userDrawn="1"/>
          </p:nvSpPr>
          <p:spPr bwMode="auto">
            <a:xfrm>
              <a:off x="8328025" y="6735763"/>
              <a:ext cx="44450" cy="57150"/>
            </a:xfrm>
            <a:custGeom>
              <a:avLst/>
              <a:gdLst>
                <a:gd name="T0" fmla="*/ 32 w 59"/>
                <a:gd name="T1" fmla="*/ 61 h 74"/>
                <a:gd name="T2" fmla="*/ 32 w 59"/>
                <a:gd name="T3" fmla="*/ 61 h 74"/>
                <a:gd name="T4" fmla="*/ 43 w 59"/>
                <a:gd name="T5" fmla="*/ 52 h 74"/>
                <a:gd name="T6" fmla="*/ 32 w 59"/>
                <a:gd name="T7" fmla="*/ 43 h 74"/>
                <a:gd name="T8" fmla="*/ 16 w 59"/>
                <a:gd name="T9" fmla="*/ 43 h 74"/>
                <a:gd name="T10" fmla="*/ 16 w 59"/>
                <a:gd name="T11" fmla="*/ 61 h 74"/>
                <a:gd name="T12" fmla="*/ 32 w 59"/>
                <a:gd name="T13" fmla="*/ 61 h 74"/>
                <a:gd name="T14" fmla="*/ 31 w 59"/>
                <a:gd name="T15" fmla="*/ 30 h 74"/>
                <a:gd name="T16" fmla="*/ 31 w 59"/>
                <a:gd name="T17" fmla="*/ 30 h 74"/>
                <a:gd name="T18" fmla="*/ 41 w 59"/>
                <a:gd name="T19" fmla="*/ 21 h 74"/>
                <a:gd name="T20" fmla="*/ 31 w 59"/>
                <a:gd name="T21" fmla="*/ 13 h 74"/>
                <a:gd name="T22" fmla="*/ 16 w 59"/>
                <a:gd name="T23" fmla="*/ 13 h 74"/>
                <a:gd name="T24" fmla="*/ 16 w 59"/>
                <a:gd name="T25" fmla="*/ 30 h 74"/>
                <a:gd name="T26" fmla="*/ 31 w 59"/>
                <a:gd name="T27" fmla="*/ 30 h 74"/>
                <a:gd name="T28" fmla="*/ 0 w 59"/>
                <a:gd name="T29" fmla="*/ 0 h 74"/>
                <a:gd name="T30" fmla="*/ 0 w 59"/>
                <a:gd name="T31" fmla="*/ 0 h 74"/>
                <a:gd name="T32" fmla="*/ 35 w 59"/>
                <a:gd name="T33" fmla="*/ 0 h 74"/>
                <a:gd name="T34" fmla="*/ 57 w 59"/>
                <a:gd name="T35" fmla="*/ 19 h 74"/>
                <a:gd name="T36" fmla="*/ 46 w 59"/>
                <a:gd name="T37" fmla="*/ 35 h 74"/>
                <a:gd name="T38" fmla="*/ 46 w 59"/>
                <a:gd name="T39" fmla="*/ 36 h 74"/>
                <a:gd name="T40" fmla="*/ 59 w 59"/>
                <a:gd name="T41" fmla="*/ 53 h 74"/>
                <a:gd name="T42" fmla="*/ 36 w 59"/>
                <a:gd name="T43" fmla="*/ 74 h 74"/>
                <a:gd name="T44" fmla="*/ 0 w 59"/>
                <a:gd name="T45" fmla="*/ 74 h 74"/>
                <a:gd name="T46" fmla="*/ 0 w 59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9" h="74">
                  <a:moveTo>
                    <a:pt x="32" y="61"/>
                  </a:moveTo>
                  <a:lnTo>
                    <a:pt x="32" y="61"/>
                  </a:lnTo>
                  <a:cubicBezTo>
                    <a:pt x="39" y="61"/>
                    <a:pt x="43" y="58"/>
                    <a:pt x="43" y="52"/>
                  </a:cubicBezTo>
                  <a:cubicBezTo>
                    <a:pt x="43" y="46"/>
                    <a:pt x="39" y="43"/>
                    <a:pt x="32" y="43"/>
                  </a:cubicBezTo>
                  <a:lnTo>
                    <a:pt x="16" y="43"/>
                  </a:lnTo>
                  <a:lnTo>
                    <a:pt x="16" y="61"/>
                  </a:lnTo>
                  <a:lnTo>
                    <a:pt x="32" y="61"/>
                  </a:lnTo>
                  <a:close/>
                  <a:moveTo>
                    <a:pt x="31" y="30"/>
                  </a:moveTo>
                  <a:lnTo>
                    <a:pt x="31" y="30"/>
                  </a:lnTo>
                  <a:cubicBezTo>
                    <a:pt x="38" y="30"/>
                    <a:pt x="41" y="27"/>
                    <a:pt x="41" y="21"/>
                  </a:cubicBezTo>
                  <a:cubicBezTo>
                    <a:pt x="41" y="16"/>
                    <a:pt x="37" y="13"/>
                    <a:pt x="31" y="13"/>
                  </a:cubicBezTo>
                  <a:lnTo>
                    <a:pt x="16" y="13"/>
                  </a:lnTo>
                  <a:lnTo>
                    <a:pt x="16" y="30"/>
                  </a:lnTo>
                  <a:lnTo>
                    <a:pt x="31" y="3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5" y="0"/>
                  </a:lnTo>
                  <a:cubicBezTo>
                    <a:pt x="49" y="0"/>
                    <a:pt x="57" y="7"/>
                    <a:pt x="57" y="19"/>
                  </a:cubicBezTo>
                  <a:cubicBezTo>
                    <a:pt x="57" y="26"/>
                    <a:pt x="54" y="32"/>
                    <a:pt x="46" y="35"/>
                  </a:cubicBezTo>
                  <a:lnTo>
                    <a:pt x="46" y="36"/>
                  </a:lnTo>
                  <a:cubicBezTo>
                    <a:pt x="55" y="38"/>
                    <a:pt x="59" y="45"/>
                    <a:pt x="59" y="53"/>
                  </a:cubicBezTo>
                  <a:cubicBezTo>
                    <a:pt x="59" y="66"/>
                    <a:pt x="49" y="74"/>
                    <a:pt x="36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0" name="Freeform 26"/>
            <p:cNvSpPr>
              <a:spLocks noEditPoints="1"/>
            </p:cNvSpPr>
            <p:nvPr userDrawn="1"/>
          </p:nvSpPr>
          <p:spPr bwMode="auto">
            <a:xfrm>
              <a:off x="8375650" y="6735763"/>
              <a:ext cx="53975" cy="57150"/>
            </a:xfrm>
            <a:custGeom>
              <a:avLst/>
              <a:gdLst>
                <a:gd name="T0" fmla="*/ 44 w 70"/>
                <a:gd name="T1" fmla="*/ 46 h 74"/>
                <a:gd name="T2" fmla="*/ 44 w 70"/>
                <a:gd name="T3" fmla="*/ 46 h 74"/>
                <a:gd name="T4" fmla="*/ 35 w 70"/>
                <a:gd name="T5" fmla="*/ 18 h 74"/>
                <a:gd name="T6" fmla="*/ 34 w 70"/>
                <a:gd name="T7" fmla="*/ 18 h 74"/>
                <a:gd name="T8" fmla="*/ 25 w 70"/>
                <a:gd name="T9" fmla="*/ 46 h 74"/>
                <a:gd name="T10" fmla="*/ 44 w 70"/>
                <a:gd name="T11" fmla="*/ 46 h 74"/>
                <a:gd name="T12" fmla="*/ 27 w 70"/>
                <a:gd name="T13" fmla="*/ 0 h 74"/>
                <a:gd name="T14" fmla="*/ 27 w 70"/>
                <a:gd name="T15" fmla="*/ 0 h 74"/>
                <a:gd name="T16" fmla="*/ 43 w 70"/>
                <a:gd name="T17" fmla="*/ 0 h 74"/>
                <a:gd name="T18" fmla="*/ 70 w 70"/>
                <a:gd name="T19" fmla="*/ 74 h 74"/>
                <a:gd name="T20" fmla="*/ 53 w 70"/>
                <a:gd name="T21" fmla="*/ 74 h 74"/>
                <a:gd name="T22" fmla="*/ 48 w 70"/>
                <a:gd name="T23" fmla="*/ 59 h 74"/>
                <a:gd name="T24" fmla="*/ 21 w 70"/>
                <a:gd name="T25" fmla="*/ 59 h 74"/>
                <a:gd name="T26" fmla="*/ 16 w 70"/>
                <a:gd name="T27" fmla="*/ 74 h 74"/>
                <a:gd name="T28" fmla="*/ 0 w 70"/>
                <a:gd name="T29" fmla="*/ 74 h 74"/>
                <a:gd name="T30" fmla="*/ 27 w 7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4">
                  <a:moveTo>
                    <a:pt x="44" y="46"/>
                  </a:moveTo>
                  <a:lnTo>
                    <a:pt x="44" y="46"/>
                  </a:lnTo>
                  <a:lnTo>
                    <a:pt x="35" y="18"/>
                  </a:lnTo>
                  <a:lnTo>
                    <a:pt x="34" y="18"/>
                  </a:lnTo>
                  <a:lnTo>
                    <a:pt x="25" y="46"/>
                  </a:lnTo>
                  <a:lnTo>
                    <a:pt x="44" y="46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43" y="0"/>
                  </a:lnTo>
                  <a:lnTo>
                    <a:pt x="70" y="74"/>
                  </a:lnTo>
                  <a:lnTo>
                    <a:pt x="53" y="74"/>
                  </a:lnTo>
                  <a:lnTo>
                    <a:pt x="48" y="59"/>
                  </a:lnTo>
                  <a:lnTo>
                    <a:pt x="21" y="59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1" name="Freeform 27"/>
            <p:cNvSpPr>
              <a:spLocks/>
            </p:cNvSpPr>
            <p:nvPr userDrawn="1"/>
          </p:nvSpPr>
          <p:spPr bwMode="auto">
            <a:xfrm>
              <a:off x="8435975" y="6735763"/>
              <a:ext cx="46038" cy="57150"/>
            </a:xfrm>
            <a:custGeom>
              <a:avLst/>
              <a:gdLst>
                <a:gd name="T0" fmla="*/ 0 w 61"/>
                <a:gd name="T1" fmla="*/ 0 h 74"/>
                <a:gd name="T2" fmla="*/ 0 w 61"/>
                <a:gd name="T3" fmla="*/ 0 h 74"/>
                <a:gd name="T4" fmla="*/ 16 w 61"/>
                <a:gd name="T5" fmla="*/ 0 h 74"/>
                <a:gd name="T6" fmla="*/ 46 w 61"/>
                <a:gd name="T7" fmla="*/ 46 h 74"/>
                <a:gd name="T8" fmla="*/ 46 w 61"/>
                <a:gd name="T9" fmla="*/ 46 h 74"/>
                <a:gd name="T10" fmla="*/ 46 w 61"/>
                <a:gd name="T11" fmla="*/ 0 h 74"/>
                <a:gd name="T12" fmla="*/ 61 w 61"/>
                <a:gd name="T13" fmla="*/ 0 h 74"/>
                <a:gd name="T14" fmla="*/ 61 w 61"/>
                <a:gd name="T15" fmla="*/ 74 h 74"/>
                <a:gd name="T16" fmla="*/ 46 w 61"/>
                <a:gd name="T17" fmla="*/ 74 h 74"/>
                <a:gd name="T18" fmla="*/ 15 w 61"/>
                <a:gd name="T19" fmla="*/ 27 h 74"/>
                <a:gd name="T20" fmla="*/ 15 w 61"/>
                <a:gd name="T21" fmla="*/ 27 h 74"/>
                <a:gd name="T22" fmla="*/ 15 w 61"/>
                <a:gd name="T23" fmla="*/ 74 h 74"/>
                <a:gd name="T24" fmla="*/ 0 w 61"/>
                <a:gd name="T25" fmla="*/ 74 h 74"/>
                <a:gd name="T26" fmla="*/ 0 w 61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74"/>
                  </a:lnTo>
                  <a:lnTo>
                    <a:pt x="46" y="74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5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2" name="Freeform 28"/>
            <p:cNvSpPr>
              <a:spLocks/>
            </p:cNvSpPr>
            <p:nvPr userDrawn="1"/>
          </p:nvSpPr>
          <p:spPr bwMode="auto">
            <a:xfrm>
              <a:off x="8491538" y="6734175"/>
              <a:ext cx="46038" cy="60325"/>
            </a:xfrm>
            <a:custGeom>
              <a:avLst/>
              <a:gdLst>
                <a:gd name="T0" fmla="*/ 0 w 60"/>
                <a:gd name="T1" fmla="*/ 50 h 77"/>
                <a:gd name="T2" fmla="*/ 0 w 60"/>
                <a:gd name="T3" fmla="*/ 50 h 77"/>
                <a:gd name="T4" fmla="*/ 0 w 60"/>
                <a:gd name="T5" fmla="*/ 27 h 77"/>
                <a:gd name="T6" fmla="*/ 31 w 60"/>
                <a:gd name="T7" fmla="*/ 0 h 77"/>
                <a:gd name="T8" fmla="*/ 60 w 60"/>
                <a:gd name="T9" fmla="*/ 24 h 77"/>
                <a:gd name="T10" fmla="*/ 60 w 60"/>
                <a:gd name="T11" fmla="*/ 27 h 77"/>
                <a:gd name="T12" fmla="*/ 45 w 60"/>
                <a:gd name="T13" fmla="*/ 27 h 77"/>
                <a:gd name="T14" fmla="*/ 45 w 60"/>
                <a:gd name="T15" fmla="*/ 26 h 77"/>
                <a:gd name="T16" fmla="*/ 31 w 60"/>
                <a:gd name="T17" fmla="*/ 14 h 77"/>
                <a:gd name="T18" fmla="*/ 16 w 60"/>
                <a:gd name="T19" fmla="*/ 27 h 77"/>
                <a:gd name="T20" fmla="*/ 16 w 60"/>
                <a:gd name="T21" fmla="*/ 50 h 77"/>
                <a:gd name="T22" fmla="*/ 31 w 60"/>
                <a:gd name="T23" fmla="*/ 63 h 77"/>
                <a:gd name="T24" fmla="*/ 45 w 60"/>
                <a:gd name="T25" fmla="*/ 51 h 77"/>
                <a:gd name="T26" fmla="*/ 45 w 60"/>
                <a:gd name="T27" fmla="*/ 49 h 77"/>
                <a:gd name="T28" fmla="*/ 60 w 60"/>
                <a:gd name="T29" fmla="*/ 49 h 77"/>
                <a:gd name="T30" fmla="*/ 60 w 60"/>
                <a:gd name="T31" fmla="*/ 52 h 77"/>
                <a:gd name="T32" fmla="*/ 31 w 60"/>
                <a:gd name="T33" fmla="*/ 77 h 77"/>
                <a:gd name="T34" fmla="*/ 0 w 60"/>
                <a:gd name="T35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77">
                  <a:moveTo>
                    <a:pt x="0" y="50"/>
                  </a:moveTo>
                  <a:lnTo>
                    <a:pt x="0" y="50"/>
                  </a:lnTo>
                  <a:lnTo>
                    <a:pt x="0" y="27"/>
                  </a:lnTo>
                  <a:cubicBezTo>
                    <a:pt x="0" y="9"/>
                    <a:pt x="14" y="0"/>
                    <a:pt x="31" y="0"/>
                  </a:cubicBezTo>
                  <a:cubicBezTo>
                    <a:pt x="45" y="0"/>
                    <a:pt x="60" y="7"/>
                    <a:pt x="60" y="24"/>
                  </a:cubicBezTo>
                  <a:lnTo>
                    <a:pt x="60" y="27"/>
                  </a:lnTo>
                  <a:lnTo>
                    <a:pt x="45" y="27"/>
                  </a:lnTo>
                  <a:lnTo>
                    <a:pt x="45" y="26"/>
                  </a:lnTo>
                  <a:cubicBezTo>
                    <a:pt x="45" y="17"/>
                    <a:pt x="37" y="14"/>
                    <a:pt x="31" y="14"/>
                  </a:cubicBezTo>
                  <a:cubicBezTo>
                    <a:pt x="24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7" y="63"/>
                    <a:pt x="45" y="59"/>
                    <a:pt x="45" y="51"/>
                  </a:cubicBezTo>
                  <a:lnTo>
                    <a:pt x="45" y="49"/>
                  </a:lnTo>
                  <a:lnTo>
                    <a:pt x="60" y="49"/>
                  </a:lnTo>
                  <a:lnTo>
                    <a:pt x="60" y="52"/>
                  </a:lnTo>
                  <a:cubicBezTo>
                    <a:pt x="60" y="69"/>
                    <a:pt x="45" y="77"/>
                    <a:pt x="31" y="77"/>
                  </a:cubicBezTo>
                  <a:cubicBezTo>
                    <a:pt x="15" y="77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3" name="Freeform 29"/>
            <p:cNvSpPr>
              <a:spLocks noEditPoints="1"/>
            </p:cNvSpPr>
            <p:nvPr userDrawn="1"/>
          </p:nvSpPr>
          <p:spPr bwMode="auto">
            <a:xfrm>
              <a:off x="8543925" y="6734175"/>
              <a:ext cx="47625" cy="60325"/>
            </a:xfrm>
            <a:custGeom>
              <a:avLst/>
              <a:gdLst>
                <a:gd name="T0" fmla="*/ 45 w 61"/>
                <a:gd name="T1" fmla="*/ 49 h 76"/>
                <a:gd name="T2" fmla="*/ 45 w 61"/>
                <a:gd name="T3" fmla="*/ 49 h 76"/>
                <a:gd name="T4" fmla="*/ 45 w 61"/>
                <a:gd name="T5" fmla="*/ 27 h 76"/>
                <a:gd name="T6" fmla="*/ 30 w 61"/>
                <a:gd name="T7" fmla="*/ 14 h 76"/>
                <a:gd name="T8" fmla="*/ 16 w 61"/>
                <a:gd name="T9" fmla="*/ 27 h 76"/>
                <a:gd name="T10" fmla="*/ 16 w 61"/>
                <a:gd name="T11" fmla="*/ 50 h 76"/>
                <a:gd name="T12" fmla="*/ 31 w 61"/>
                <a:gd name="T13" fmla="*/ 63 h 76"/>
                <a:gd name="T14" fmla="*/ 45 w 61"/>
                <a:gd name="T15" fmla="*/ 49 h 76"/>
                <a:gd name="T16" fmla="*/ 0 w 61"/>
                <a:gd name="T17" fmla="*/ 50 h 76"/>
                <a:gd name="T18" fmla="*/ 0 w 61"/>
                <a:gd name="T19" fmla="*/ 50 h 76"/>
                <a:gd name="T20" fmla="*/ 0 w 61"/>
                <a:gd name="T21" fmla="*/ 28 h 76"/>
                <a:gd name="T22" fmla="*/ 30 w 61"/>
                <a:gd name="T23" fmla="*/ 0 h 76"/>
                <a:gd name="T24" fmla="*/ 61 w 61"/>
                <a:gd name="T25" fmla="*/ 27 h 76"/>
                <a:gd name="T26" fmla="*/ 61 w 61"/>
                <a:gd name="T27" fmla="*/ 49 h 76"/>
                <a:gd name="T28" fmla="*/ 31 w 61"/>
                <a:gd name="T29" fmla="*/ 76 h 76"/>
                <a:gd name="T30" fmla="*/ 0 w 61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0" y="14"/>
                  </a:cubicBezTo>
                  <a:cubicBezTo>
                    <a:pt x="23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2" y="63"/>
                    <a:pt x="31" y="63"/>
                  </a:cubicBezTo>
                  <a:cubicBezTo>
                    <a:pt x="37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0" y="0"/>
                  </a:cubicBezTo>
                  <a:cubicBezTo>
                    <a:pt x="46" y="0"/>
                    <a:pt x="61" y="9"/>
                    <a:pt x="61" y="27"/>
                  </a:cubicBezTo>
                  <a:lnTo>
                    <a:pt x="61" y="49"/>
                  </a:lnTo>
                  <a:cubicBezTo>
                    <a:pt x="61" y="67"/>
                    <a:pt x="46" y="76"/>
                    <a:pt x="31" y="76"/>
                  </a:cubicBezTo>
                  <a:cubicBezTo>
                    <a:pt x="14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4" name="Freeform 30"/>
            <p:cNvSpPr>
              <a:spLocks noEditPoints="1"/>
            </p:cNvSpPr>
            <p:nvPr userDrawn="1"/>
          </p:nvSpPr>
          <p:spPr bwMode="auto">
            <a:xfrm>
              <a:off x="8620125" y="6735763"/>
              <a:ext cx="44450" cy="57150"/>
            </a:xfrm>
            <a:custGeom>
              <a:avLst/>
              <a:gdLst>
                <a:gd name="T0" fmla="*/ 29 w 59"/>
                <a:gd name="T1" fmla="*/ 61 h 74"/>
                <a:gd name="T2" fmla="*/ 29 w 59"/>
                <a:gd name="T3" fmla="*/ 61 h 74"/>
                <a:gd name="T4" fmla="*/ 43 w 59"/>
                <a:gd name="T5" fmla="*/ 47 h 74"/>
                <a:gd name="T6" fmla="*/ 43 w 59"/>
                <a:gd name="T7" fmla="*/ 27 h 74"/>
                <a:gd name="T8" fmla="*/ 29 w 59"/>
                <a:gd name="T9" fmla="*/ 14 h 74"/>
                <a:gd name="T10" fmla="*/ 16 w 59"/>
                <a:gd name="T11" fmla="*/ 14 h 74"/>
                <a:gd name="T12" fmla="*/ 16 w 59"/>
                <a:gd name="T13" fmla="*/ 61 h 74"/>
                <a:gd name="T14" fmla="*/ 29 w 59"/>
                <a:gd name="T15" fmla="*/ 61 h 74"/>
                <a:gd name="T16" fmla="*/ 0 w 59"/>
                <a:gd name="T17" fmla="*/ 0 h 74"/>
                <a:gd name="T18" fmla="*/ 0 w 59"/>
                <a:gd name="T19" fmla="*/ 0 h 74"/>
                <a:gd name="T20" fmla="*/ 30 w 59"/>
                <a:gd name="T21" fmla="*/ 0 h 74"/>
                <a:gd name="T22" fmla="*/ 59 w 59"/>
                <a:gd name="T23" fmla="*/ 27 h 74"/>
                <a:gd name="T24" fmla="*/ 59 w 59"/>
                <a:gd name="T25" fmla="*/ 47 h 74"/>
                <a:gd name="T26" fmla="*/ 30 w 59"/>
                <a:gd name="T27" fmla="*/ 74 h 74"/>
                <a:gd name="T28" fmla="*/ 0 w 59"/>
                <a:gd name="T29" fmla="*/ 74 h 74"/>
                <a:gd name="T30" fmla="*/ 0 w 59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59" y="10"/>
                    <a:pt x="59" y="27"/>
                  </a:cubicBezTo>
                  <a:lnTo>
                    <a:pt x="59" y="47"/>
                  </a:lnTo>
                  <a:cubicBezTo>
                    <a:pt x="59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5" name="Freeform 31"/>
            <p:cNvSpPr>
              <a:spLocks/>
            </p:cNvSpPr>
            <p:nvPr userDrawn="1"/>
          </p:nvSpPr>
          <p:spPr bwMode="auto">
            <a:xfrm>
              <a:off x="8674100" y="6735763"/>
              <a:ext cx="41275" cy="57150"/>
            </a:xfrm>
            <a:custGeom>
              <a:avLst/>
              <a:gdLst>
                <a:gd name="T0" fmla="*/ 0 w 54"/>
                <a:gd name="T1" fmla="*/ 0 h 74"/>
                <a:gd name="T2" fmla="*/ 0 w 54"/>
                <a:gd name="T3" fmla="*/ 0 h 74"/>
                <a:gd name="T4" fmla="*/ 54 w 54"/>
                <a:gd name="T5" fmla="*/ 0 h 74"/>
                <a:gd name="T6" fmla="*/ 54 w 54"/>
                <a:gd name="T7" fmla="*/ 14 h 74"/>
                <a:gd name="T8" fmla="*/ 17 w 54"/>
                <a:gd name="T9" fmla="*/ 14 h 74"/>
                <a:gd name="T10" fmla="*/ 17 w 54"/>
                <a:gd name="T11" fmla="*/ 30 h 74"/>
                <a:gd name="T12" fmla="*/ 49 w 54"/>
                <a:gd name="T13" fmla="*/ 30 h 74"/>
                <a:gd name="T14" fmla="*/ 49 w 54"/>
                <a:gd name="T15" fmla="*/ 43 h 74"/>
                <a:gd name="T16" fmla="*/ 17 w 54"/>
                <a:gd name="T17" fmla="*/ 43 h 74"/>
                <a:gd name="T18" fmla="*/ 17 w 54"/>
                <a:gd name="T19" fmla="*/ 61 h 74"/>
                <a:gd name="T20" fmla="*/ 54 w 54"/>
                <a:gd name="T21" fmla="*/ 61 h 74"/>
                <a:gd name="T22" fmla="*/ 54 w 54"/>
                <a:gd name="T23" fmla="*/ 74 h 74"/>
                <a:gd name="T24" fmla="*/ 0 w 54"/>
                <a:gd name="T25" fmla="*/ 74 h 74"/>
                <a:gd name="T26" fmla="*/ 0 w 54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74">
                  <a:moveTo>
                    <a:pt x="0" y="0"/>
                  </a:moveTo>
                  <a:lnTo>
                    <a:pt x="0" y="0"/>
                  </a:lnTo>
                  <a:lnTo>
                    <a:pt x="54" y="0"/>
                  </a:lnTo>
                  <a:lnTo>
                    <a:pt x="54" y="14"/>
                  </a:lnTo>
                  <a:lnTo>
                    <a:pt x="17" y="14"/>
                  </a:lnTo>
                  <a:lnTo>
                    <a:pt x="17" y="30"/>
                  </a:lnTo>
                  <a:lnTo>
                    <a:pt x="49" y="30"/>
                  </a:lnTo>
                  <a:lnTo>
                    <a:pt x="49" y="43"/>
                  </a:lnTo>
                  <a:lnTo>
                    <a:pt x="17" y="43"/>
                  </a:lnTo>
                  <a:lnTo>
                    <a:pt x="17" y="61"/>
                  </a:lnTo>
                  <a:lnTo>
                    <a:pt x="54" y="61"/>
                  </a:lnTo>
                  <a:lnTo>
                    <a:pt x="54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6" name="Freeform 32"/>
            <p:cNvSpPr>
              <a:spLocks noEditPoints="1"/>
            </p:cNvSpPr>
            <p:nvPr userDrawn="1"/>
          </p:nvSpPr>
          <p:spPr bwMode="auto">
            <a:xfrm>
              <a:off x="8742363" y="6735763"/>
              <a:ext cx="46038" cy="57150"/>
            </a:xfrm>
            <a:custGeom>
              <a:avLst/>
              <a:gdLst>
                <a:gd name="T0" fmla="*/ 29 w 60"/>
                <a:gd name="T1" fmla="*/ 61 h 74"/>
                <a:gd name="T2" fmla="*/ 29 w 60"/>
                <a:gd name="T3" fmla="*/ 61 h 74"/>
                <a:gd name="T4" fmla="*/ 43 w 60"/>
                <a:gd name="T5" fmla="*/ 47 h 74"/>
                <a:gd name="T6" fmla="*/ 43 w 60"/>
                <a:gd name="T7" fmla="*/ 27 h 74"/>
                <a:gd name="T8" fmla="*/ 29 w 60"/>
                <a:gd name="T9" fmla="*/ 14 h 74"/>
                <a:gd name="T10" fmla="*/ 16 w 60"/>
                <a:gd name="T11" fmla="*/ 14 h 74"/>
                <a:gd name="T12" fmla="*/ 16 w 60"/>
                <a:gd name="T13" fmla="*/ 61 h 74"/>
                <a:gd name="T14" fmla="*/ 29 w 60"/>
                <a:gd name="T15" fmla="*/ 61 h 74"/>
                <a:gd name="T16" fmla="*/ 0 w 60"/>
                <a:gd name="T17" fmla="*/ 0 h 74"/>
                <a:gd name="T18" fmla="*/ 0 w 60"/>
                <a:gd name="T19" fmla="*/ 0 h 74"/>
                <a:gd name="T20" fmla="*/ 30 w 60"/>
                <a:gd name="T21" fmla="*/ 0 h 74"/>
                <a:gd name="T22" fmla="*/ 60 w 60"/>
                <a:gd name="T23" fmla="*/ 27 h 74"/>
                <a:gd name="T24" fmla="*/ 60 w 60"/>
                <a:gd name="T25" fmla="*/ 47 h 74"/>
                <a:gd name="T26" fmla="*/ 30 w 60"/>
                <a:gd name="T27" fmla="*/ 74 h 74"/>
                <a:gd name="T28" fmla="*/ 0 w 60"/>
                <a:gd name="T29" fmla="*/ 74 h 74"/>
                <a:gd name="T30" fmla="*/ 0 w 6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60" y="10"/>
                    <a:pt x="60" y="27"/>
                  </a:cubicBezTo>
                  <a:lnTo>
                    <a:pt x="60" y="47"/>
                  </a:lnTo>
                  <a:cubicBezTo>
                    <a:pt x="60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7" name="Freeform 33"/>
            <p:cNvSpPr>
              <a:spLocks/>
            </p:cNvSpPr>
            <p:nvPr userDrawn="1"/>
          </p:nvSpPr>
          <p:spPr bwMode="auto">
            <a:xfrm>
              <a:off x="8797925" y="6735763"/>
              <a:ext cx="41275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8" name="Freeform 34"/>
            <p:cNvSpPr>
              <a:spLocks/>
            </p:cNvSpPr>
            <p:nvPr userDrawn="1"/>
          </p:nvSpPr>
          <p:spPr bwMode="auto">
            <a:xfrm>
              <a:off x="8842375" y="6734175"/>
              <a:ext cx="46038" cy="60325"/>
            </a:xfrm>
            <a:custGeom>
              <a:avLst/>
              <a:gdLst>
                <a:gd name="T0" fmla="*/ 0 w 59"/>
                <a:gd name="T1" fmla="*/ 61 h 76"/>
                <a:gd name="T2" fmla="*/ 0 w 59"/>
                <a:gd name="T3" fmla="*/ 61 h 76"/>
                <a:gd name="T4" fmla="*/ 12 w 59"/>
                <a:gd name="T5" fmla="*/ 53 h 76"/>
                <a:gd name="T6" fmla="*/ 30 w 59"/>
                <a:gd name="T7" fmla="*/ 63 h 76"/>
                <a:gd name="T8" fmla="*/ 43 w 59"/>
                <a:gd name="T9" fmla="*/ 55 h 76"/>
                <a:gd name="T10" fmla="*/ 34 w 59"/>
                <a:gd name="T11" fmla="*/ 46 h 76"/>
                <a:gd name="T12" fmla="*/ 21 w 59"/>
                <a:gd name="T13" fmla="*/ 43 h 76"/>
                <a:gd name="T14" fmla="*/ 3 w 59"/>
                <a:gd name="T15" fmla="*/ 23 h 76"/>
                <a:gd name="T16" fmla="*/ 31 w 59"/>
                <a:gd name="T17" fmla="*/ 0 h 76"/>
                <a:gd name="T18" fmla="*/ 58 w 59"/>
                <a:gd name="T19" fmla="*/ 13 h 76"/>
                <a:gd name="T20" fmla="*/ 46 w 59"/>
                <a:gd name="T21" fmla="*/ 21 h 76"/>
                <a:gd name="T22" fmla="*/ 30 w 59"/>
                <a:gd name="T23" fmla="*/ 13 h 76"/>
                <a:gd name="T24" fmla="*/ 19 w 59"/>
                <a:gd name="T25" fmla="*/ 21 h 76"/>
                <a:gd name="T26" fmla="*/ 30 w 59"/>
                <a:gd name="T27" fmla="*/ 29 h 76"/>
                <a:gd name="T28" fmla="*/ 42 w 59"/>
                <a:gd name="T29" fmla="*/ 32 h 76"/>
                <a:gd name="T30" fmla="*/ 59 w 59"/>
                <a:gd name="T31" fmla="*/ 53 h 76"/>
                <a:gd name="T32" fmla="*/ 30 w 59"/>
                <a:gd name="T33" fmla="*/ 76 h 76"/>
                <a:gd name="T34" fmla="*/ 0 w 59"/>
                <a:gd name="T35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76">
                  <a:moveTo>
                    <a:pt x="0" y="61"/>
                  </a:moveTo>
                  <a:lnTo>
                    <a:pt x="0" y="61"/>
                  </a:lnTo>
                  <a:lnTo>
                    <a:pt x="12" y="53"/>
                  </a:lnTo>
                  <a:cubicBezTo>
                    <a:pt x="15" y="59"/>
                    <a:pt x="22" y="63"/>
                    <a:pt x="30" y="63"/>
                  </a:cubicBezTo>
                  <a:cubicBezTo>
                    <a:pt x="37" y="63"/>
                    <a:pt x="43" y="61"/>
                    <a:pt x="43" y="55"/>
                  </a:cubicBezTo>
                  <a:cubicBezTo>
                    <a:pt x="43" y="50"/>
                    <a:pt x="39" y="48"/>
                    <a:pt x="34" y="46"/>
                  </a:cubicBezTo>
                  <a:lnTo>
                    <a:pt x="21" y="43"/>
                  </a:lnTo>
                  <a:cubicBezTo>
                    <a:pt x="11" y="40"/>
                    <a:pt x="3" y="35"/>
                    <a:pt x="3" y="23"/>
                  </a:cubicBezTo>
                  <a:cubicBezTo>
                    <a:pt x="3" y="9"/>
                    <a:pt x="16" y="0"/>
                    <a:pt x="31" y="0"/>
                  </a:cubicBezTo>
                  <a:cubicBezTo>
                    <a:pt x="44" y="0"/>
                    <a:pt x="52" y="3"/>
                    <a:pt x="58" y="13"/>
                  </a:cubicBezTo>
                  <a:lnTo>
                    <a:pt x="46" y="21"/>
                  </a:lnTo>
                  <a:cubicBezTo>
                    <a:pt x="43" y="15"/>
                    <a:pt x="37" y="13"/>
                    <a:pt x="30" y="13"/>
                  </a:cubicBezTo>
                  <a:cubicBezTo>
                    <a:pt x="25" y="13"/>
                    <a:pt x="19" y="15"/>
                    <a:pt x="19" y="21"/>
                  </a:cubicBezTo>
                  <a:cubicBezTo>
                    <a:pt x="19" y="26"/>
                    <a:pt x="24" y="28"/>
                    <a:pt x="30" y="29"/>
                  </a:cubicBezTo>
                  <a:lnTo>
                    <a:pt x="42" y="32"/>
                  </a:lnTo>
                  <a:cubicBezTo>
                    <a:pt x="52" y="35"/>
                    <a:pt x="59" y="41"/>
                    <a:pt x="59" y="53"/>
                  </a:cubicBezTo>
                  <a:cubicBezTo>
                    <a:pt x="59" y="68"/>
                    <a:pt x="46" y="76"/>
                    <a:pt x="30" y="76"/>
                  </a:cubicBezTo>
                  <a:cubicBezTo>
                    <a:pt x="17" y="76"/>
                    <a:pt x="5" y="72"/>
                    <a:pt x="0" y="61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29" name="Freeform 35"/>
            <p:cNvSpPr>
              <a:spLocks noEditPoints="1"/>
            </p:cNvSpPr>
            <p:nvPr userDrawn="1"/>
          </p:nvSpPr>
          <p:spPr bwMode="auto">
            <a:xfrm>
              <a:off x="8891588" y="6735763"/>
              <a:ext cx="52388" cy="57150"/>
            </a:xfrm>
            <a:custGeom>
              <a:avLst/>
              <a:gdLst>
                <a:gd name="T0" fmla="*/ 44 w 70"/>
                <a:gd name="T1" fmla="*/ 46 h 74"/>
                <a:gd name="T2" fmla="*/ 44 w 70"/>
                <a:gd name="T3" fmla="*/ 46 h 74"/>
                <a:gd name="T4" fmla="*/ 35 w 70"/>
                <a:gd name="T5" fmla="*/ 18 h 74"/>
                <a:gd name="T6" fmla="*/ 34 w 70"/>
                <a:gd name="T7" fmla="*/ 18 h 74"/>
                <a:gd name="T8" fmla="*/ 25 w 70"/>
                <a:gd name="T9" fmla="*/ 46 h 74"/>
                <a:gd name="T10" fmla="*/ 44 w 70"/>
                <a:gd name="T11" fmla="*/ 46 h 74"/>
                <a:gd name="T12" fmla="*/ 27 w 70"/>
                <a:gd name="T13" fmla="*/ 0 h 74"/>
                <a:gd name="T14" fmla="*/ 27 w 70"/>
                <a:gd name="T15" fmla="*/ 0 h 74"/>
                <a:gd name="T16" fmla="*/ 43 w 70"/>
                <a:gd name="T17" fmla="*/ 0 h 74"/>
                <a:gd name="T18" fmla="*/ 70 w 70"/>
                <a:gd name="T19" fmla="*/ 74 h 74"/>
                <a:gd name="T20" fmla="*/ 53 w 70"/>
                <a:gd name="T21" fmla="*/ 74 h 74"/>
                <a:gd name="T22" fmla="*/ 48 w 70"/>
                <a:gd name="T23" fmla="*/ 59 h 74"/>
                <a:gd name="T24" fmla="*/ 21 w 70"/>
                <a:gd name="T25" fmla="*/ 59 h 74"/>
                <a:gd name="T26" fmla="*/ 16 w 70"/>
                <a:gd name="T27" fmla="*/ 74 h 74"/>
                <a:gd name="T28" fmla="*/ 0 w 70"/>
                <a:gd name="T29" fmla="*/ 74 h 74"/>
                <a:gd name="T30" fmla="*/ 27 w 7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4">
                  <a:moveTo>
                    <a:pt x="44" y="46"/>
                  </a:moveTo>
                  <a:lnTo>
                    <a:pt x="44" y="46"/>
                  </a:lnTo>
                  <a:lnTo>
                    <a:pt x="35" y="18"/>
                  </a:lnTo>
                  <a:lnTo>
                    <a:pt x="34" y="18"/>
                  </a:lnTo>
                  <a:lnTo>
                    <a:pt x="25" y="46"/>
                  </a:lnTo>
                  <a:lnTo>
                    <a:pt x="44" y="46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43" y="0"/>
                  </a:lnTo>
                  <a:lnTo>
                    <a:pt x="70" y="74"/>
                  </a:lnTo>
                  <a:lnTo>
                    <a:pt x="53" y="74"/>
                  </a:lnTo>
                  <a:lnTo>
                    <a:pt x="48" y="59"/>
                  </a:lnTo>
                  <a:lnTo>
                    <a:pt x="21" y="59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0" name="Freeform 36"/>
            <p:cNvSpPr>
              <a:spLocks noEditPoints="1"/>
            </p:cNvSpPr>
            <p:nvPr userDrawn="1"/>
          </p:nvSpPr>
          <p:spPr bwMode="auto">
            <a:xfrm>
              <a:off x="8950325" y="6735763"/>
              <a:ext cx="46038" cy="57150"/>
            </a:xfrm>
            <a:custGeom>
              <a:avLst/>
              <a:gdLst>
                <a:gd name="T0" fmla="*/ 29 w 60"/>
                <a:gd name="T1" fmla="*/ 35 h 74"/>
                <a:gd name="T2" fmla="*/ 29 w 60"/>
                <a:gd name="T3" fmla="*/ 35 h 74"/>
                <a:gd name="T4" fmla="*/ 41 w 60"/>
                <a:gd name="T5" fmla="*/ 24 h 74"/>
                <a:gd name="T6" fmla="*/ 29 w 60"/>
                <a:gd name="T7" fmla="*/ 13 h 74"/>
                <a:gd name="T8" fmla="*/ 16 w 60"/>
                <a:gd name="T9" fmla="*/ 13 h 74"/>
                <a:gd name="T10" fmla="*/ 16 w 60"/>
                <a:gd name="T11" fmla="*/ 35 h 74"/>
                <a:gd name="T12" fmla="*/ 29 w 60"/>
                <a:gd name="T13" fmla="*/ 35 h 74"/>
                <a:gd name="T14" fmla="*/ 0 w 60"/>
                <a:gd name="T15" fmla="*/ 0 h 74"/>
                <a:gd name="T16" fmla="*/ 0 w 60"/>
                <a:gd name="T17" fmla="*/ 0 h 74"/>
                <a:gd name="T18" fmla="*/ 31 w 60"/>
                <a:gd name="T19" fmla="*/ 0 h 74"/>
                <a:gd name="T20" fmla="*/ 57 w 60"/>
                <a:gd name="T21" fmla="*/ 24 h 74"/>
                <a:gd name="T22" fmla="*/ 42 w 60"/>
                <a:gd name="T23" fmla="*/ 45 h 74"/>
                <a:gd name="T24" fmla="*/ 60 w 60"/>
                <a:gd name="T25" fmla="*/ 74 h 74"/>
                <a:gd name="T26" fmla="*/ 42 w 60"/>
                <a:gd name="T27" fmla="*/ 74 h 74"/>
                <a:gd name="T28" fmla="*/ 26 w 60"/>
                <a:gd name="T29" fmla="*/ 47 h 74"/>
                <a:gd name="T30" fmla="*/ 16 w 60"/>
                <a:gd name="T31" fmla="*/ 47 h 74"/>
                <a:gd name="T32" fmla="*/ 16 w 60"/>
                <a:gd name="T33" fmla="*/ 74 h 74"/>
                <a:gd name="T34" fmla="*/ 0 w 60"/>
                <a:gd name="T35" fmla="*/ 74 h 74"/>
                <a:gd name="T36" fmla="*/ 0 w 60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74">
                  <a:moveTo>
                    <a:pt x="29" y="35"/>
                  </a:moveTo>
                  <a:lnTo>
                    <a:pt x="29" y="35"/>
                  </a:lnTo>
                  <a:cubicBezTo>
                    <a:pt x="36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6" y="13"/>
                  </a:lnTo>
                  <a:lnTo>
                    <a:pt x="16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6" y="0"/>
                    <a:pt x="57" y="9"/>
                    <a:pt x="57" y="24"/>
                  </a:cubicBezTo>
                  <a:cubicBezTo>
                    <a:pt x="57" y="32"/>
                    <a:pt x="52" y="41"/>
                    <a:pt x="42" y="45"/>
                  </a:cubicBezTo>
                  <a:lnTo>
                    <a:pt x="60" y="74"/>
                  </a:lnTo>
                  <a:lnTo>
                    <a:pt x="42" y="74"/>
                  </a:lnTo>
                  <a:lnTo>
                    <a:pt x="26" y="47"/>
                  </a:lnTo>
                  <a:lnTo>
                    <a:pt x="16" y="47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1" name="Freeform 37"/>
            <p:cNvSpPr>
              <a:spLocks noEditPoints="1"/>
            </p:cNvSpPr>
            <p:nvPr userDrawn="1"/>
          </p:nvSpPr>
          <p:spPr bwMode="auto">
            <a:xfrm>
              <a:off x="9002713" y="6735763"/>
              <a:ext cx="46038" cy="57150"/>
            </a:xfrm>
            <a:custGeom>
              <a:avLst/>
              <a:gdLst>
                <a:gd name="T0" fmla="*/ 29 w 60"/>
                <a:gd name="T1" fmla="*/ 35 h 74"/>
                <a:gd name="T2" fmla="*/ 29 w 60"/>
                <a:gd name="T3" fmla="*/ 35 h 74"/>
                <a:gd name="T4" fmla="*/ 41 w 60"/>
                <a:gd name="T5" fmla="*/ 24 h 74"/>
                <a:gd name="T6" fmla="*/ 29 w 60"/>
                <a:gd name="T7" fmla="*/ 13 h 74"/>
                <a:gd name="T8" fmla="*/ 16 w 60"/>
                <a:gd name="T9" fmla="*/ 13 h 74"/>
                <a:gd name="T10" fmla="*/ 16 w 60"/>
                <a:gd name="T11" fmla="*/ 35 h 74"/>
                <a:gd name="T12" fmla="*/ 29 w 60"/>
                <a:gd name="T13" fmla="*/ 35 h 74"/>
                <a:gd name="T14" fmla="*/ 0 w 60"/>
                <a:gd name="T15" fmla="*/ 0 h 74"/>
                <a:gd name="T16" fmla="*/ 0 w 60"/>
                <a:gd name="T17" fmla="*/ 0 h 74"/>
                <a:gd name="T18" fmla="*/ 31 w 60"/>
                <a:gd name="T19" fmla="*/ 0 h 74"/>
                <a:gd name="T20" fmla="*/ 57 w 60"/>
                <a:gd name="T21" fmla="*/ 24 h 74"/>
                <a:gd name="T22" fmla="*/ 42 w 60"/>
                <a:gd name="T23" fmla="*/ 45 h 74"/>
                <a:gd name="T24" fmla="*/ 60 w 60"/>
                <a:gd name="T25" fmla="*/ 74 h 74"/>
                <a:gd name="T26" fmla="*/ 42 w 60"/>
                <a:gd name="T27" fmla="*/ 74 h 74"/>
                <a:gd name="T28" fmla="*/ 26 w 60"/>
                <a:gd name="T29" fmla="*/ 47 h 74"/>
                <a:gd name="T30" fmla="*/ 16 w 60"/>
                <a:gd name="T31" fmla="*/ 47 h 74"/>
                <a:gd name="T32" fmla="*/ 16 w 60"/>
                <a:gd name="T33" fmla="*/ 74 h 74"/>
                <a:gd name="T34" fmla="*/ 0 w 60"/>
                <a:gd name="T35" fmla="*/ 74 h 74"/>
                <a:gd name="T36" fmla="*/ 0 w 60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74">
                  <a:moveTo>
                    <a:pt x="29" y="35"/>
                  </a:moveTo>
                  <a:lnTo>
                    <a:pt x="29" y="35"/>
                  </a:lnTo>
                  <a:cubicBezTo>
                    <a:pt x="36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6" y="13"/>
                  </a:lnTo>
                  <a:lnTo>
                    <a:pt x="16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6" y="0"/>
                    <a:pt x="57" y="9"/>
                    <a:pt x="57" y="24"/>
                  </a:cubicBezTo>
                  <a:cubicBezTo>
                    <a:pt x="57" y="32"/>
                    <a:pt x="52" y="41"/>
                    <a:pt x="42" y="45"/>
                  </a:cubicBezTo>
                  <a:lnTo>
                    <a:pt x="60" y="74"/>
                  </a:lnTo>
                  <a:lnTo>
                    <a:pt x="42" y="74"/>
                  </a:lnTo>
                  <a:lnTo>
                    <a:pt x="26" y="47"/>
                  </a:lnTo>
                  <a:lnTo>
                    <a:pt x="16" y="47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2" name="Freeform 38"/>
            <p:cNvSpPr>
              <a:spLocks noEditPoints="1"/>
            </p:cNvSpPr>
            <p:nvPr userDrawn="1"/>
          </p:nvSpPr>
          <p:spPr bwMode="auto">
            <a:xfrm>
              <a:off x="9055100" y="6734175"/>
              <a:ext cx="46038" cy="60325"/>
            </a:xfrm>
            <a:custGeom>
              <a:avLst/>
              <a:gdLst>
                <a:gd name="T0" fmla="*/ 45 w 62"/>
                <a:gd name="T1" fmla="*/ 49 h 76"/>
                <a:gd name="T2" fmla="*/ 45 w 62"/>
                <a:gd name="T3" fmla="*/ 49 h 76"/>
                <a:gd name="T4" fmla="*/ 45 w 62"/>
                <a:gd name="T5" fmla="*/ 27 h 76"/>
                <a:gd name="T6" fmla="*/ 31 w 62"/>
                <a:gd name="T7" fmla="*/ 14 h 76"/>
                <a:gd name="T8" fmla="*/ 16 w 62"/>
                <a:gd name="T9" fmla="*/ 27 h 76"/>
                <a:gd name="T10" fmla="*/ 16 w 62"/>
                <a:gd name="T11" fmla="*/ 50 h 76"/>
                <a:gd name="T12" fmla="*/ 31 w 62"/>
                <a:gd name="T13" fmla="*/ 63 h 76"/>
                <a:gd name="T14" fmla="*/ 45 w 62"/>
                <a:gd name="T15" fmla="*/ 49 h 76"/>
                <a:gd name="T16" fmla="*/ 0 w 62"/>
                <a:gd name="T17" fmla="*/ 50 h 76"/>
                <a:gd name="T18" fmla="*/ 0 w 62"/>
                <a:gd name="T19" fmla="*/ 50 h 76"/>
                <a:gd name="T20" fmla="*/ 0 w 62"/>
                <a:gd name="T21" fmla="*/ 28 h 76"/>
                <a:gd name="T22" fmla="*/ 31 w 62"/>
                <a:gd name="T23" fmla="*/ 0 h 76"/>
                <a:gd name="T24" fmla="*/ 62 w 62"/>
                <a:gd name="T25" fmla="*/ 27 h 76"/>
                <a:gd name="T26" fmla="*/ 62 w 62"/>
                <a:gd name="T27" fmla="*/ 49 h 76"/>
                <a:gd name="T28" fmla="*/ 31 w 62"/>
                <a:gd name="T29" fmla="*/ 76 h 76"/>
                <a:gd name="T30" fmla="*/ 0 w 62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1" y="14"/>
                  </a:cubicBezTo>
                  <a:cubicBezTo>
                    <a:pt x="24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8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1" y="0"/>
                  </a:cubicBezTo>
                  <a:cubicBezTo>
                    <a:pt x="47" y="0"/>
                    <a:pt x="62" y="9"/>
                    <a:pt x="62" y="27"/>
                  </a:cubicBezTo>
                  <a:lnTo>
                    <a:pt x="62" y="49"/>
                  </a:lnTo>
                  <a:cubicBezTo>
                    <a:pt x="62" y="67"/>
                    <a:pt x="46" y="76"/>
                    <a:pt x="31" y="76"/>
                  </a:cubicBezTo>
                  <a:cubicBezTo>
                    <a:pt x="15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3" name="Freeform 39"/>
            <p:cNvSpPr>
              <a:spLocks/>
            </p:cNvSpPr>
            <p:nvPr userDrawn="1"/>
          </p:nvSpPr>
          <p:spPr bwMode="auto">
            <a:xfrm>
              <a:off x="9110663" y="6735763"/>
              <a:ext cx="39688" cy="57150"/>
            </a:xfrm>
            <a:custGeom>
              <a:avLst/>
              <a:gdLst>
                <a:gd name="T0" fmla="*/ 0 w 51"/>
                <a:gd name="T1" fmla="*/ 0 h 74"/>
                <a:gd name="T2" fmla="*/ 0 w 51"/>
                <a:gd name="T3" fmla="*/ 0 h 74"/>
                <a:gd name="T4" fmla="*/ 16 w 51"/>
                <a:gd name="T5" fmla="*/ 0 h 74"/>
                <a:gd name="T6" fmla="*/ 16 w 51"/>
                <a:gd name="T7" fmla="*/ 61 h 74"/>
                <a:gd name="T8" fmla="*/ 51 w 51"/>
                <a:gd name="T9" fmla="*/ 61 h 74"/>
                <a:gd name="T10" fmla="*/ 51 w 51"/>
                <a:gd name="T11" fmla="*/ 74 h 74"/>
                <a:gd name="T12" fmla="*/ 0 w 51"/>
                <a:gd name="T13" fmla="*/ 74 h 74"/>
                <a:gd name="T14" fmla="*/ 0 w 51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1" y="61"/>
                  </a:lnTo>
                  <a:lnTo>
                    <a:pt x="51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4" name="Freeform 40"/>
            <p:cNvSpPr>
              <a:spLocks/>
            </p:cNvSpPr>
            <p:nvPr userDrawn="1"/>
          </p:nvSpPr>
          <p:spPr bwMode="auto">
            <a:xfrm>
              <a:off x="9158288" y="6735763"/>
              <a:ext cx="39688" cy="57150"/>
            </a:xfrm>
            <a:custGeom>
              <a:avLst/>
              <a:gdLst>
                <a:gd name="T0" fmla="*/ 0 w 52"/>
                <a:gd name="T1" fmla="*/ 0 h 74"/>
                <a:gd name="T2" fmla="*/ 0 w 52"/>
                <a:gd name="T3" fmla="*/ 0 h 74"/>
                <a:gd name="T4" fmla="*/ 16 w 52"/>
                <a:gd name="T5" fmla="*/ 0 h 74"/>
                <a:gd name="T6" fmla="*/ 16 w 52"/>
                <a:gd name="T7" fmla="*/ 61 h 74"/>
                <a:gd name="T8" fmla="*/ 52 w 52"/>
                <a:gd name="T9" fmla="*/ 61 h 74"/>
                <a:gd name="T10" fmla="*/ 52 w 52"/>
                <a:gd name="T11" fmla="*/ 74 h 74"/>
                <a:gd name="T12" fmla="*/ 0 w 52"/>
                <a:gd name="T13" fmla="*/ 74 h 74"/>
                <a:gd name="T14" fmla="*/ 0 w 52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2" y="61"/>
                  </a:lnTo>
                  <a:lnTo>
                    <a:pt x="52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5" name="Freeform 41"/>
            <p:cNvSpPr>
              <a:spLocks noEditPoints="1"/>
            </p:cNvSpPr>
            <p:nvPr userDrawn="1"/>
          </p:nvSpPr>
          <p:spPr bwMode="auto">
            <a:xfrm>
              <a:off x="9202738" y="6734175"/>
              <a:ext cx="46038" cy="60325"/>
            </a:xfrm>
            <a:custGeom>
              <a:avLst/>
              <a:gdLst>
                <a:gd name="T0" fmla="*/ 45 w 61"/>
                <a:gd name="T1" fmla="*/ 49 h 76"/>
                <a:gd name="T2" fmla="*/ 45 w 61"/>
                <a:gd name="T3" fmla="*/ 49 h 76"/>
                <a:gd name="T4" fmla="*/ 45 w 61"/>
                <a:gd name="T5" fmla="*/ 27 h 76"/>
                <a:gd name="T6" fmla="*/ 30 w 61"/>
                <a:gd name="T7" fmla="*/ 14 h 76"/>
                <a:gd name="T8" fmla="*/ 16 w 61"/>
                <a:gd name="T9" fmla="*/ 27 h 76"/>
                <a:gd name="T10" fmla="*/ 16 w 61"/>
                <a:gd name="T11" fmla="*/ 50 h 76"/>
                <a:gd name="T12" fmla="*/ 31 w 61"/>
                <a:gd name="T13" fmla="*/ 63 h 76"/>
                <a:gd name="T14" fmla="*/ 45 w 61"/>
                <a:gd name="T15" fmla="*/ 49 h 76"/>
                <a:gd name="T16" fmla="*/ 0 w 61"/>
                <a:gd name="T17" fmla="*/ 50 h 76"/>
                <a:gd name="T18" fmla="*/ 0 w 61"/>
                <a:gd name="T19" fmla="*/ 50 h 76"/>
                <a:gd name="T20" fmla="*/ 0 w 61"/>
                <a:gd name="T21" fmla="*/ 28 h 76"/>
                <a:gd name="T22" fmla="*/ 30 w 61"/>
                <a:gd name="T23" fmla="*/ 0 h 76"/>
                <a:gd name="T24" fmla="*/ 61 w 61"/>
                <a:gd name="T25" fmla="*/ 27 h 76"/>
                <a:gd name="T26" fmla="*/ 61 w 61"/>
                <a:gd name="T27" fmla="*/ 49 h 76"/>
                <a:gd name="T28" fmla="*/ 31 w 61"/>
                <a:gd name="T29" fmla="*/ 76 h 76"/>
                <a:gd name="T30" fmla="*/ 0 w 61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0" y="14"/>
                  </a:cubicBezTo>
                  <a:cubicBezTo>
                    <a:pt x="23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7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0" y="0"/>
                  </a:cubicBezTo>
                  <a:cubicBezTo>
                    <a:pt x="46" y="0"/>
                    <a:pt x="61" y="9"/>
                    <a:pt x="61" y="27"/>
                  </a:cubicBezTo>
                  <a:lnTo>
                    <a:pt x="61" y="49"/>
                  </a:lnTo>
                  <a:cubicBezTo>
                    <a:pt x="61" y="67"/>
                    <a:pt x="46" y="76"/>
                    <a:pt x="31" y="76"/>
                  </a:cubicBezTo>
                  <a:cubicBezTo>
                    <a:pt x="14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6" name="Freeform 42"/>
            <p:cNvSpPr>
              <a:spLocks noEditPoints="1"/>
            </p:cNvSpPr>
            <p:nvPr userDrawn="1"/>
          </p:nvSpPr>
          <p:spPr bwMode="auto">
            <a:xfrm>
              <a:off x="9277350" y="6735763"/>
              <a:ext cx="46038" cy="57150"/>
            </a:xfrm>
            <a:custGeom>
              <a:avLst/>
              <a:gdLst>
                <a:gd name="T0" fmla="*/ 29 w 60"/>
                <a:gd name="T1" fmla="*/ 61 h 74"/>
                <a:gd name="T2" fmla="*/ 29 w 60"/>
                <a:gd name="T3" fmla="*/ 61 h 74"/>
                <a:gd name="T4" fmla="*/ 43 w 60"/>
                <a:gd name="T5" fmla="*/ 47 h 74"/>
                <a:gd name="T6" fmla="*/ 43 w 60"/>
                <a:gd name="T7" fmla="*/ 27 h 74"/>
                <a:gd name="T8" fmla="*/ 29 w 60"/>
                <a:gd name="T9" fmla="*/ 14 h 74"/>
                <a:gd name="T10" fmla="*/ 16 w 60"/>
                <a:gd name="T11" fmla="*/ 14 h 74"/>
                <a:gd name="T12" fmla="*/ 16 w 60"/>
                <a:gd name="T13" fmla="*/ 61 h 74"/>
                <a:gd name="T14" fmla="*/ 29 w 60"/>
                <a:gd name="T15" fmla="*/ 61 h 74"/>
                <a:gd name="T16" fmla="*/ 0 w 60"/>
                <a:gd name="T17" fmla="*/ 0 h 74"/>
                <a:gd name="T18" fmla="*/ 0 w 60"/>
                <a:gd name="T19" fmla="*/ 0 h 74"/>
                <a:gd name="T20" fmla="*/ 30 w 60"/>
                <a:gd name="T21" fmla="*/ 0 h 74"/>
                <a:gd name="T22" fmla="*/ 60 w 60"/>
                <a:gd name="T23" fmla="*/ 27 h 74"/>
                <a:gd name="T24" fmla="*/ 60 w 60"/>
                <a:gd name="T25" fmla="*/ 47 h 74"/>
                <a:gd name="T26" fmla="*/ 30 w 60"/>
                <a:gd name="T27" fmla="*/ 74 h 74"/>
                <a:gd name="T28" fmla="*/ 0 w 60"/>
                <a:gd name="T29" fmla="*/ 74 h 74"/>
                <a:gd name="T30" fmla="*/ 0 w 6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60" y="10"/>
                    <a:pt x="60" y="27"/>
                  </a:cubicBezTo>
                  <a:lnTo>
                    <a:pt x="60" y="47"/>
                  </a:lnTo>
                  <a:cubicBezTo>
                    <a:pt x="60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7" name="Freeform 43"/>
            <p:cNvSpPr>
              <a:spLocks/>
            </p:cNvSpPr>
            <p:nvPr userDrawn="1"/>
          </p:nvSpPr>
          <p:spPr bwMode="auto">
            <a:xfrm>
              <a:off x="9332913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8" name="Freeform 44"/>
            <p:cNvSpPr>
              <a:spLocks/>
            </p:cNvSpPr>
            <p:nvPr userDrawn="1"/>
          </p:nvSpPr>
          <p:spPr bwMode="auto">
            <a:xfrm>
              <a:off x="9382125" y="6735763"/>
              <a:ext cx="39688" cy="57150"/>
            </a:xfrm>
            <a:custGeom>
              <a:avLst/>
              <a:gdLst>
                <a:gd name="T0" fmla="*/ 0 w 52"/>
                <a:gd name="T1" fmla="*/ 0 h 74"/>
                <a:gd name="T2" fmla="*/ 0 w 52"/>
                <a:gd name="T3" fmla="*/ 0 h 74"/>
                <a:gd name="T4" fmla="*/ 17 w 52"/>
                <a:gd name="T5" fmla="*/ 0 h 74"/>
                <a:gd name="T6" fmla="*/ 17 w 52"/>
                <a:gd name="T7" fmla="*/ 61 h 74"/>
                <a:gd name="T8" fmla="*/ 52 w 52"/>
                <a:gd name="T9" fmla="*/ 61 h 74"/>
                <a:gd name="T10" fmla="*/ 52 w 52"/>
                <a:gd name="T11" fmla="*/ 74 h 74"/>
                <a:gd name="T12" fmla="*/ 0 w 52"/>
                <a:gd name="T13" fmla="*/ 74 h 74"/>
                <a:gd name="T14" fmla="*/ 0 w 52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4">
                  <a:moveTo>
                    <a:pt x="0" y="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61"/>
                  </a:lnTo>
                  <a:lnTo>
                    <a:pt x="52" y="61"/>
                  </a:lnTo>
                  <a:lnTo>
                    <a:pt x="52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39" name="Freeform 45"/>
            <p:cNvSpPr>
              <a:spLocks noEditPoints="1"/>
            </p:cNvSpPr>
            <p:nvPr userDrawn="1"/>
          </p:nvSpPr>
          <p:spPr bwMode="auto">
            <a:xfrm>
              <a:off x="9447213" y="6735763"/>
              <a:ext cx="44450" cy="57150"/>
            </a:xfrm>
            <a:custGeom>
              <a:avLst/>
              <a:gdLst>
                <a:gd name="T0" fmla="*/ 30 w 58"/>
                <a:gd name="T1" fmla="*/ 35 h 74"/>
                <a:gd name="T2" fmla="*/ 30 w 58"/>
                <a:gd name="T3" fmla="*/ 35 h 74"/>
                <a:gd name="T4" fmla="*/ 42 w 58"/>
                <a:gd name="T5" fmla="*/ 24 h 74"/>
                <a:gd name="T6" fmla="*/ 30 w 58"/>
                <a:gd name="T7" fmla="*/ 13 h 74"/>
                <a:gd name="T8" fmla="*/ 17 w 58"/>
                <a:gd name="T9" fmla="*/ 13 h 74"/>
                <a:gd name="T10" fmla="*/ 17 w 58"/>
                <a:gd name="T11" fmla="*/ 35 h 74"/>
                <a:gd name="T12" fmla="*/ 30 w 58"/>
                <a:gd name="T13" fmla="*/ 35 h 74"/>
                <a:gd name="T14" fmla="*/ 0 w 58"/>
                <a:gd name="T15" fmla="*/ 0 h 74"/>
                <a:gd name="T16" fmla="*/ 0 w 58"/>
                <a:gd name="T17" fmla="*/ 0 h 74"/>
                <a:gd name="T18" fmla="*/ 32 w 58"/>
                <a:gd name="T19" fmla="*/ 0 h 74"/>
                <a:gd name="T20" fmla="*/ 58 w 58"/>
                <a:gd name="T21" fmla="*/ 24 h 74"/>
                <a:gd name="T22" fmla="*/ 33 w 58"/>
                <a:gd name="T23" fmla="*/ 47 h 74"/>
                <a:gd name="T24" fmla="*/ 17 w 58"/>
                <a:gd name="T25" fmla="*/ 47 h 74"/>
                <a:gd name="T26" fmla="*/ 17 w 58"/>
                <a:gd name="T27" fmla="*/ 74 h 74"/>
                <a:gd name="T28" fmla="*/ 0 w 58"/>
                <a:gd name="T29" fmla="*/ 74 h 74"/>
                <a:gd name="T30" fmla="*/ 0 w 58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74">
                  <a:moveTo>
                    <a:pt x="30" y="35"/>
                  </a:moveTo>
                  <a:lnTo>
                    <a:pt x="30" y="35"/>
                  </a:lnTo>
                  <a:cubicBezTo>
                    <a:pt x="37" y="35"/>
                    <a:pt x="42" y="31"/>
                    <a:pt x="42" y="24"/>
                  </a:cubicBezTo>
                  <a:cubicBezTo>
                    <a:pt x="42" y="16"/>
                    <a:pt x="37" y="13"/>
                    <a:pt x="30" y="13"/>
                  </a:cubicBezTo>
                  <a:lnTo>
                    <a:pt x="17" y="13"/>
                  </a:lnTo>
                  <a:lnTo>
                    <a:pt x="17" y="35"/>
                  </a:lnTo>
                  <a:lnTo>
                    <a:pt x="30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  <a:cubicBezTo>
                    <a:pt x="48" y="0"/>
                    <a:pt x="58" y="9"/>
                    <a:pt x="58" y="24"/>
                  </a:cubicBezTo>
                  <a:cubicBezTo>
                    <a:pt x="58" y="35"/>
                    <a:pt x="50" y="47"/>
                    <a:pt x="33" y="47"/>
                  </a:cubicBezTo>
                  <a:lnTo>
                    <a:pt x="17" y="47"/>
                  </a:lnTo>
                  <a:lnTo>
                    <a:pt x="1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40" name="Freeform 46"/>
            <p:cNvSpPr>
              <a:spLocks/>
            </p:cNvSpPr>
            <p:nvPr userDrawn="1"/>
          </p:nvSpPr>
          <p:spPr bwMode="auto">
            <a:xfrm>
              <a:off x="9499600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41" name="Freeform 47"/>
            <p:cNvSpPr>
              <a:spLocks noEditPoints="1"/>
            </p:cNvSpPr>
            <p:nvPr userDrawn="1"/>
          </p:nvSpPr>
          <p:spPr bwMode="auto">
            <a:xfrm>
              <a:off x="9548813" y="6735763"/>
              <a:ext cx="46038" cy="57150"/>
            </a:xfrm>
            <a:custGeom>
              <a:avLst/>
              <a:gdLst>
                <a:gd name="T0" fmla="*/ 29 w 61"/>
                <a:gd name="T1" fmla="*/ 35 h 74"/>
                <a:gd name="T2" fmla="*/ 29 w 61"/>
                <a:gd name="T3" fmla="*/ 35 h 74"/>
                <a:gd name="T4" fmla="*/ 41 w 61"/>
                <a:gd name="T5" fmla="*/ 24 h 74"/>
                <a:gd name="T6" fmla="*/ 29 w 61"/>
                <a:gd name="T7" fmla="*/ 13 h 74"/>
                <a:gd name="T8" fmla="*/ 17 w 61"/>
                <a:gd name="T9" fmla="*/ 13 h 74"/>
                <a:gd name="T10" fmla="*/ 17 w 61"/>
                <a:gd name="T11" fmla="*/ 35 h 74"/>
                <a:gd name="T12" fmla="*/ 29 w 61"/>
                <a:gd name="T13" fmla="*/ 35 h 74"/>
                <a:gd name="T14" fmla="*/ 0 w 61"/>
                <a:gd name="T15" fmla="*/ 0 h 74"/>
                <a:gd name="T16" fmla="*/ 0 w 61"/>
                <a:gd name="T17" fmla="*/ 0 h 74"/>
                <a:gd name="T18" fmla="*/ 31 w 61"/>
                <a:gd name="T19" fmla="*/ 0 h 74"/>
                <a:gd name="T20" fmla="*/ 57 w 61"/>
                <a:gd name="T21" fmla="*/ 24 h 74"/>
                <a:gd name="T22" fmla="*/ 43 w 61"/>
                <a:gd name="T23" fmla="*/ 45 h 74"/>
                <a:gd name="T24" fmla="*/ 61 w 61"/>
                <a:gd name="T25" fmla="*/ 74 h 74"/>
                <a:gd name="T26" fmla="*/ 43 w 61"/>
                <a:gd name="T27" fmla="*/ 74 h 74"/>
                <a:gd name="T28" fmla="*/ 27 w 61"/>
                <a:gd name="T29" fmla="*/ 47 h 74"/>
                <a:gd name="T30" fmla="*/ 17 w 61"/>
                <a:gd name="T31" fmla="*/ 47 h 74"/>
                <a:gd name="T32" fmla="*/ 17 w 61"/>
                <a:gd name="T33" fmla="*/ 74 h 74"/>
                <a:gd name="T34" fmla="*/ 0 w 61"/>
                <a:gd name="T35" fmla="*/ 74 h 74"/>
                <a:gd name="T36" fmla="*/ 0 w 61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74">
                  <a:moveTo>
                    <a:pt x="29" y="35"/>
                  </a:moveTo>
                  <a:lnTo>
                    <a:pt x="29" y="35"/>
                  </a:lnTo>
                  <a:cubicBezTo>
                    <a:pt x="37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7" y="13"/>
                  </a:lnTo>
                  <a:lnTo>
                    <a:pt x="17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7" y="0"/>
                    <a:pt x="57" y="9"/>
                    <a:pt x="57" y="24"/>
                  </a:cubicBezTo>
                  <a:cubicBezTo>
                    <a:pt x="57" y="32"/>
                    <a:pt x="53" y="41"/>
                    <a:pt x="43" y="45"/>
                  </a:cubicBezTo>
                  <a:lnTo>
                    <a:pt x="61" y="74"/>
                  </a:lnTo>
                  <a:lnTo>
                    <a:pt x="43" y="74"/>
                  </a:lnTo>
                  <a:lnTo>
                    <a:pt x="27" y="47"/>
                  </a:lnTo>
                  <a:lnTo>
                    <a:pt x="17" y="47"/>
                  </a:lnTo>
                  <a:lnTo>
                    <a:pt x="1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43" name="Freeform 48"/>
            <p:cNvSpPr>
              <a:spLocks noEditPoints="1"/>
            </p:cNvSpPr>
            <p:nvPr userDrawn="1"/>
          </p:nvSpPr>
          <p:spPr bwMode="auto">
            <a:xfrm>
              <a:off x="9601200" y="6716713"/>
              <a:ext cx="46038" cy="77788"/>
            </a:xfrm>
            <a:custGeom>
              <a:avLst/>
              <a:gdLst>
                <a:gd name="T0" fmla="*/ 34 w 60"/>
                <a:gd name="T1" fmla="*/ 0 h 101"/>
                <a:gd name="T2" fmla="*/ 34 w 60"/>
                <a:gd name="T3" fmla="*/ 0 h 101"/>
                <a:gd name="T4" fmla="*/ 49 w 60"/>
                <a:gd name="T5" fmla="*/ 0 h 101"/>
                <a:gd name="T6" fmla="*/ 36 w 60"/>
                <a:gd name="T7" fmla="*/ 18 h 101"/>
                <a:gd name="T8" fmla="*/ 25 w 60"/>
                <a:gd name="T9" fmla="*/ 18 h 101"/>
                <a:gd name="T10" fmla="*/ 34 w 60"/>
                <a:gd name="T11" fmla="*/ 0 h 101"/>
                <a:gd name="T12" fmla="*/ 0 w 60"/>
                <a:gd name="T13" fmla="*/ 73 h 101"/>
                <a:gd name="T14" fmla="*/ 0 w 60"/>
                <a:gd name="T15" fmla="*/ 73 h 101"/>
                <a:gd name="T16" fmla="*/ 0 w 60"/>
                <a:gd name="T17" fmla="*/ 25 h 101"/>
                <a:gd name="T18" fmla="*/ 16 w 60"/>
                <a:gd name="T19" fmla="*/ 25 h 101"/>
                <a:gd name="T20" fmla="*/ 16 w 60"/>
                <a:gd name="T21" fmla="*/ 72 h 101"/>
                <a:gd name="T22" fmla="*/ 30 w 60"/>
                <a:gd name="T23" fmla="*/ 87 h 101"/>
                <a:gd name="T24" fmla="*/ 44 w 60"/>
                <a:gd name="T25" fmla="*/ 72 h 101"/>
                <a:gd name="T26" fmla="*/ 44 w 60"/>
                <a:gd name="T27" fmla="*/ 25 h 101"/>
                <a:gd name="T28" fmla="*/ 60 w 60"/>
                <a:gd name="T29" fmla="*/ 25 h 101"/>
                <a:gd name="T30" fmla="*/ 60 w 60"/>
                <a:gd name="T31" fmla="*/ 72 h 101"/>
                <a:gd name="T32" fmla="*/ 30 w 60"/>
                <a:gd name="T33" fmla="*/ 101 h 101"/>
                <a:gd name="T34" fmla="*/ 0 w 60"/>
                <a:gd name="T35" fmla="*/ 7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101">
                  <a:moveTo>
                    <a:pt x="34" y="0"/>
                  </a:moveTo>
                  <a:lnTo>
                    <a:pt x="34" y="0"/>
                  </a:lnTo>
                  <a:lnTo>
                    <a:pt x="49" y="0"/>
                  </a:lnTo>
                  <a:lnTo>
                    <a:pt x="36" y="18"/>
                  </a:lnTo>
                  <a:lnTo>
                    <a:pt x="25" y="18"/>
                  </a:lnTo>
                  <a:lnTo>
                    <a:pt x="34" y="0"/>
                  </a:lnTo>
                  <a:close/>
                  <a:moveTo>
                    <a:pt x="0" y="73"/>
                  </a:moveTo>
                  <a:lnTo>
                    <a:pt x="0" y="73"/>
                  </a:lnTo>
                  <a:lnTo>
                    <a:pt x="0" y="25"/>
                  </a:lnTo>
                  <a:lnTo>
                    <a:pt x="16" y="25"/>
                  </a:lnTo>
                  <a:lnTo>
                    <a:pt x="16" y="72"/>
                  </a:lnTo>
                  <a:cubicBezTo>
                    <a:pt x="16" y="81"/>
                    <a:pt x="21" y="87"/>
                    <a:pt x="30" y="87"/>
                  </a:cubicBezTo>
                  <a:cubicBezTo>
                    <a:pt x="39" y="87"/>
                    <a:pt x="44" y="82"/>
                    <a:pt x="44" y="72"/>
                  </a:cubicBezTo>
                  <a:lnTo>
                    <a:pt x="44" y="25"/>
                  </a:lnTo>
                  <a:lnTo>
                    <a:pt x="60" y="25"/>
                  </a:lnTo>
                  <a:lnTo>
                    <a:pt x="60" y="72"/>
                  </a:lnTo>
                  <a:cubicBezTo>
                    <a:pt x="60" y="91"/>
                    <a:pt x="47" y="101"/>
                    <a:pt x="30" y="101"/>
                  </a:cubicBezTo>
                  <a:cubicBezTo>
                    <a:pt x="12" y="101"/>
                    <a:pt x="0" y="92"/>
                    <a:pt x="0" y="73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</p:grpSp>
    </p:spTree>
    <p:extLst>
      <p:ext uri="{BB962C8B-B14F-4D97-AF65-F5344CB8AC3E}">
        <p14:creationId xmlns:p14="http://schemas.microsoft.com/office/powerpoint/2010/main" val="2814776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 descr="fondotitulo00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12192000" cy="6857057"/>
          </a:xfrm>
          <a:prstGeom prst="rect">
            <a:avLst/>
          </a:prstGeom>
        </p:spPr>
      </p:pic>
      <p:pic>
        <p:nvPicPr>
          <p:cNvPr id="53" name="Imagen 5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1" y="-4319"/>
            <a:ext cx="12192155" cy="6866551"/>
          </a:xfrm>
          <a:prstGeom prst="rect">
            <a:avLst/>
          </a:prstGeom>
        </p:spPr>
      </p:pic>
      <p:sp>
        <p:nvSpPr>
          <p:cNvPr id="45" name="Título 1"/>
          <p:cNvSpPr>
            <a:spLocks noGrp="1"/>
          </p:cNvSpPr>
          <p:nvPr>
            <p:ph type="title" hasCustomPrompt="1"/>
          </p:nvPr>
        </p:nvSpPr>
        <p:spPr>
          <a:xfrm>
            <a:off x="5498227" y="1788395"/>
            <a:ext cx="5474394" cy="1549849"/>
          </a:xfrm>
          <a:prstGeom prst="rect">
            <a:avLst/>
          </a:prstGeom>
        </p:spPr>
        <p:txBody>
          <a:bodyPr/>
          <a:lstStyle>
            <a:lvl1pPr algn="r">
              <a:lnSpc>
                <a:spcPts val="3992"/>
              </a:lnSpc>
              <a:defRPr sz="3629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lnSpc>
                <a:spcPts val="4400"/>
              </a:lnSpc>
            </a:pP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ingresar </a:t>
            </a:r>
            <a:b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título, </a:t>
            </a:r>
            <a:b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haga </a:t>
            </a:r>
            <a:r>
              <a:rPr lang="es-PE" sz="3629" baseline="0" dirty="0" err="1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aquí</a:t>
            </a: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6" name="Marcador de texto 45"/>
          <p:cNvSpPr>
            <a:spLocks noGrp="1"/>
          </p:cNvSpPr>
          <p:nvPr>
            <p:ph type="body" sz="quarter" idx="10" hasCustomPrompt="1"/>
          </p:nvPr>
        </p:nvSpPr>
        <p:spPr>
          <a:xfrm>
            <a:off x="5498534" y="3767302"/>
            <a:ext cx="5474181" cy="1031148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33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ingresar un subtítulo</a:t>
            </a:r>
            <a:endParaRPr lang="es-PE" dirty="0"/>
          </a:p>
        </p:txBody>
      </p:sp>
      <p:grpSp>
        <p:nvGrpSpPr>
          <p:cNvPr id="54" name="Grupo 53"/>
          <p:cNvGrpSpPr/>
          <p:nvPr userDrawn="1"/>
        </p:nvGrpSpPr>
        <p:grpSpPr>
          <a:xfrm>
            <a:off x="8544357" y="5679957"/>
            <a:ext cx="2460123" cy="483892"/>
            <a:chOff x="7493000" y="6261100"/>
            <a:chExt cx="2157413" cy="533401"/>
          </a:xfrm>
        </p:grpSpPr>
        <p:sp>
          <p:nvSpPr>
            <p:cNvPr id="55" name="Freeform 5"/>
            <p:cNvSpPr>
              <a:spLocks/>
            </p:cNvSpPr>
            <p:nvPr userDrawn="1"/>
          </p:nvSpPr>
          <p:spPr bwMode="auto">
            <a:xfrm>
              <a:off x="7785100" y="6261100"/>
              <a:ext cx="284163" cy="438150"/>
            </a:xfrm>
            <a:custGeom>
              <a:avLst/>
              <a:gdLst>
                <a:gd name="T0" fmla="*/ 331 w 372"/>
                <a:gd name="T1" fmla="*/ 0 h 565"/>
                <a:gd name="T2" fmla="*/ 0 w 372"/>
                <a:gd name="T3" fmla="*/ 0 h 565"/>
                <a:gd name="T4" fmla="*/ 0 w 372"/>
                <a:gd name="T5" fmla="*/ 376 h 565"/>
                <a:gd name="T6" fmla="*/ 12 w 372"/>
                <a:gd name="T7" fmla="*/ 565 h 565"/>
                <a:gd name="T8" fmla="*/ 12 w 372"/>
                <a:gd name="T9" fmla="*/ 466 h 565"/>
                <a:gd name="T10" fmla="*/ 17 w 372"/>
                <a:gd name="T11" fmla="*/ 455 h 565"/>
                <a:gd name="T12" fmla="*/ 24 w 372"/>
                <a:gd name="T13" fmla="*/ 360 h 565"/>
                <a:gd name="T14" fmla="*/ 24 w 372"/>
                <a:gd name="T15" fmla="*/ 93 h 565"/>
                <a:gd name="T16" fmla="*/ 83 w 372"/>
                <a:gd name="T17" fmla="*/ 400 h 565"/>
                <a:gd name="T18" fmla="*/ 82 w 372"/>
                <a:gd name="T19" fmla="*/ 409 h 565"/>
                <a:gd name="T20" fmla="*/ 65 w 372"/>
                <a:gd name="T21" fmla="*/ 437 h 565"/>
                <a:gd name="T22" fmla="*/ 24 w 372"/>
                <a:gd name="T23" fmla="*/ 472 h 565"/>
                <a:gd name="T24" fmla="*/ 24 w 372"/>
                <a:gd name="T25" fmla="*/ 518 h 565"/>
                <a:gd name="T26" fmla="*/ 42 w 372"/>
                <a:gd name="T27" fmla="*/ 565 h 565"/>
                <a:gd name="T28" fmla="*/ 42 w 372"/>
                <a:gd name="T29" fmla="*/ 471 h 565"/>
                <a:gd name="T30" fmla="*/ 45 w 372"/>
                <a:gd name="T31" fmla="*/ 463 h 565"/>
                <a:gd name="T32" fmla="*/ 73 w 372"/>
                <a:gd name="T33" fmla="*/ 443 h 565"/>
                <a:gd name="T34" fmla="*/ 81 w 372"/>
                <a:gd name="T35" fmla="*/ 437 h 565"/>
                <a:gd name="T36" fmla="*/ 101 w 372"/>
                <a:gd name="T37" fmla="*/ 260 h 565"/>
                <a:gd name="T38" fmla="*/ 160 w 372"/>
                <a:gd name="T39" fmla="*/ 105 h 565"/>
                <a:gd name="T40" fmla="*/ 160 w 372"/>
                <a:gd name="T41" fmla="*/ 382 h 565"/>
                <a:gd name="T42" fmla="*/ 142 w 372"/>
                <a:gd name="T43" fmla="*/ 416 h 565"/>
                <a:gd name="T44" fmla="*/ 137 w 372"/>
                <a:gd name="T45" fmla="*/ 419 h 565"/>
                <a:gd name="T46" fmla="*/ 64 w 372"/>
                <a:gd name="T47" fmla="*/ 465 h 565"/>
                <a:gd name="T48" fmla="*/ 54 w 372"/>
                <a:gd name="T49" fmla="*/ 478 h 565"/>
                <a:gd name="T50" fmla="*/ 54 w 372"/>
                <a:gd name="T51" fmla="*/ 515 h 565"/>
                <a:gd name="T52" fmla="*/ 54 w 372"/>
                <a:gd name="T53" fmla="*/ 565 h 565"/>
                <a:gd name="T54" fmla="*/ 71 w 372"/>
                <a:gd name="T55" fmla="*/ 479 h 565"/>
                <a:gd name="T56" fmla="*/ 86 w 372"/>
                <a:gd name="T57" fmla="*/ 464 h 565"/>
                <a:gd name="T58" fmla="*/ 150 w 372"/>
                <a:gd name="T59" fmla="*/ 423 h 565"/>
                <a:gd name="T60" fmla="*/ 177 w 372"/>
                <a:gd name="T61" fmla="*/ 368 h 565"/>
                <a:gd name="T62" fmla="*/ 177 w 372"/>
                <a:gd name="T63" fmla="*/ 235 h 565"/>
                <a:gd name="T64" fmla="*/ 236 w 372"/>
                <a:gd name="T65" fmla="*/ 152 h 565"/>
                <a:gd name="T66" fmla="*/ 236 w 372"/>
                <a:gd name="T67" fmla="*/ 362 h 565"/>
                <a:gd name="T68" fmla="*/ 213 w 372"/>
                <a:gd name="T69" fmla="*/ 401 h 565"/>
                <a:gd name="T70" fmla="*/ 93 w 372"/>
                <a:gd name="T71" fmla="*/ 473 h 565"/>
                <a:gd name="T72" fmla="*/ 89 w 372"/>
                <a:gd name="T73" fmla="*/ 476 h 565"/>
                <a:gd name="T74" fmla="*/ 83 w 372"/>
                <a:gd name="T75" fmla="*/ 486 h 565"/>
                <a:gd name="T76" fmla="*/ 83 w 372"/>
                <a:gd name="T77" fmla="*/ 517 h 565"/>
                <a:gd name="T78" fmla="*/ 101 w 372"/>
                <a:gd name="T79" fmla="*/ 565 h 565"/>
                <a:gd name="T80" fmla="*/ 101 w 372"/>
                <a:gd name="T81" fmla="*/ 487 h 565"/>
                <a:gd name="T82" fmla="*/ 111 w 372"/>
                <a:gd name="T83" fmla="*/ 474 h 565"/>
                <a:gd name="T84" fmla="*/ 254 w 372"/>
                <a:gd name="T85" fmla="*/ 355 h 565"/>
                <a:gd name="T86" fmla="*/ 254 w 372"/>
                <a:gd name="T87" fmla="*/ 353 h 565"/>
                <a:gd name="T88" fmla="*/ 313 w 372"/>
                <a:gd name="T89" fmla="*/ 200 h 565"/>
                <a:gd name="T90" fmla="*/ 313 w 372"/>
                <a:gd name="T91" fmla="*/ 343 h 565"/>
                <a:gd name="T92" fmla="*/ 291 w 372"/>
                <a:gd name="T93" fmla="*/ 378 h 565"/>
                <a:gd name="T94" fmla="*/ 119 w 372"/>
                <a:gd name="T95" fmla="*/ 482 h 565"/>
                <a:gd name="T96" fmla="*/ 113 w 372"/>
                <a:gd name="T97" fmla="*/ 494 h 565"/>
                <a:gd name="T98" fmla="*/ 113 w 372"/>
                <a:gd name="T99" fmla="*/ 541 h 565"/>
                <a:gd name="T100" fmla="*/ 183 w 372"/>
                <a:gd name="T101" fmla="*/ 565 h 565"/>
                <a:gd name="T102" fmla="*/ 372 w 372"/>
                <a:gd name="T103" fmla="*/ 524 h 565"/>
                <a:gd name="T104" fmla="*/ 372 w 372"/>
                <a:gd name="T105" fmla="*/ 188 h 565"/>
                <a:gd name="T106" fmla="*/ 331 w 372"/>
                <a:gd name="T107" fmla="*/ 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372" h="565">
                  <a:moveTo>
                    <a:pt x="331" y="0"/>
                  </a:moveTo>
                  <a:lnTo>
                    <a:pt x="331" y="0"/>
                  </a:lnTo>
                  <a:lnTo>
                    <a:pt x="183" y="0"/>
                  </a:lnTo>
                  <a:lnTo>
                    <a:pt x="0" y="0"/>
                  </a:lnTo>
                  <a:lnTo>
                    <a:pt x="0" y="188"/>
                  </a:lnTo>
                  <a:lnTo>
                    <a:pt x="0" y="376"/>
                  </a:lnTo>
                  <a:lnTo>
                    <a:pt x="0" y="565"/>
                  </a:lnTo>
                  <a:lnTo>
                    <a:pt x="12" y="565"/>
                  </a:lnTo>
                  <a:lnTo>
                    <a:pt x="12" y="466"/>
                  </a:lnTo>
                  <a:lnTo>
                    <a:pt x="12" y="466"/>
                  </a:lnTo>
                  <a:cubicBezTo>
                    <a:pt x="12" y="464"/>
                    <a:pt x="13" y="462"/>
                    <a:pt x="14" y="460"/>
                  </a:cubicBezTo>
                  <a:cubicBezTo>
                    <a:pt x="14" y="460"/>
                    <a:pt x="16" y="457"/>
                    <a:pt x="17" y="455"/>
                  </a:cubicBezTo>
                  <a:cubicBezTo>
                    <a:pt x="22" y="447"/>
                    <a:pt x="24" y="438"/>
                    <a:pt x="24" y="427"/>
                  </a:cubicBezTo>
                  <a:lnTo>
                    <a:pt x="24" y="360"/>
                  </a:lnTo>
                  <a:lnTo>
                    <a:pt x="24" y="169"/>
                  </a:lnTo>
                  <a:lnTo>
                    <a:pt x="24" y="93"/>
                  </a:lnTo>
                  <a:lnTo>
                    <a:pt x="83" y="58"/>
                  </a:lnTo>
                  <a:lnTo>
                    <a:pt x="83" y="400"/>
                  </a:lnTo>
                  <a:lnTo>
                    <a:pt x="83" y="406"/>
                  </a:lnTo>
                  <a:cubicBezTo>
                    <a:pt x="83" y="407"/>
                    <a:pt x="83" y="408"/>
                    <a:pt x="82" y="409"/>
                  </a:cubicBezTo>
                  <a:cubicBezTo>
                    <a:pt x="81" y="419"/>
                    <a:pt x="75" y="428"/>
                    <a:pt x="68" y="434"/>
                  </a:cubicBezTo>
                  <a:cubicBezTo>
                    <a:pt x="67" y="435"/>
                    <a:pt x="65" y="437"/>
                    <a:pt x="65" y="437"/>
                  </a:cubicBezTo>
                  <a:lnTo>
                    <a:pt x="30" y="462"/>
                  </a:lnTo>
                  <a:cubicBezTo>
                    <a:pt x="27" y="464"/>
                    <a:pt x="24" y="467"/>
                    <a:pt x="24" y="472"/>
                  </a:cubicBezTo>
                  <a:cubicBezTo>
                    <a:pt x="24" y="472"/>
                    <a:pt x="24" y="478"/>
                    <a:pt x="24" y="478"/>
                  </a:cubicBezTo>
                  <a:lnTo>
                    <a:pt x="24" y="518"/>
                  </a:lnTo>
                  <a:lnTo>
                    <a:pt x="24" y="565"/>
                  </a:lnTo>
                  <a:lnTo>
                    <a:pt x="42" y="565"/>
                  </a:lnTo>
                  <a:lnTo>
                    <a:pt x="42" y="471"/>
                  </a:lnTo>
                  <a:lnTo>
                    <a:pt x="42" y="471"/>
                  </a:lnTo>
                  <a:cubicBezTo>
                    <a:pt x="42" y="468"/>
                    <a:pt x="43" y="465"/>
                    <a:pt x="45" y="463"/>
                  </a:cubicBezTo>
                  <a:lnTo>
                    <a:pt x="45" y="463"/>
                  </a:lnTo>
                  <a:cubicBezTo>
                    <a:pt x="46" y="462"/>
                    <a:pt x="56" y="455"/>
                    <a:pt x="56" y="455"/>
                  </a:cubicBezTo>
                  <a:lnTo>
                    <a:pt x="73" y="443"/>
                  </a:lnTo>
                  <a:cubicBezTo>
                    <a:pt x="75" y="442"/>
                    <a:pt x="76" y="441"/>
                    <a:pt x="78" y="440"/>
                  </a:cubicBezTo>
                  <a:lnTo>
                    <a:pt x="81" y="437"/>
                  </a:lnTo>
                  <a:cubicBezTo>
                    <a:pt x="93" y="427"/>
                    <a:pt x="101" y="411"/>
                    <a:pt x="101" y="393"/>
                  </a:cubicBezTo>
                  <a:lnTo>
                    <a:pt x="101" y="260"/>
                  </a:lnTo>
                  <a:lnTo>
                    <a:pt x="101" y="141"/>
                  </a:lnTo>
                  <a:lnTo>
                    <a:pt x="160" y="105"/>
                  </a:lnTo>
                  <a:lnTo>
                    <a:pt x="160" y="379"/>
                  </a:lnTo>
                  <a:cubicBezTo>
                    <a:pt x="160" y="380"/>
                    <a:pt x="160" y="382"/>
                    <a:pt x="160" y="382"/>
                  </a:cubicBezTo>
                  <a:lnTo>
                    <a:pt x="160" y="382"/>
                  </a:lnTo>
                  <a:cubicBezTo>
                    <a:pt x="159" y="396"/>
                    <a:pt x="153" y="408"/>
                    <a:pt x="142" y="416"/>
                  </a:cubicBezTo>
                  <a:lnTo>
                    <a:pt x="141" y="417"/>
                  </a:lnTo>
                  <a:cubicBezTo>
                    <a:pt x="140" y="418"/>
                    <a:pt x="138" y="418"/>
                    <a:pt x="137" y="419"/>
                  </a:cubicBezTo>
                  <a:lnTo>
                    <a:pt x="64" y="465"/>
                  </a:lnTo>
                  <a:lnTo>
                    <a:pt x="64" y="465"/>
                  </a:lnTo>
                  <a:lnTo>
                    <a:pt x="60" y="468"/>
                  </a:lnTo>
                  <a:cubicBezTo>
                    <a:pt x="56" y="470"/>
                    <a:pt x="54" y="474"/>
                    <a:pt x="54" y="478"/>
                  </a:cubicBezTo>
                  <a:lnTo>
                    <a:pt x="54" y="478"/>
                  </a:lnTo>
                  <a:lnTo>
                    <a:pt x="54" y="515"/>
                  </a:lnTo>
                  <a:lnTo>
                    <a:pt x="54" y="514"/>
                  </a:lnTo>
                  <a:lnTo>
                    <a:pt x="54" y="565"/>
                  </a:lnTo>
                  <a:lnTo>
                    <a:pt x="71" y="565"/>
                  </a:lnTo>
                  <a:lnTo>
                    <a:pt x="71" y="479"/>
                  </a:lnTo>
                  <a:cubicBezTo>
                    <a:pt x="71" y="475"/>
                    <a:pt x="73" y="471"/>
                    <a:pt x="77" y="469"/>
                  </a:cubicBezTo>
                  <a:cubicBezTo>
                    <a:pt x="77" y="469"/>
                    <a:pt x="86" y="464"/>
                    <a:pt x="86" y="464"/>
                  </a:cubicBezTo>
                  <a:lnTo>
                    <a:pt x="150" y="423"/>
                  </a:lnTo>
                  <a:lnTo>
                    <a:pt x="150" y="423"/>
                  </a:lnTo>
                  <a:cubicBezTo>
                    <a:pt x="166" y="413"/>
                    <a:pt x="177" y="394"/>
                    <a:pt x="177" y="373"/>
                  </a:cubicBezTo>
                  <a:lnTo>
                    <a:pt x="177" y="368"/>
                  </a:lnTo>
                  <a:lnTo>
                    <a:pt x="177" y="235"/>
                  </a:lnTo>
                  <a:lnTo>
                    <a:pt x="177" y="235"/>
                  </a:lnTo>
                  <a:lnTo>
                    <a:pt x="177" y="188"/>
                  </a:lnTo>
                  <a:lnTo>
                    <a:pt x="236" y="152"/>
                  </a:lnTo>
                  <a:lnTo>
                    <a:pt x="236" y="361"/>
                  </a:lnTo>
                  <a:cubicBezTo>
                    <a:pt x="236" y="361"/>
                    <a:pt x="236" y="362"/>
                    <a:pt x="236" y="362"/>
                  </a:cubicBezTo>
                  <a:cubicBezTo>
                    <a:pt x="236" y="377"/>
                    <a:pt x="230" y="389"/>
                    <a:pt x="219" y="397"/>
                  </a:cubicBezTo>
                  <a:cubicBezTo>
                    <a:pt x="219" y="397"/>
                    <a:pt x="213" y="401"/>
                    <a:pt x="213" y="401"/>
                  </a:cubicBezTo>
                  <a:lnTo>
                    <a:pt x="93" y="473"/>
                  </a:lnTo>
                  <a:lnTo>
                    <a:pt x="93" y="473"/>
                  </a:lnTo>
                  <a:lnTo>
                    <a:pt x="89" y="476"/>
                  </a:lnTo>
                  <a:lnTo>
                    <a:pt x="89" y="476"/>
                  </a:lnTo>
                  <a:cubicBezTo>
                    <a:pt x="85" y="478"/>
                    <a:pt x="83" y="482"/>
                    <a:pt x="83" y="486"/>
                  </a:cubicBezTo>
                  <a:lnTo>
                    <a:pt x="83" y="486"/>
                  </a:lnTo>
                  <a:lnTo>
                    <a:pt x="83" y="517"/>
                  </a:lnTo>
                  <a:lnTo>
                    <a:pt x="83" y="517"/>
                  </a:lnTo>
                  <a:lnTo>
                    <a:pt x="83" y="565"/>
                  </a:lnTo>
                  <a:lnTo>
                    <a:pt x="101" y="565"/>
                  </a:lnTo>
                  <a:lnTo>
                    <a:pt x="101" y="487"/>
                  </a:lnTo>
                  <a:lnTo>
                    <a:pt x="101" y="487"/>
                  </a:lnTo>
                  <a:cubicBezTo>
                    <a:pt x="101" y="483"/>
                    <a:pt x="103" y="480"/>
                    <a:pt x="106" y="477"/>
                  </a:cubicBezTo>
                  <a:cubicBezTo>
                    <a:pt x="106" y="477"/>
                    <a:pt x="111" y="474"/>
                    <a:pt x="111" y="474"/>
                  </a:cubicBezTo>
                  <a:lnTo>
                    <a:pt x="223" y="407"/>
                  </a:lnTo>
                  <a:cubicBezTo>
                    <a:pt x="241" y="397"/>
                    <a:pt x="254" y="378"/>
                    <a:pt x="254" y="355"/>
                  </a:cubicBezTo>
                  <a:cubicBezTo>
                    <a:pt x="254" y="355"/>
                    <a:pt x="254" y="354"/>
                    <a:pt x="254" y="353"/>
                  </a:cubicBezTo>
                  <a:lnTo>
                    <a:pt x="254" y="353"/>
                  </a:lnTo>
                  <a:lnTo>
                    <a:pt x="254" y="235"/>
                  </a:lnTo>
                  <a:lnTo>
                    <a:pt x="313" y="200"/>
                  </a:lnTo>
                  <a:lnTo>
                    <a:pt x="313" y="343"/>
                  </a:lnTo>
                  <a:lnTo>
                    <a:pt x="313" y="343"/>
                  </a:lnTo>
                  <a:cubicBezTo>
                    <a:pt x="312" y="357"/>
                    <a:pt x="304" y="369"/>
                    <a:pt x="293" y="377"/>
                  </a:cubicBezTo>
                  <a:cubicBezTo>
                    <a:pt x="293" y="377"/>
                    <a:pt x="291" y="378"/>
                    <a:pt x="291" y="378"/>
                  </a:cubicBezTo>
                  <a:lnTo>
                    <a:pt x="137" y="470"/>
                  </a:lnTo>
                  <a:lnTo>
                    <a:pt x="119" y="482"/>
                  </a:lnTo>
                  <a:cubicBezTo>
                    <a:pt x="115" y="484"/>
                    <a:pt x="113" y="487"/>
                    <a:pt x="113" y="492"/>
                  </a:cubicBezTo>
                  <a:cubicBezTo>
                    <a:pt x="113" y="492"/>
                    <a:pt x="113" y="494"/>
                    <a:pt x="113" y="494"/>
                  </a:cubicBezTo>
                  <a:lnTo>
                    <a:pt x="113" y="541"/>
                  </a:lnTo>
                  <a:lnTo>
                    <a:pt x="113" y="541"/>
                  </a:lnTo>
                  <a:lnTo>
                    <a:pt x="113" y="565"/>
                  </a:lnTo>
                  <a:lnTo>
                    <a:pt x="183" y="565"/>
                  </a:lnTo>
                  <a:lnTo>
                    <a:pt x="331" y="565"/>
                  </a:lnTo>
                  <a:cubicBezTo>
                    <a:pt x="353" y="565"/>
                    <a:pt x="372" y="546"/>
                    <a:pt x="372" y="524"/>
                  </a:cubicBezTo>
                  <a:lnTo>
                    <a:pt x="372" y="376"/>
                  </a:lnTo>
                  <a:lnTo>
                    <a:pt x="372" y="188"/>
                  </a:lnTo>
                  <a:lnTo>
                    <a:pt x="372" y="40"/>
                  </a:lnTo>
                  <a:cubicBezTo>
                    <a:pt x="372" y="18"/>
                    <a:pt x="353" y="0"/>
                    <a:pt x="331" y="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56" name="Freeform 6"/>
            <p:cNvSpPr>
              <a:spLocks/>
            </p:cNvSpPr>
            <p:nvPr userDrawn="1"/>
          </p:nvSpPr>
          <p:spPr bwMode="auto">
            <a:xfrm>
              <a:off x="7493000" y="6261100"/>
              <a:ext cx="282575" cy="438150"/>
            </a:xfrm>
            <a:custGeom>
              <a:avLst/>
              <a:gdLst>
                <a:gd name="T0" fmla="*/ 41 w 371"/>
                <a:gd name="T1" fmla="*/ 0 h 565"/>
                <a:gd name="T2" fmla="*/ 371 w 371"/>
                <a:gd name="T3" fmla="*/ 0 h 565"/>
                <a:gd name="T4" fmla="*/ 371 w 371"/>
                <a:gd name="T5" fmla="*/ 376 h 565"/>
                <a:gd name="T6" fmla="*/ 359 w 371"/>
                <a:gd name="T7" fmla="*/ 565 h 565"/>
                <a:gd name="T8" fmla="*/ 359 w 371"/>
                <a:gd name="T9" fmla="*/ 466 h 565"/>
                <a:gd name="T10" fmla="*/ 354 w 371"/>
                <a:gd name="T11" fmla="*/ 455 h 565"/>
                <a:gd name="T12" fmla="*/ 347 w 371"/>
                <a:gd name="T13" fmla="*/ 360 h 565"/>
                <a:gd name="T14" fmla="*/ 347 w 371"/>
                <a:gd name="T15" fmla="*/ 93 h 565"/>
                <a:gd name="T16" fmla="*/ 288 w 371"/>
                <a:gd name="T17" fmla="*/ 400 h 565"/>
                <a:gd name="T18" fmla="*/ 289 w 371"/>
                <a:gd name="T19" fmla="*/ 409 h 565"/>
                <a:gd name="T20" fmla="*/ 307 w 371"/>
                <a:gd name="T21" fmla="*/ 437 h 565"/>
                <a:gd name="T22" fmla="*/ 347 w 371"/>
                <a:gd name="T23" fmla="*/ 472 h 565"/>
                <a:gd name="T24" fmla="*/ 347 w 371"/>
                <a:gd name="T25" fmla="*/ 518 h 565"/>
                <a:gd name="T26" fmla="*/ 330 w 371"/>
                <a:gd name="T27" fmla="*/ 565 h 565"/>
                <a:gd name="T28" fmla="*/ 330 w 371"/>
                <a:gd name="T29" fmla="*/ 471 h 565"/>
                <a:gd name="T30" fmla="*/ 326 w 371"/>
                <a:gd name="T31" fmla="*/ 463 h 565"/>
                <a:gd name="T32" fmla="*/ 298 w 371"/>
                <a:gd name="T33" fmla="*/ 443 h 565"/>
                <a:gd name="T34" fmla="*/ 291 w 371"/>
                <a:gd name="T35" fmla="*/ 437 h 565"/>
                <a:gd name="T36" fmla="*/ 271 w 371"/>
                <a:gd name="T37" fmla="*/ 260 h 565"/>
                <a:gd name="T38" fmla="*/ 271 w 371"/>
                <a:gd name="T39" fmla="*/ 141 h 565"/>
                <a:gd name="T40" fmla="*/ 212 w 371"/>
                <a:gd name="T41" fmla="*/ 379 h 565"/>
                <a:gd name="T42" fmla="*/ 212 w 371"/>
                <a:gd name="T43" fmla="*/ 382 h 565"/>
                <a:gd name="T44" fmla="*/ 230 w 371"/>
                <a:gd name="T45" fmla="*/ 417 h 565"/>
                <a:gd name="T46" fmla="*/ 307 w 371"/>
                <a:gd name="T47" fmla="*/ 465 h 565"/>
                <a:gd name="T48" fmla="*/ 312 w 371"/>
                <a:gd name="T49" fmla="*/ 468 h 565"/>
                <a:gd name="T50" fmla="*/ 318 w 371"/>
                <a:gd name="T51" fmla="*/ 478 h 565"/>
                <a:gd name="T52" fmla="*/ 318 w 371"/>
                <a:gd name="T53" fmla="*/ 514 h 565"/>
                <a:gd name="T54" fmla="*/ 300 w 371"/>
                <a:gd name="T55" fmla="*/ 565 h 565"/>
                <a:gd name="T56" fmla="*/ 295 w 371"/>
                <a:gd name="T57" fmla="*/ 469 h 565"/>
                <a:gd name="T58" fmla="*/ 222 w 371"/>
                <a:gd name="T59" fmla="*/ 423 h 565"/>
                <a:gd name="T60" fmla="*/ 194 w 371"/>
                <a:gd name="T61" fmla="*/ 373 h 565"/>
                <a:gd name="T62" fmla="*/ 194 w 371"/>
                <a:gd name="T63" fmla="*/ 235 h 565"/>
                <a:gd name="T64" fmla="*/ 135 w 371"/>
                <a:gd name="T65" fmla="*/ 152 h 565"/>
                <a:gd name="T66" fmla="*/ 135 w 371"/>
                <a:gd name="T67" fmla="*/ 362 h 565"/>
                <a:gd name="T68" fmla="*/ 158 w 371"/>
                <a:gd name="T69" fmla="*/ 401 h 565"/>
                <a:gd name="T70" fmla="*/ 283 w 371"/>
                <a:gd name="T71" fmla="*/ 476 h 565"/>
                <a:gd name="T72" fmla="*/ 288 w 371"/>
                <a:gd name="T73" fmla="*/ 486 h 565"/>
                <a:gd name="T74" fmla="*/ 288 w 371"/>
                <a:gd name="T75" fmla="*/ 517 h 565"/>
                <a:gd name="T76" fmla="*/ 288 w 371"/>
                <a:gd name="T77" fmla="*/ 565 h 565"/>
                <a:gd name="T78" fmla="*/ 271 w 371"/>
                <a:gd name="T79" fmla="*/ 487 h 565"/>
                <a:gd name="T80" fmla="*/ 265 w 371"/>
                <a:gd name="T81" fmla="*/ 477 h 565"/>
                <a:gd name="T82" fmla="*/ 149 w 371"/>
                <a:gd name="T83" fmla="*/ 407 h 565"/>
                <a:gd name="T84" fmla="*/ 118 w 371"/>
                <a:gd name="T85" fmla="*/ 353 h 565"/>
                <a:gd name="T86" fmla="*/ 117 w 371"/>
                <a:gd name="T87" fmla="*/ 235 h 565"/>
                <a:gd name="T88" fmla="*/ 59 w 371"/>
                <a:gd name="T89" fmla="*/ 343 h 565"/>
                <a:gd name="T90" fmla="*/ 79 w 371"/>
                <a:gd name="T91" fmla="*/ 377 h 565"/>
                <a:gd name="T92" fmla="*/ 234 w 371"/>
                <a:gd name="T93" fmla="*/ 470 h 565"/>
                <a:gd name="T94" fmla="*/ 259 w 371"/>
                <a:gd name="T95" fmla="*/ 492 h 565"/>
                <a:gd name="T96" fmla="*/ 259 w 371"/>
                <a:gd name="T97" fmla="*/ 541 h 565"/>
                <a:gd name="T98" fmla="*/ 259 w 371"/>
                <a:gd name="T99" fmla="*/ 565 h 565"/>
                <a:gd name="T100" fmla="*/ 41 w 371"/>
                <a:gd name="T101" fmla="*/ 565 h 565"/>
                <a:gd name="T102" fmla="*/ 0 w 371"/>
                <a:gd name="T103" fmla="*/ 376 h 565"/>
                <a:gd name="T104" fmla="*/ 0 w 371"/>
                <a:gd name="T105" fmla="*/ 40 h 56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371" h="565">
                  <a:moveTo>
                    <a:pt x="41" y="0"/>
                  </a:moveTo>
                  <a:lnTo>
                    <a:pt x="41" y="0"/>
                  </a:lnTo>
                  <a:lnTo>
                    <a:pt x="188" y="0"/>
                  </a:lnTo>
                  <a:lnTo>
                    <a:pt x="371" y="0"/>
                  </a:lnTo>
                  <a:lnTo>
                    <a:pt x="371" y="188"/>
                  </a:lnTo>
                  <a:lnTo>
                    <a:pt x="371" y="376"/>
                  </a:lnTo>
                  <a:lnTo>
                    <a:pt x="371" y="565"/>
                  </a:lnTo>
                  <a:lnTo>
                    <a:pt x="359" y="565"/>
                  </a:lnTo>
                  <a:lnTo>
                    <a:pt x="359" y="466"/>
                  </a:lnTo>
                  <a:lnTo>
                    <a:pt x="359" y="466"/>
                  </a:lnTo>
                  <a:cubicBezTo>
                    <a:pt x="359" y="464"/>
                    <a:pt x="358" y="462"/>
                    <a:pt x="357" y="460"/>
                  </a:cubicBezTo>
                  <a:cubicBezTo>
                    <a:pt x="357" y="460"/>
                    <a:pt x="355" y="457"/>
                    <a:pt x="354" y="455"/>
                  </a:cubicBezTo>
                  <a:cubicBezTo>
                    <a:pt x="350" y="447"/>
                    <a:pt x="347" y="438"/>
                    <a:pt x="347" y="427"/>
                  </a:cubicBezTo>
                  <a:lnTo>
                    <a:pt x="347" y="360"/>
                  </a:lnTo>
                  <a:lnTo>
                    <a:pt x="347" y="169"/>
                  </a:lnTo>
                  <a:lnTo>
                    <a:pt x="347" y="93"/>
                  </a:lnTo>
                  <a:lnTo>
                    <a:pt x="288" y="58"/>
                  </a:lnTo>
                  <a:lnTo>
                    <a:pt x="288" y="400"/>
                  </a:lnTo>
                  <a:lnTo>
                    <a:pt x="289" y="406"/>
                  </a:lnTo>
                  <a:cubicBezTo>
                    <a:pt x="289" y="407"/>
                    <a:pt x="289" y="408"/>
                    <a:pt x="289" y="409"/>
                  </a:cubicBezTo>
                  <a:cubicBezTo>
                    <a:pt x="291" y="419"/>
                    <a:pt x="296" y="428"/>
                    <a:pt x="304" y="434"/>
                  </a:cubicBezTo>
                  <a:cubicBezTo>
                    <a:pt x="304" y="435"/>
                    <a:pt x="307" y="437"/>
                    <a:pt x="307" y="437"/>
                  </a:cubicBezTo>
                  <a:lnTo>
                    <a:pt x="341" y="462"/>
                  </a:lnTo>
                  <a:cubicBezTo>
                    <a:pt x="345" y="464"/>
                    <a:pt x="347" y="467"/>
                    <a:pt x="347" y="472"/>
                  </a:cubicBezTo>
                  <a:cubicBezTo>
                    <a:pt x="347" y="472"/>
                    <a:pt x="347" y="478"/>
                    <a:pt x="347" y="478"/>
                  </a:cubicBezTo>
                  <a:lnTo>
                    <a:pt x="347" y="518"/>
                  </a:lnTo>
                  <a:lnTo>
                    <a:pt x="347" y="565"/>
                  </a:lnTo>
                  <a:lnTo>
                    <a:pt x="330" y="565"/>
                  </a:lnTo>
                  <a:lnTo>
                    <a:pt x="330" y="471"/>
                  </a:lnTo>
                  <a:lnTo>
                    <a:pt x="330" y="471"/>
                  </a:lnTo>
                  <a:cubicBezTo>
                    <a:pt x="330" y="468"/>
                    <a:pt x="328" y="465"/>
                    <a:pt x="326" y="463"/>
                  </a:cubicBezTo>
                  <a:lnTo>
                    <a:pt x="326" y="463"/>
                  </a:lnTo>
                  <a:cubicBezTo>
                    <a:pt x="325" y="462"/>
                    <a:pt x="315" y="455"/>
                    <a:pt x="315" y="455"/>
                  </a:cubicBezTo>
                  <a:lnTo>
                    <a:pt x="298" y="443"/>
                  </a:lnTo>
                  <a:cubicBezTo>
                    <a:pt x="297" y="442"/>
                    <a:pt x="295" y="441"/>
                    <a:pt x="293" y="440"/>
                  </a:cubicBezTo>
                  <a:lnTo>
                    <a:pt x="291" y="437"/>
                  </a:lnTo>
                  <a:cubicBezTo>
                    <a:pt x="278" y="427"/>
                    <a:pt x="271" y="411"/>
                    <a:pt x="271" y="393"/>
                  </a:cubicBezTo>
                  <a:lnTo>
                    <a:pt x="271" y="260"/>
                  </a:lnTo>
                  <a:lnTo>
                    <a:pt x="271" y="260"/>
                  </a:lnTo>
                  <a:lnTo>
                    <a:pt x="271" y="141"/>
                  </a:lnTo>
                  <a:lnTo>
                    <a:pt x="212" y="105"/>
                  </a:lnTo>
                  <a:lnTo>
                    <a:pt x="212" y="379"/>
                  </a:lnTo>
                  <a:cubicBezTo>
                    <a:pt x="212" y="380"/>
                    <a:pt x="212" y="382"/>
                    <a:pt x="212" y="382"/>
                  </a:cubicBezTo>
                  <a:lnTo>
                    <a:pt x="212" y="382"/>
                  </a:lnTo>
                  <a:cubicBezTo>
                    <a:pt x="212" y="396"/>
                    <a:pt x="219" y="408"/>
                    <a:pt x="229" y="416"/>
                  </a:cubicBezTo>
                  <a:lnTo>
                    <a:pt x="230" y="417"/>
                  </a:lnTo>
                  <a:cubicBezTo>
                    <a:pt x="232" y="418"/>
                    <a:pt x="233" y="418"/>
                    <a:pt x="234" y="419"/>
                  </a:cubicBezTo>
                  <a:lnTo>
                    <a:pt x="307" y="465"/>
                  </a:lnTo>
                  <a:lnTo>
                    <a:pt x="307" y="465"/>
                  </a:lnTo>
                  <a:lnTo>
                    <a:pt x="312" y="468"/>
                  </a:lnTo>
                  <a:cubicBezTo>
                    <a:pt x="315" y="470"/>
                    <a:pt x="318" y="474"/>
                    <a:pt x="318" y="478"/>
                  </a:cubicBezTo>
                  <a:lnTo>
                    <a:pt x="318" y="478"/>
                  </a:lnTo>
                  <a:lnTo>
                    <a:pt x="318" y="515"/>
                  </a:lnTo>
                  <a:lnTo>
                    <a:pt x="318" y="514"/>
                  </a:lnTo>
                  <a:lnTo>
                    <a:pt x="318" y="565"/>
                  </a:lnTo>
                  <a:lnTo>
                    <a:pt x="300" y="565"/>
                  </a:lnTo>
                  <a:lnTo>
                    <a:pt x="300" y="479"/>
                  </a:lnTo>
                  <a:cubicBezTo>
                    <a:pt x="300" y="475"/>
                    <a:pt x="298" y="471"/>
                    <a:pt x="295" y="469"/>
                  </a:cubicBezTo>
                  <a:cubicBezTo>
                    <a:pt x="295" y="469"/>
                    <a:pt x="286" y="464"/>
                    <a:pt x="286" y="464"/>
                  </a:cubicBezTo>
                  <a:lnTo>
                    <a:pt x="222" y="423"/>
                  </a:lnTo>
                  <a:lnTo>
                    <a:pt x="222" y="423"/>
                  </a:lnTo>
                  <a:cubicBezTo>
                    <a:pt x="205" y="413"/>
                    <a:pt x="194" y="394"/>
                    <a:pt x="194" y="373"/>
                  </a:cubicBezTo>
                  <a:lnTo>
                    <a:pt x="194" y="368"/>
                  </a:lnTo>
                  <a:lnTo>
                    <a:pt x="194" y="235"/>
                  </a:lnTo>
                  <a:lnTo>
                    <a:pt x="194" y="188"/>
                  </a:lnTo>
                  <a:lnTo>
                    <a:pt x="135" y="152"/>
                  </a:lnTo>
                  <a:lnTo>
                    <a:pt x="135" y="361"/>
                  </a:lnTo>
                  <a:cubicBezTo>
                    <a:pt x="135" y="361"/>
                    <a:pt x="135" y="362"/>
                    <a:pt x="135" y="362"/>
                  </a:cubicBezTo>
                  <a:cubicBezTo>
                    <a:pt x="135" y="377"/>
                    <a:pt x="142" y="389"/>
                    <a:pt x="152" y="397"/>
                  </a:cubicBezTo>
                  <a:cubicBezTo>
                    <a:pt x="152" y="397"/>
                    <a:pt x="158" y="401"/>
                    <a:pt x="158" y="401"/>
                  </a:cubicBezTo>
                  <a:lnTo>
                    <a:pt x="278" y="473"/>
                  </a:lnTo>
                  <a:lnTo>
                    <a:pt x="283" y="476"/>
                  </a:lnTo>
                  <a:lnTo>
                    <a:pt x="283" y="476"/>
                  </a:lnTo>
                  <a:cubicBezTo>
                    <a:pt x="286" y="478"/>
                    <a:pt x="288" y="482"/>
                    <a:pt x="288" y="486"/>
                  </a:cubicBezTo>
                  <a:lnTo>
                    <a:pt x="288" y="486"/>
                  </a:lnTo>
                  <a:lnTo>
                    <a:pt x="288" y="517"/>
                  </a:lnTo>
                  <a:lnTo>
                    <a:pt x="288" y="517"/>
                  </a:lnTo>
                  <a:lnTo>
                    <a:pt x="288" y="565"/>
                  </a:lnTo>
                  <a:lnTo>
                    <a:pt x="271" y="565"/>
                  </a:lnTo>
                  <a:lnTo>
                    <a:pt x="271" y="487"/>
                  </a:lnTo>
                  <a:lnTo>
                    <a:pt x="271" y="487"/>
                  </a:lnTo>
                  <a:cubicBezTo>
                    <a:pt x="270" y="483"/>
                    <a:pt x="268" y="480"/>
                    <a:pt x="265" y="477"/>
                  </a:cubicBezTo>
                  <a:cubicBezTo>
                    <a:pt x="265" y="477"/>
                    <a:pt x="260" y="474"/>
                    <a:pt x="260" y="474"/>
                  </a:cubicBezTo>
                  <a:lnTo>
                    <a:pt x="149" y="407"/>
                  </a:lnTo>
                  <a:cubicBezTo>
                    <a:pt x="130" y="397"/>
                    <a:pt x="117" y="378"/>
                    <a:pt x="117" y="355"/>
                  </a:cubicBezTo>
                  <a:cubicBezTo>
                    <a:pt x="117" y="355"/>
                    <a:pt x="117" y="354"/>
                    <a:pt x="118" y="353"/>
                  </a:cubicBezTo>
                  <a:lnTo>
                    <a:pt x="117" y="353"/>
                  </a:lnTo>
                  <a:lnTo>
                    <a:pt x="117" y="235"/>
                  </a:lnTo>
                  <a:lnTo>
                    <a:pt x="59" y="200"/>
                  </a:lnTo>
                  <a:lnTo>
                    <a:pt x="59" y="343"/>
                  </a:lnTo>
                  <a:lnTo>
                    <a:pt x="59" y="343"/>
                  </a:lnTo>
                  <a:cubicBezTo>
                    <a:pt x="60" y="357"/>
                    <a:pt x="67" y="369"/>
                    <a:pt x="79" y="377"/>
                  </a:cubicBezTo>
                  <a:cubicBezTo>
                    <a:pt x="79" y="377"/>
                    <a:pt x="80" y="378"/>
                    <a:pt x="80" y="378"/>
                  </a:cubicBezTo>
                  <a:lnTo>
                    <a:pt x="234" y="470"/>
                  </a:lnTo>
                  <a:lnTo>
                    <a:pt x="253" y="482"/>
                  </a:lnTo>
                  <a:cubicBezTo>
                    <a:pt x="256" y="484"/>
                    <a:pt x="259" y="487"/>
                    <a:pt x="259" y="492"/>
                  </a:cubicBezTo>
                  <a:cubicBezTo>
                    <a:pt x="259" y="492"/>
                    <a:pt x="259" y="494"/>
                    <a:pt x="259" y="494"/>
                  </a:cubicBezTo>
                  <a:lnTo>
                    <a:pt x="259" y="541"/>
                  </a:lnTo>
                  <a:lnTo>
                    <a:pt x="259" y="541"/>
                  </a:lnTo>
                  <a:lnTo>
                    <a:pt x="259" y="565"/>
                  </a:lnTo>
                  <a:lnTo>
                    <a:pt x="188" y="565"/>
                  </a:lnTo>
                  <a:lnTo>
                    <a:pt x="41" y="565"/>
                  </a:lnTo>
                  <a:cubicBezTo>
                    <a:pt x="18" y="565"/>
                    <a:pt x="0" y="546"/>
                    <a:pt x="0" y="524"/>
                  </a:cubicBezTo>
                  <a:lnTo>
                    <a:pt x="0" y="376"/>
                  </a:lnTo>
                  <a:lnTo>
                    <a:pt x="0" y="188"/>
                  </a:lnTo>
                  <a:lnTo>
                    <a:pt x="0" y="40"/>
                  </a:lnTo>
                  <a:cubicBezTo>
                    <a:pt x="0" y="18"/>
                    <a:pt x="18" y="0"/>
                    <a:pt x="41" y="0"/>
                  </a:cubicBezTo>
                  <a:close/>
                </a:path>
              </a:pathLst>
            </a:custGeom>
            <a:solidFill>
              <a:srgbClr val="AFCA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57" name="Freeform 16"/>
            <p:cNvSpPr>
              <a:spLocks/>
            </p:cNvSpPr>
            <p:nvPr userDrawn="1"/>
          </p:nvSpPr>
          <p:spPr bwMode="auto">
            <a:xfrm>
              <a:off x="8212138" y="6588125"/>
              <a:ext cx="1438275" cy="73025"/>
            </a:xfrm>
            <a:custGeom>
              <a:avLst/>
              <a:gdLst>
                <a:gd name="T0" fmla="*/ 16 w 1885"/>
                <a:gd name="T1" fmla="*/ 0 h 94"/>
                <a:gd name="T2" fmla="*/ 16 w 1885"/>
                <a:gd name="T3" fmla="*/ 0 h 94"/>
                <a:gd name="T4" fmla="*/ 1869 w 1885"/>
                <a:gd name="T5" fmla="*/ 0 h 94"/>
                <a:gd name="T6" fmla="*/ 1885 w 1885"/>
                <a:gd name="T7" fmla="*/ 9 h 94"/>
                <a:gd name="T8" fmla="*/ 1885 w 1885"/>
                <a:gd name="T9" fmla="*/ 84 h 94"/>
                <a:gd name="T10" fmla="*/ 1869 w 1885"/>
                <a:gd name="T11" fmla="*/ 94 h 94"/>
                <a:gd name="T12" fmla="*/ 16 w 1885"/>
                <a:gd name="T13" fmla="*/ 94 h 94"/>
                <a:gd name="T14" fmla="*/ 0 w 1885"/>
                <a:gd name="T15" fmla="*/ 84 h 94"/>
                <a:gd name="T16" fmla="*/ 0 w 1885"/>
                <a:gd name="T17" fmla="*/ 9 h 94"/>
                <a:gd name="T18" fmla="*/ 16 w 1885"/>
                <a:gd name="T19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85" h="94">
                  <a:moveTo>
                    <a:pt x="16" y="0"/>
                  </a:moveTo>
                  <a:lnTo>
                    <a:pt x="16" y="0"/>
                  </a:lnTo>
                  <a:lnTo>
                    <a:pt x="1869" y="0"/>
                  </a:lnTo>
                  <a:cubicBezTo>
                    <a:pt x="1877" y="0"/>
                    <a:pt x="1885" y="4"/>
                    <a:pt x="1885" y="9"/>
                  </a:cubicBezTo>
                  <a:lnTo>
                    <a:pt x="1885" y="84"/>
                  </a:lnTo>
                  <a:cubicBezTo>
                    <a:pt x="1885" y="89"/>
                    <a:pt x="1877" y="94"/>
                    <a:pt x="1869" y="94"/>
                  </a:cubicBezTo>
                  <a:lnTo>
                    <a:pt x="16" y="94"/>
                  </a:lnTo>
                  <a:cubicBezTo>
                    <a:pt x="7" y="94"/>
                    <a:pt x="0" y="89"/>
                    <a:pt x="0" y="84"/>
                  </a:cubicBezTo>
                  <a:lnTo>
                    <a:pt x="0" y="9"/>
                  </a:lnTo>
                  <a:cubicBezTo>
                    <a:pt x="0" y="4"/>
                    <a:pt x="7" y="0"/>
                    <a:pt x="16" y="0"/>
                  </a:cubicBezTo>
                  <a:close/>
                </a:path>
              </a:pathLst>
            </a:custGeom>
            <a:solidFill>
              <a:srgbClr val="AFCA0B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58" name="Freeform 17"/>
            <p:cNvSpPr>
              <a:spLocks/>
            </p:cNvSpPr>
            <p:nvPr userDrawn="1"/>
          </p:nvSpPr>
          <p:spPr bwMode="auto">
            <a:xfrm>
              <a:off x="8212138" y="6261100"/>
              <a:ext cx="247650" cy="290513"/>
            </a:xfrm>
            <a:custGeom>
              <a:avLst/>
              <a:gdLst>
                <a:gd name="T0" fmla="*/ 258 w 325"/>
                <a:gd name="T1" fmla="*/ 338 h 376"/>
                <a:gd name="T2" fmla="*/ 258 w 325"/>
                <a:gd name="T3" fmla="*/ 338 h 376"/>
                <a:gd name="T4" fmla="*/ 195 w 325"/>
                <a:gd name="T5" fmla="*/ 353 h 376"/>
                <a:gd name="T6" fmla="*/ 124 w 325"/>
                <a:gd name="T7" fmla="*/ 334 h 376"/>
                <a:gd name="T8" fmla="*/ 76 w 325"/>
                <a:gd name="T9" fmla="*/ 279 h 376"/>
                <a:gd name="T10" fmla="*/ 60 w 325"/>
                <a:gd name="T11" fmla="*/ 194 h 376"/>
                <a:gd name="T12" fmla="*/ 77 w 325"/>
                <a:gd name="T13" fmla="*/ 95 h 376"/>
                <a:gd name="T14" fmla="*/ 123 w 325"/>
                <a:gd name="T15" fmla="*/ 37 h 376"/>
                <a:gd name="T16" fmla="*/ 188 w 325"/>
                <a:gd name="T17" fmla="*/ 18 h 376"/>
                <a:gd name="T18" fmla="*/ 261 w 325"/>
                <a:gd name="T19" fmla="*/ 42 h 376"/>
                <a:gd name="T20" fmla="*/ 309 w 325"/>
                <a:gd name="T21" fmla="*/ 122 h 376"/>
                <a:gd name="T22" fmla="*/ 316 w 325"/>
                <a:gd name="T23" fmla="*/ 122 h 376"/>
                <a:gd name="T24" fmla="*/ 309 w 325"/>
                <a:gd name="T25" fmla="*/ 0 h 376"/>
                <a:gd name="T26" fmla="*/ 299 w 325"/>
                <a:gd name="T27" fmla="*/ 0 h 376"/>
                <a:gd name="T28" fmla="*/ 289 w 325"/>
                <a:gd name="T29" fmla="*/ 19 h 376"/>
                <a:gd name="T30" fmla="*/ 277 w 325"/>
                <a:gd name="T31" fmla="*/ 24 h 376"/>
                <a:gd name="T32" fmla="*/ 261 w 325"/>
                <a:gd name="T33" fmla="*/ 18 h 376"/>
                <a:gd name="T34" fmla="*/ 183 w 325"/>
                <a:gd name="T35" fmla="*/ 0 h 376"/>
                <a:gd name="T36" fmla="*/ 90 w 325"/>
                <a:gd name="T37" fmla="*/ 24 h 376"/>
                <a:gd name="T38" fmla="*/ 24 w 325"/>
                <a:gd name="T39" fmla="*/ 94 h 376"/>
                <a:gd name="T40" fmla="*/ 0 w 325"/>
                <a:gd name="T41" fmla="*/ 194 h 376"/>
                <a:gd name="T42" fmla="*/ 36 w 325"/>
                <a:gd name="T43" fmla="*/ 310 h 376"/>
                <a:gd name="T44" fmla="*/ 175 w 325"/>
                <a:gd name="T45" fmla="*/ 376 h 376"/>
                <a:gd name="T46" fmla="*/ 262 w 325"/>
                <a:gd name="T47" fmla="*/ 354 h 376"/>
                <a:gd name="T48" fmla="*/ 325 w 325"/>
                <a:gd name="T49" fmla="*/ 284 h 376"/>
                <a:gd name="T50" fmla="*/ 316 w 325"/>
                <a:gd name="T51" fmla="*/ 279 h 376"/>
                <a:gd name="T52" fmla="*/ 258 w 325"/>
                <a:gd name="T53" fmla="*/ 338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325" h="376">
                  <a:moveTo>
                    <a:pt x="258" y="338"/>
                  </a:moveTo>
                  <a:lnTo>
                    <a:pt x="258" y="338"/>
                  </a:lnTo>
                  <a:cubicBezTo>
                    <a:pt x="240" y="347"/>
                    <a:pt x="218" y="353"/>
                    <a:pt x="195" y="353"/>
                  </a:cubicBezTo>
                  <a:cubicBezTo>
                    <a:pt x="169" y="353"/>
                    <a:pt x="145" y="346"/>
                    <a:pt x="124" y="334"/>
                  </a:cubicBezTo>
                  <a:cubicBezTo>
                    <a:pt x="102" y="320"/>
                    <a:pt x="86" y="302"/>
                    <a:pt x="76" y="279"/>
                  </a:cubicBezTo>
                  <a:cubicBezTo>
                    <a:pt x="65" y="255"/>
                    <a:pt x="60" y="227"/>
                    <a:pt x="60" y="194"/>
                  </a:cubicBezTo>
                  <a:cubicBezTo>
                    <a:pt x="60" y="154"/>
                    <a:pt x="66" y="122"/>
                    <a:pt x="77" y="95"/>
                  </a:cubicBezTo>
                  <a:cubicBezTo>
                    <a:pt x="88" y="68"/>
                    <a:pt x="103" y="49"/>
                    <a:pt x="123" y="37"/>
                  </a:cubicBezTo>
                  <a:cubicBezTo>
                    <a:pt x="142" y="24"/>
                    <a:pt x="164" y="18"/>
                    <a:pt x="188" y="18"/>
                  </a:cubicBezTo>
                  <a:cubicBezTo>
                    <a:pt x="217" y="18"/>
                    <a:pt x="241" y="26"/>
                    <a:pt x="261" y="42"/>
                  </a:cubicBezTo>
                  <a:cubicBezTo>
                    <a:pt x="282" y="59"/>
                    <a:pt x="297" y="85"/>
                    <a:pt x="309" y="122"/>
                  </a:cubicBezTo>
                  <a:lnTo>
                    <a:pt x="316" y="122"/>
                  </a:lnTo>
                  <a:lnTo>
                    <a:pt x="309" y="0"/>
                  </a:lnTo>
                  <a:lnTo>
                    <a:pt x="299" y="0"/>
                  </a:lnTo>
                  <a:cubicBezTo>
                    <a:pt x="297" y="8"/>
                    <a:pt x="293" y="14"/>
                    <a:pt x="289" y="19"/>
                  </a:cubicBezTo>
                  <a:cubicBezTo>
                    <a:pt x="286" y="22"/>
                    <a:pt x="282" y="24"/>
                    <a:pt x="277" y="24"/>
                  </a:cubicBezTo>
                  <a:cubicBezTo>
                    <a:pt x="273" y="24"/>
                    <a:pt x="268" y="22"/>
                    <a:pt x="261" y="18"/>
                  </a:cubicBezTo>
                  <a:cubicBezTo>
                    <a:pt x="235" y="7"/>
                    <a:pt x="210" y="0"/>
                    <a:pt x="183" y="0"/>
                  </a:cubicBezTo>
                  <a:cubicBezTo>
                    <a:pt x="149" y="0"/>
                    <a:pt x="119" y="8"/>
                    <a:pt x="90" y="24"/>
                  </a:cubicBezTo>
                  <a:cubicBezTo>
                    <a:pt x="62" y="40"/>
                    <a:pt x="40" y="64"/>
                    <a:pt x="24" y="94"/>
                  </a:cubicBezTo>
                  <a:cubicBezTo>
                    <a:pt x="7" y="125"/>
                    <a:pt x="0" y="157"/>
                    <a:pt x="0" y="194"/>
                  </a:cubicBezTo>
                  <a:cubicBezTo>
                    <a:pt x="0" y="239"/>
                    <a:pt x="11" y="277"/>
                    <a:pt x="36" y="310"/>
                  </a:cubicBezTo>
                  <a:cubicBezTo>
                    <a:pt x="69" y="354"/>
                    <a:pt x="116" y="376"/>
                    <a:pt x="175" y="376"/>
                  </a:cubicBezTo>
                  <a:cubicBezTo>
                    <a:pt x="209" y="376"/>
                    <a:pt x="238" y="368"/>
                    <a:pt x="262" y="354"/>
                  </a:cubicBezTo>
                  <a:cubicBezTo>
                    <a:pt x="286" y="338"/>
                    <a:pt x="307" y="315"/>
                    <a:pt x="325" y="284"/>
                  </a:cubicBezTo>
                  <a:lnTo>
                    <a:pt x="316" y="279"/>
                  </a:lnTo>
                  <a:cubicBezTo>
                    <a:pt x="295" y="308"/>
                    <a:pt x="275" y="327"/>
                    <a:pt x="258" y="338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59" name="Freeform 18"/>
            <p:cNvSpPr>
              <a:spLocks noEditPoints="1"/>
            </p:cNvSpPr>
            <p:nvPr userDrawn="1"/>
          </p:nvSpPr>
          <p:spPr bwMode="auto">
            <a:xfrm>
              <a:off x="8483600" y="6261100"/>
              <a:ext cx="271463" cy="290513"/>
            </a:xfrm>
            <a:custGeom>
              <a:avLst/>
              <a:gdLst>
                <a:gd name="T0" fmla="*/ 259 w 354"/>
                <a:gd name="T1" fmla="*/ 317 h 376"/>
                <a:gd name="T2" fmla="*/ 259 w 354"/>
                <a:gd name="T3" fmla="*/ 317 h 376"/>
                <a:gd name="T4" fmla="*/ 177 w 354"/>
                <a:gd name="T5" fmla="*/ 357 h 376"/>
                <a:gd name="T6" fmla="*/ 176 w 354"/>
                <a:gd name="T7" fmla="*/ 357 h 376"/>
                <a:gd name="T8" fmla="*/ 99 w 354"/>
                <a:gd name="T9" fmla="*/ 321 h 376"/>
                <a:gd name="T10" fmla="*/ 61 w 354"/>
                <a:gd name="T11" fmla="*/ 186 h 376"/>
                <a:gd name="T12" fmla="*/ 97 w 354"/>
                <a:gd name="T13" fmla="*/ 55 h 376"/>
                <a:gd name="T14" fmla="*/ 175 w 354"/>
                <a:gd name="T15" fmla="*/ 18 h 376"/>
                <a:gd name="T16" fmla="*/ 177 w 354"/>
                <a:gd name="T17" fmla="*/ 18 h 376"/>
                <a:gd name="T18" fmla="*/ 256 w 354"/>
                <a:gd name="T19" fmla="*/ 55 h 376"/>
                <a:gd name="T20" fmla="*/ 293 w 354"/>
                <a:gd name="T21" fmla="*/ 193 h 376"/>
                <a:gd name="T22" fmla="*/ 259 w 354"/>
                <a:gd name="T23" fmla="*/ 317 h 376"/>
                <a:gd name="T24" fmla="*/ 181 w 354"/>
                <a:gd name="T25" fmla="*/ 0 h 376"/>
                <a:gd name="T26" fmla="*/ 181 w 354"/>
                <a:gd name="T27" fmla="*/ 0 h 376"/>
                <a:gd name="T28" fmla="*/ 177 w 354"/>
                <a:gd name="T29" fmla="*/ 0 h 376"/>
                <a:gd name="T30" fmla="*/ 59 w 354"/>
                <a:gd name="T31" fmla="*/ 46 h 376"/>
                <a:gd name="T32" fmla="*/ 0 w 354"/>
                <a:gd name="T33" fmla="*/ 187 h 376"/>
                <a:gd name="T34" fmla="*/ 51 w 354"/>
                <a:gd name="T35" fmla="*/ 323 h 376"/>
                <a:gd name="T36" fmla="*/ 176 w 354"/>
                <a:gd name="T37" fmla="*/ 376 h 376"/>
                <a:gd name="T38" fmla="*/ 177 w 354"/>
                <a:gd name="T39" fmla="*/ 376 h 376"/>
                <a:gd name="T40" fmla="*/ 301 w 354"/>
                <a:gd name="T41" fmla="*/ 321 h 376"/>
                <a:gd name="T42" fmla="*/ 354 w 354"/>
                <a:gd name="T43" fmla="*/ 186 h 376"/>
                <a:gd name="T44" fmla="*/ 302 w 354"/>
                <a:gd name="T45" fmla="*/ 53 h 376"/>
                <a:gd name="T46" fmla="*/ 181 w 354"/>
                <a:gd name="T47" fmla="*/ 0 h 3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354" h="376">
                  <a:moveTo>
                    <a:pt x="259" y="317"/>
                  </a:moveTo>
                  <a:lnTo>
                    <a:pt x="259" y="317"/>
                  </a:lnTo>
                  <a:cubicBezTo>
                    <a:pt x="238" y="343"/>
                    <a:pt x="210" y="357"/>
                    <a:pt x="177" y="357"/>
                  </a:cubicBezTo>
                  <a:lnTo>
                    <a:pt x="176" y="357"/>
                  </a:lnTo>
                  <a:cubicBezTo>
                    <a:pt x="144" y="357"/>
                    <a:pt x="118" y="345"/>
                    <a:pt x="99" y="321"/>
                  </a:cubicBezTo>
                  <a:cubicBezTo>
                    <a:pt x="73" y="290"/>
                    <a:pt x="61" y="245"/>
                    <a:pt x="61" y="186"/>
                  </a:cubicBezTo>
                  <a:cubicBezTo>
                    <a:pt x="61" y="128"/>
                    <a:pt x="73" y="84"/>
                    <a:pt x="97" y="55"/>
                  </a:cubicBezTo>
                  <a:cubicBezTo>
                    <a:pt x="117" y="31"/>
                    <a:pt x="143" y="18"/>
                    <a:pt x="175" y="18"/>
                  </a:cubicBezTo>
                  <a:lnTo>
                    <a:pt x="177" y="18"/>
                  </a:lnTo>
                  <a:cubicBezTo>
                    <a:pt x="210" y="19"/>
                    <a:pt x="237" y="31"/>
                    <a:pt x="256" y="55"/>
                  </a:cubicBezTo>
                  <a:cubicBezTo>
                    <a:pt x="280" y="85"/>
                    <a:pt x="293" y="131"/>
                    <a:pt x="293" y="193"/>
                  </a:cubicBezTo>
                  <a:cubicBezTo>
                    <a:pt x="293" y="250"/>
                    <a:pt x="281" y="292"/>
                    <a:pt x="259" y="317"/>
                  </a:cubicBezTo>
                  <a:close/>
                  <a:moveTo>
                    <a:pt x="181" y="0"/>
                  </a:moveTo>
                  <a:lnTo>
                    <a:pt x="181" y="0"/>
                  </a:lnTo>
                  <a:lnTo>
                    <a:pt x="177" y="0"/>
                  </a:lnTo>
                  <a:cubicBezTo>
                    <a:pt x="131" y="1"/>
                    <a:pt x="92" y="15"/>
                    <a:pt x="59" y="46"/>
                  </a:cubicBezTo>
                  <a:cubicBezTo>
                    <a:pt x="20" y="83"/>
                    <a:pt x="0" y="130"/>
                    <a:pt x="0" y="187"/>
                  </a:cubicBezTo>
                  <a:cubicBezTo>
                    <a:pt x="0" y="243"/>
                    <a:pt x="17" y="289"/>
                    <a:pt x="51" y="323"/>
                  </a:cubicBezTo>
                  <a:cubicBezTo>
                    <a:pt x="85" y="359"/>
                    <a:pt x="126" y="376"/>
                    <a:pt x="176" y="376"/>
                  </a:cubicBezTo>
                  <a:lnTo>
                    <a:pt x="177" y="376"/>
                  </a:lnTo>
                  <a:cubicBezTo>
                    <a:pt x="226" y="376"/>
                    <a:pt x="267" y="358"/>
                    <a:pt x="301" y="321"/>
                  </a:cubicBezTo>
                  <a:cubicBezTo>
                    <a:pt x="336" y="287"/>
                    <a:pt x="354" y="241"/>
                    <a:pt x="354" y="186"/>
                  </a:cubicBezTo>
                  <a:cubicBezTo>
                    <a:pt x="354" y="132"/>
                    <a:pt x="337" y="88"/>
                    <a:pt x="302" y="53"/>
                  </a:cubicBezTo>
                  <a:cubicBezTo>
                    <a:pt x="268" y="17"/>
                    <a:pt x="228" y="0"/>
                    <a:pt x="181" y="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0" name="Freeform 19"/>
            <p:cNvSpPr>
              <a:spLocks/>
            </p:cNvSpPr>
            <p:nvPr userDrawn="1"/>
          </p:nvSpPr>
          <p:spPr bwMode="auto">
            <a:xfrm>
              <a:off x="9413875" y="6267450"/>
              <a:ext cx="236538" cy="279400"/>
            </a:xfrm>
            <a:custGeom>
              <a:avLst/>
              <a:gdLst>
                <a:gd name="T0" fmla="*/ 299 w 310"/>
                <a:gd name="T1" fmla="*/ 270 h 360"/>
                <a:gd name="T2" fmla="*/ 299 w 310"/>
                <a:gd name="T3" fmla="*/ 270 h 360"/>
                <a:gd name="T4" fmla="*/ 265 w 310"/>
                <a:gd name="T5" fmla="*/ 319 h 360"/>
                <a:gd name="T6" fmla="*/ 239 w 310"/>
                <a:gd name="T7" fmla="*/ 335 h 360"/>
                <a:gd name="T8" fmla="*/ 194 w 310"/>
                <a:gd name="T9" fmla="*/ 340 h 360"/>
                <a:gd name="T10" fmla="*/ 132 w 310"/>
                <a:gd name="T11" fmla="*/ 340 h 360"/>
                <a:gd name="T12" fmla="*/ 112 w 310"/>
                <a:gd name="T13" fmla="*/ 337 h 360"/>
                <a:gd name="T14" fmla="*/ 104 w 310"/>
                <a:gd name="T15" fmla="*/ 329 h 360"/>
                <a:gd name="T16" fmla="*/ 103 w 310"/>
                <a:gd name="T17" fmla="*/ 300 h 360"/>
                <a:gd name="T18" fmla="*/ 103 w 310"/>
                <a:gd name="T19" fmla="*/ 181 h 360"/>
                <a:gd name="T20" fmla="*/ 182 w 310"/>
                <a:gd name="T21" fmla="*/ 181 h 360"/>
                <a:gd name="T22" fmla="*/ 216 w 310"/>
                <a:gd name="T23" fmla="*/ 187 h 360"/>
                <a:gd name="T24" fmla="*/ 231 w 310"/>
                <a:gd name="T25" fmla="*/ 201 h 360"/>
                <a:gd name="T26" fmla="*/ 239 w 310"/>
                <a:gd name="T27" fmla="*/ 236 h 360"/>
                <a:gd name="T28" fmla="*/ 248 w 310"/>
                <a:gd name="T29" fmla="*/ 236 h 360"/>
                <a:gd name="T30" fmla="*/ 248 w 310"/>
                <a:gd name="T31" fmla="*/ 109 h 360"/>
                <a:gd name="T32" fmla="*/ 239 w 310"/>
                <a:gd name="T33" fmla="*/ 109 h 360"/>
                <a:gd name="T34" fmla="*/ 223 w 310"/>
                <a:gd name="T35" fmla="*/ 152 h 360"/>
                <a:gd name="T36" fmla="*/ 182 w 310"/>
                <a:gd name="T37" fmla="*/ 162 h 360"/>
                <a:gd name="T38" fmla="*/ 103 w 310"/>
                <a:gd name="T39" fmla="*/ 162 h 360"/>
                <a:gd name="T40" fmla="*/ 103 w 310"/>
                <a:gd name="T41" fmla="*/ 19 h 360"/>
                <a:gd name="T42" fmla="*/ 202 w 310"/>
                <a:gd name="T43" fmla="*/ 19 h 360"/>
                <a:gd name="T44" fmla="*/ 240 w 310"/>
                <a:gd name="T45" fmla="*/ 23 h 360"/>
                <a:gd name="T46" fmla="*/ 260 w 310"/>
                <a:gd name="T47" fmla="*/ 39 h 360"/>
                <a:gd name="T48" fmla="*/ 272 w 310"/>
                <a:gd name="T49" fmla="*/ 78 h 360"/>
                <a:gd name="T50" fmla="*/ 283 w 310"/>
                <a:gd name="T51" fmla="*/ 78 h 360"/>
                <a:gd name="T52" fmla="*/ 278 w 310"/>
                <a:gd name="T53" fmla="*/ 0 h 360"/>
                <a:gd name="T54" fmla="*/ 0 w 310"/>
                <a:gd name="T55" fmla="*/ 0 h 360"/>
                <a:gd name="T56" fmla="*/ 0 w 310"/>
                <a:gd name="T57" fmla="*/ 9 h 360"/>
                <a:gd name="T58" fmla="*/ 12 w 310"/>
                <a:gd name="T59" fmla="*/ 9 h 360"/>
                <a:gd name="T60" fmla="*/ 45 w 310"/>
                <a:gd name="T61" fmla="*/ 20 h 360"/>
                <a:gd name="T62" fmla="*/ 52 w 310"/>
                <a:gd name="T63" fmla="*/ 62 h 360"/>
                <a:gd name="T64" fmla="*/ 52 w 310"/>
                <a:gd name="T65" fmla="*/ 296 h 360"/>
                <a:gd name="T66" fmla="*/ 49 w 310"/>
                <a:gd name="T67" fmla="*/ 331 h 360"/>
                <a:gd name="T68" fmla="*/ 37 w 310"/>
                <a:gd name="T69" fmla="*/ 344 h 360"/>
                <a:gd name="T70" fmla="*/ 12 w 310"/>
                <a:gd name="T71" fmla="*/ 350 h 360"/>
                <a:gd name="T72" fmla="*/ 0 w 310"/>
                <a:gd name="T73" fmla="*/ 350 h 360"/>
                <a:gd name="T74" fmla="*/ 0 w 310"/>
                <a:gd name="T75" fmla="*/ 360 h 360"/>
                <a:gd name="T76" fmla="*/ 278 w 310"/>
                <a:gd name="T77" fmla="*/ 360 h 360"/>
                <a:gd name="T78" fmla="*/ 310 w 310"/>
                <a:gd name="T79" fmla="*/ 270 h 360"/>
                <a:gd name="T80" fmla="*/ 299 w 310"/>
                <a:gd name="T81" fmla="*/ 27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10" h="360">
                  <a:moveTo>
                    <a:pt x="299" y="270"/>
                  </a:moveTo>
                  <a:lnTo>
                    <a:pt x="299" y="270"/>
                  </a:lnTo>
                  <a:cubicBezTo>
                    <a:pt x="288" y="291"/>
                    <a:pt x="276" y="308"/>
                    <a:pt x="265" y="319"/>
                  </a:cubicBezTo>
                  <a:cubicBezTo>
                    <a:pt x="256" y="328"/>
                    <a:pt x="247" y="333"/>
                    <a:pt x="239" y="335"/>
                  </a:cubicBezTo>
                  <a:cubicBezTo>
                    <a:pt x="229" y="338"/>
                    <a:pt x="214" y="340"/>
                    <a:pt x="194" y="340"/>
                  </a:cubicBezTo>
                  <a:lnTo>
                    <a:pt x="132" y="340"/>
                  </a:lnTo>
                  <a:cubicBezTo>
                    <a:pt x="123" y="340"/>
                    <a:pt x="116" y="339"/>
                    <a:pt x="112" y="337"/>
                  </a:cubicBezTo>
                  <a:cubicBezTo>
                    <a:pt x="108" y="335"/>
                    <a:pt x="106" y="332"/>
                    <a:pt x="104" y="329"/>
                  </a:cubicBezTo>
                  <a:cubicBezTo>
                    <a:pt x="104" y="326"/>
                    <a:pt x="103" y="315"/>
                    <a:pt x="103" y="300"/>
                  </a:cubicBezTo>
                  <a:lnTo>
                    <a:pt x="103" y="181"/>
                  </a:lnTo>
                  <a:lnTo>
                    <a:pt x="182" y="181"/>
                  </a:lnTo>
                  <a:cubicBezTo>
                    <a:pt x="197" y="181"/>
                    <a:pt x="208" y="183"/>
                    <a:pt x="216" y="187"/>
                  </a:cubicBezTo>
                  <a:cubicBezTo>
                    <a:pt x="223" y="191"/>
                    <a:pt x="228" y="195"/>
                    <a:pt x="231" y="201"/>
                  </a:cubicBezTo>
                  <a:cubicBezTo>
                    <a:pt x="234" y="207"/>
                    <a:pt x="237" y="217"/>
                    <a:pt x="239" y="236"/>
                  </a:cubicBezTo>
                  <a:lnTo>
                    <a:pt x="248" y="236"/>
                  </a:lnTo>
                  <a:lnTo>
                    <a:pt x="248" y="109"/>
                  </a:lnTo>
                  <a:lnTo>
                    <a:pt x="239" y="109"/>
                  </a:lnTo>
                  <a:cubicBezTo>
                    <a:pt x="238" y="130"/>
                    <a:pt x="233" y="144"/>
                    <a:pt x="223" y="152"/>
                  </a:cubicBezTo>
                  <a:cubicBezTo>
                    <a:pt x="217" y="159"/>
                    <a:pt x="203" y="162"/>
                    <a:pt x="182" y="162"/>
                  </a:cubicBezTo>
                  <a:lnTo>
                    <a:pt x="103" y="162"/>
                  </a:lnTo>
                  <a:lnTo>
                    <a:pt x="103" y="19"/>
                  </a:lnTo>
                  <a:lnTo>
                    <a:pt x="202" y="19"/>
                  </a:lnTo>
                  <a:cubicBezTo>
                    <a:pt x="220" y="19"/>
                    <a:pt x="232" y="21"/>
                    <a:pt x="240" y="23"/>
                  </a:cubicBezTo>
                  <a:cubicBezTo>
                    <a:pt x="248" y="27"/>
                    <a:pt x="255" y="32"/>
                    <a:pt x="260" y="39"/>
                  </a:cubicBezTo>
                  <a:cubicBezTo>
                    <a:pt x="264" y="47"/>
                    <a:pt x="268" y="59"/>
                    <a:pt x="272" y="78"/>
                  </a:cubicBezTo>
                  <a:lnTo>
                    <a:pt x="283" y="78"/>
                  </a:lnTo>
                  <a:lnTo>
                    <a:pt x="278" y="0"/>
                  </a:ln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cubicBezTo>
                    <a:pt x="28" y="9"/>
                    <a:pt x="38" y="13"/>
                    <a:pt x="45" y="20"/>
                  </a:cubicBezTo>
                  <a:cubicBezTo>
                    <a:pt x="49" y="26"/>
                    <a:pt x="52" y="39"/>
                    <a:pt x="52" y="62"/>
                  </a:cubicBezTo>
                  <a:lnTo>
                    <a:pt x="52" y="296"/>
                  </a:lnTo>
                  <a:cubicBezTo>
                    <a:pt x="52" y="313"/>
                    <a:pt x="51" y="326"/>
                    <a:pt x="49" y="331"/>
                  </a:cubicBezTo>
                  <a:cubicBezTo>
                    <a:pt x="47" y="336"/>
                    <a:pt x="43" y="341"/>
                    <a:pt x="37" y="344"/>
                  </a:cubicBezTo>
                  <a:cubicBezTo>
                    <a:pt x="30" y="348"/>
                    <a:pt x="21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278" y="360"/>
                  </a:lnTo>
                  <a:lnTo>
                    <a:pt x="310" y="270"/>
                  </a:lnTo>
                  <a:lnTo>
                    <a:pt x="299" y="27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1" name="Freeform 20"/>
            <p:cNvSpPr>
              <a:spLocks noEditPoints="1"/>
            </p:cNvSpPr>
            <p:nvPr userDrawn="1"/>
          </p:nvSpPr>
          <p:spPr bwMode="auto">
            <a:xfrm>
              <a:off x="9137650" y="6267450"/>
              <a:ext cx="279400" cy="279400"/>
            </a:xfrm>
            <a:custGeom>
              <a:avLst/>
              <a:gdLst>
                <a:gd name="T0" fmla="*/ 263 w 365"/>
                <a:gd name="T1" fmla="*/ 298 h 360"/>
                <a:gd name="T2" fmla="*/ 263 w 365"/>
                <a:gd name="T3" fmla="*/ 298 h 360"/>
                <a:gd name="T4" fmla="*/ 204 w 365"/>
                <a:gd name="T5" fmla="*/ 335 h 360"/>
                <a:gd name="T6" fmla="*/ 161 w 365"/>
                <a:gd name="T7" fmla="*/ 341 h 360"/>
                <a:gd name="T8" fmla="*/ 104 w 365"/>
                <a:gd name="T9" fmla="*/ 333 h 360"/>
                <a:gd name="T10" fmla="*/ 104 w 365"/>
                <a:gd name="T11" fmla="*/ 28 h 360"/>
                <a:gd name="T12" fmla="*/ 159 w 365"/>
                <a:gd name="T13" fmla="*/ 20 h 360"/>
                <a:gd name="T14" fmla="*/ 204 w 365"/>
                <a:gd name="T15" fmla="*/ 26 h 360"/>
                <a:gd name="T16" fmla="*/ 263 w 365"/>
                <a:gd name="T17" fmla="*/ 63 h 360"/>
                <a:gd name="T18" fmla="*/ 303 w 365"/>
                <a:gd name="T19" fmla="*/ 181 h 360"/>
                <a:gd name="T20" fmla="*/ 263 w 365"/>
                <a:gd name="T21" fmla="*/ 298 h 360"/>
                <a:gd name="T22" fmla="*/ 339 w 365"/>
                <a:gd name="T23" fmla="*/ 79 h 360"/>
                <a:gd name="T24" fmla="*/ 339 w 365"/>
                <a:gd name="T25" fmla="*/ 79 h 360"/>
                <a:gd name="T26" fmla="*/ 271 w 365"/>
                <a:gd name="T27" fmla="*/ 18 h 360"/>
                <a:gd name="T28" fmla="*/ 204 w 365"/>
                <a:gd name="T29" fmla="*/ 2 h 360"/>
                <a:gd name="T30" fmla="*/ 148 w 365"/>
                <a:gd name="T31" fmla="*/ 0 h 360"/>
                <a:gd name="T32" fmla="*/ 0 w 365"/>
                <a:gd name="T33" fmla="*/ 0 h 360"/>
                <a:gd name="T34" fmla="*/ 0 w 365"/>
                <a:gd name="T35" fmla="*/ 9 h 360"/>
                <a:gd name="T36" fmla="*/ 14 w 365"/>
                <a:gd name="T37" fmla="*/ 9 h 360"/>
                <a:gd name="T38" fmla="*/ 46 w 365"/>
                <a:gd name="T39" fmla="*/ 21 h 360"/>
                <a:gd name="T40" fmla="*/ 52 w 365"/>
                <a:gd name="T41" fmla="*/ 63 h 360"/>
                <a:gd name="T42" fmla="*/ 52 w 365"/>
                <a:gd name="T43" fmla="*/ 296 h 360"/>
                <a:gd name="T44" fmla="*/ 47 w 365"/>
                <a:gd name="T45" fmla="*/ 335 h 360"/>
                <a:gd name="T46" fmla="*/ 14 w 365"/>
                <a:gd name="T47" fmla="*/ 350 h 360"/>
                <a:gd name="T48" fmla="*/ 0 w 365"/>
                <a:gd name="T49" fmla="*/ 350 h 360"/>
                <a:gd name="T50" fmla="*/ 0 w 365"/>
                <a:gd name="T51" fmla="*/ 360 h 360"/>
                <a:gd name="T52" fmla="*/ 162 w 365"/>
                <a:gd name="T53" fmla="*/ 360 h 360"/>
                <a:gd name="T54" fmla="*/ 204 w 365"/>
                <a:gd name="T55" fmla="*/ 357 h 360"/>
                <a:gd name="T56" fmla="*/ 319 w 365"/>
                <a:gd name="T57" fmla="*/ 304 h 360"/>
                <a:gd name="T58" fmla="*/ 365 w 365"/>
                <a:gd name="T59" fmla="*/ 178 h 360"/>
                <a:gd name="T60" fmla="*/ 339 w 365"/>
                <a:gd name="T61" fmla="*/ 7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365" h="360">
                  <a:moveTo>
                    <a:pt x="263" y="298"/>
                  </a:moveTo>
                  <a:lnTo>
                    <a:pt x="263" y="298"/>
                  </a:lnTo>
                  <a:cubicBezTo>
                    <a:pt x="246" y="316"/>
                    <a:pt x="226" y="329"/>
                    <a:pt x="204" y="335"/>
                  </a:cubicBezTo>
                  <a:cubicBezTo>
                    <a:pt x="190" y="339"/>
                    <a:pt x="176" y="341"/>
                    <a:pt x="161" y="341"/>
                  </a:cubicBezTo>
                  <a:cubicBezTo>
                    <a:pt x="145" y="341"/>
                    <a:pt x="126" y="338"/>
                    <a:pt x="104" y="333"/>
                  </a:cubicBezTo>
                  <a:lnTo>
                    <a:pt x="104" y="28"/>
                  </a:lnTo>
                  <a:cubicBezTo>
                    <a:pt x="124" y="22"/>
                    <a:pt x="142" y="20"/>
                    <a:pt x="159" y="20"/>
                  </a:cubicBezTo>
                  <a:cubicBezTo>
                    <a:pt x="175" y="20"/>
                    <a:pt x="189" y="22"/>
                    <a:pt x="204" y="26"/>
                  </a:cubicBezTo>
                  <a:cubicBezTo>
                    <a:pt x="227" y="32"/>
                    <a:pt x="246" y="45"/>
                    <a:pt x="263" y="63"/>
                  </a:cubicBezTo>
                  <a:cubicBezTo>
                    <a:pt x="290" y="92"/>
                    <a:pt x="303" y="131"/>
                    <a:pt x="303" y="181"/>
                  </a:cubicBezTo>
                  <a:cubicBezTo>
                    <a:pt x="303" y="231"/>
                    <a:pt x="290" y="270"/>
                    <a:pt x="263" y="298"/>
                  </a:cubicBezTo>
                  <a:close/>
                  <a:moveTo>
                    <a:pt x="339" y="79"/>
                  </a:moveTo>
                  <a:lnTo>
                    <a:pt x="339" y="79"/>
                  </a:lnTo>
                  <a:cubicBezTo>
                    <a:pt x="322" y="51"/>
                    <a:pt x="299" y="30"/>
                    <a:pt x="271" y="18"/>
                  </a:cubicBezTo>
                  <a:cubicBezTo>
                    <a:pt x="254" y="10"/>
                    <a:pt x="231" y="5"/>
                    <a:pt x="204" y="2"/>
                  </a:cubicBezTo>
                  <a:cubicBezTo>
                    <a:pt x="187" y="1"/>
                    <a:pt x="168" y="0"/>
                    <a:pt x="148" y="0"/>
                  </a:cubicBezTo>
                  <a:lnTo>
                    <a:pt x="0" y="0"/>
                  </a:lnTo>
                  <a:lnTo>
                    <a:pt x="0" y="9"/>
                  </a:lnTo>
                  <a:lnTo>
                    <a:pt x="14" y="9"/>
                  </a:lnTo>
                  <a:cubicBezTo>
                    <a:pt x="28" y="9"/>
                    <a:pt x="38" y="13"/>
                    <a:pt x="46" y="21"/>
                  </a:cubicBezTo>
                  <a:cubicBezTo>
                    <a:pt x="50" y="27"/>
                    <a:pt x="52" y="41"/>
                    <a:pt x="52" y="63"/>
                  </a:cubicBezTo>
                  <a:lnTo>
                    <a:pt x="52" y="296"/>
                  </a:lnTo>
                  <a:cubicBezTo>
                    <a:pt x="52" y="316"/>
                    <a:pt x="50" y="330"/>
                    <a:pt x="47" y="335"/>
                  </a:cubicBezTo>
                  <a:cubicBezTo>
                    <a:pt x="41" y="345"/>
                    <a:pt x="29" y="350"/>
                    <a:pt x="14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62" y="360"/>
                  </a:lnTo>
                  <a:cubicBezTo>
                    <a:pt x="177" y="360"/>
                    <a:pt x="190" y="359"/>
                    <a:pt x="204" y="357"/>
                  </a:cubicBezTo>
                  <a:cubicBezTo>
                    <a:pt x="254" y="351"/>
                    <a:pt x="292" y="333"/>
                    <a:pt x="319" y="304"/>
                  </a:cubicBezTo>
                  <a:cubicBezTo>
                    <a:pt x="350" y="270"/>
                    <a:pt x="365" y="229"/>
                    <a:pt x="365" y="178"/>
                  </a:cubicBezTo>
                  <a:cubicBezTo>
                    <a:pt x="365" y="141"/>
                    <a:pt x="356" y="108"/>
                    <a:pt x="339" y="79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2" name="Freeform 21"/>
            <p:cNvSpPr>
              <a:spLocks/>
            </p:cNvSpPr>
            <p:nvPr userDrawn="1"/>
          </p:nvSpPr>
          <p:spPr bwMode="auto">
            <a:xfrm>
              <a:off x="8759825" y="6267450"/>
              <a:ext cx="207963" cy="279400"/>
            </a:xfrm>
            <a:custGeom>
              <a:avLst/>
              <a:gdLst>
                <a:gd name="T0" fmla="*/ 0 w 272"/>
                <a:gd name="T1" fmla="*/ 0 h 360"/>
                <a:gd name="T2" fmla="*/ 0 w 272"/>
                <a:gd name="T3" fmla="*/ 0 h 360"/>
                <a:gd name="T4" fmla="*/ 0 w 272"/>
                <a:gd name="T5" fmla="*/ 9 h 360"/>
                <a:gd name="T6" fmla="*/ 12 w 272"/>
                <a:gd name="T7" fmla="*/ 9 h 360"/>
                <a:gd name="T8" fmla="*/ 37 w 272"/>
                <a:gd name="T9" fmla="*/ 16 h 360"/>
                <a:gd name="T10" fmla="*/ 48 w 272"/>
                <a:gd name="T11" fmla="*/ 28 h 360"/>
                <a:gd name="T12" fmla="*/ 52 w 272"/>
                <a:gd name="T13" fmla="*/ 63 h 360"/>
                <a:gd name="T14" fmla="*/ 52 w 272"/>
                <a:gd name="T15" fmla="*/ 296 h 360"/>
                <a:gd name="T16" fmla="*/ 45 w 272"/>
                <a:gd name="T17" fmla="*/ 337 h 360"/>
                <a:gd name="T18" fmla="*/ 12 w 272"/>
                <a:gd name="T19" fmla="*/ 350 h 360"/>
                <a:gd name="T20" fmla="*/ 0 w 272"/>
                <a:gd name="T21" fmla="*/ 350 h 360"/>
                <a:gd name="T22" fmla="*/ 0 w 272"/>
                <a:gd name="T23" fmla="*/ 360 h 360"/>
                <a:gd name="T24" fmla="*/ 154 w 272"/>
                <a:gd name="T25" fmla="*/ 360 h 360"/>
                <a:gd name="T26" fmla="*/ 154 w 272"/>
                <a:gd name="T27" fmla="*/ 350 h 360"/>
                <a:gd name="T28" fmla="*/ 142 w 272"/>
                <a:gd name="T29" fmla="*/ 350 h 360"/>
                <a:gd name="T30" fmla="*/ 117 w 272"/>
                <a:gd name="T31" fmla="*/ 344 h 360"/>
                <a:gd name="T32" fmla="*/ 106 w 272"/>
                <a:gd name="T33" fmla="*/ 332 h 360"/>
                <a:gd name="T34" fmla="*/ 102 w 272"/>
                <a:gd name="T35" fmla="*/ 296 h 360"/>
                <a:gd name="T36" fmla="*/ 102 w 272"/>
                <a:gd name="T37" fmla="*/ 183 h 360"/>
                <a:gd name="T38" fmla="*/ 169 w 272"/>
                <a:gd name="T39" fmla="*/ 183 h 360"/>
                <a:gd name="T40" fmla="*/ 195 w 272"/>
                <a:gd name="T41" fmla="*/ 189 h 360"/>
                <a:gd name="T42" fmla="*/ 210 w 272"/>
                <a:gd name="T43" fmla="*/ 203 h 360"/>
                <a:gd name="T44" fmla="*/ 216 w 272"/>
                <a:gd name="T45" fmla="*/ 234 h 360"/>
                <a:gd name="T46" fmla="*/ 225 w 272"/>
                <a:gd name="T47" fmla="*/ 234 h 360"/>
                <a:gd name="T48" fmla="*/ 225 w 272"/>
                <a:gd name="T49" fmla="*/ 112 h 360"/>
                <a:gd name="T50" fmla="*/ 216 w 272"/>
                <a:gd name="T51" fmla="*/ 112 h 360"/>
                <a:gd name="T52" fmla="*/ 201 w 272"/>
                <a:gd name="T53" fmla="*/ 151 h 360"/>
                <a:gd name="T54" fmla="*/ 169 w 272"/>
                <a:gd name="T55" fmla="*/ 161 h 360"/>
                <a:gd name="T56" fmla="*/ 102 w 272"/>
                <a:gd name="T57" fmla="*/ 161 h 360"/>
                <a:gd name="T58" fmla="*/ 102 w 272"/>
                <a:gd name="T59" fmla="*/ 19 h 360"/>
                <a:gd name="T60" fmla="*/ 182 w 272"/>
                <a:gd name="T61" fmla="*/ 19 h 360"/>
                <a:gd name="T62" fmla="*/ 223 w 272"/>
                <a:gd name="T63" fmla="*/ 25 h 360"/>
                <a:gd name="T64" fmla="*/ 246 w 272"/>
                <a:gd name="T65" fmla="*/ 42 h 360"/>
                <a:gd name="T66" fmla="*/ 263 w 272"/>
                <a:gd name="T67" fmla="*/ 78 h 360"/>
                <a:gd name="T68" fmla="*/ 272 w 272"/>
                <a:gd name="T69" fmla="*/ 78 h 360"/>
                <a:gd name="T70" fmla="*/ 268 w 272"/>
                <a:gd name="T71" fmla="*/ 0 h 360"/>
                <a:gd name="T72" fmla="*/ 0 w 272"/>
                <a:gd name="T73" fmla="*/ 0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72" h="360">
                  <a:moveTo>
                    <a:pt x="0" y="0"/>
                  </a:moveTo>
                  <a:lnTo>
                    <a:pt x="0" y="0"/>
                  </a:lnTo>
                  <a:lnTo>
                    <a:pt x="0" y="9"/>
                  </a:lnTo>
                  <a:lnTo>
                    <a:pt x="12" y="9"/>
                  </a:lnTo>
                  <a:cubicBezTo>
                    <a:pt x="21" y="9"/>
                    <a:pt x="30" y="11"/>
                    <a:pt x="37" y="16"/>
                  </a:cubicBezTo>
                  <a:cubicBezTo>
                    <a:pt x="42" y="19"/>
                    <a:pt x="46" y="23"/>
                    <a:pt x="48" y="28"/>
                  </a:cubicBezTo>
                  <a:cubicBezTo>
                    <a:pt x="50" y="33"/>
                    <a:pt x="52" y="45"/>
                    <a:pt x="52" y="63"/>
                  </a:cubicBezTo>
                  <a:lnTo>
                    <a:pt x="52" y="296"/>
                  </a:lnTo>
                  <a:cubicBezTo>
                    <a:pt x="52" y="317"/>
                    <a:pt x="49" y="331"/>
                    <a:pt x="45" y="337"/>
                  </a:cubicBezTo>
                  <a:cubicBezTo>
                    <a:pt x="38" y="346"/>
                    <a:pt x="28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54" y="360"/>
                  </a:lnTo>
                  <a:lnTo>
                    <a:pt x="154" y="350"/>
                  </a:lnTo>
                  <a:lnTo>
                    <a:pt x="142" y="350"/>
                  </a:lnTo>
                  <a:cubicBezTo>
                    <a:pt x="133" y="350"/>
                    <a:pt x="124" y="348"/>
                    <a:pt x="117" y="344"/>
                  </a:cubicBezTo>
                  <a:cubicBezTo>
                    <a:pt x="111" y="340"/>
                    <a:pt x="107" y="336"/>
                    <a:pt x="106" y="332"/>
                  </a:cubicBezTo>
                  <a:cubicBezTo>
                    <a:pt x="103" y="326"/>
                    <a:pt x="102" y="314"/>
                    <a:pt x="102" y="296"/>
                  </a:cubicBezTo>
                  <a:lnTo>
                    <a:pt x="102" y="183"/>
                  </a:lnTo>
                  <a:lnTo>
                    <a:pt x="169" y="183"/>
                  </a:lnTo>
                  <a:cubicBezTo>
                    <a:pt x="180" y="183"/>
                    <a:pt x="190" y="185"/>
                    <a:pt x="195" y="189"/>
                  </a:cubicBezTo>
                  <a:cubicBezTo>
                    <a:pt x="201" y="192"/>
                    <a:pt x="206" y="196"/>
                    <a:pt x="210" y="203"/>
                  </a:cubicBezTo>
                  <a:cubicBezTo>
                    <a:pt x="214" y="210"/>
                    <a:pt x="216" y="220"/>
                    <a:pt x="216" y="234"/>
                  </a:cubicBezTo>
                  <a:lnTo>
                    <a:pt x="225" y="234"/>
                  </a:lnTo>
                  <a:lnTo>
                    <a:pt x="225" y="112"/>
                  </a:lnTo>
                  <a:lnTo>
                    <a:pt x="216" y="112"/>
                  </a:lnTo>
                  <a:cubicBezTo>
                    <a:pt x="213" y="131"/>
                    <a:pt x="208" y="145"/>
                    <a:pt x="201" y="151"/>
                  </a:cubicBezTo>
                  <a:cubicBezTo>
                    <a:pt x="194" y="158"/>
                    <a:pt x="183" y="161"/>
                    <a:pt x="169" y="161"/>
                  </a:cubicBezTo>
                  <a:lnTo>
                    <a:pt x="102" y="161"/>
                  </a:lnTo>
                  <a:lnTo>
                    <a:pt x="102" y="19"/>
                  </a:lnTo>
                  <a:lnTo>
                    <a:pt x="182" y="19"/>
                  </a:lnTo>
                  <a:cubicBezTo>
                    <a:pt x="201" y="19"/>
                    <a:pt x="215" y="21"/>
                    <a:pt x="223" y="25"/>
                  </a:cubicBezTo>
                  <a:cubicBezTo>
                    <a:pt x="233" y="28"/>
                    <a:pt x="240" y="33"/>
                    <a:pt x="246" y="42"/>
                  </a:cubicBezTo>
                  <a:cubicBezTo>
                    <a:pt x="252" y="50"/>
                    <a:pt x="258" y="62"/>
                    <a:pt x="263" y="78"/>
                  </a:cubicBezTo>
                  <a:lnTo>
                    <a:pt x="272" y="78"/>
                  </a:lnTo>
                  <a:lnTo>
                    <a:pt x="26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3" name="Freeform 22"/>
            <p:cNvSpPr>
              <a:spLocks/>
            </p:cNvSpPr>
            <p:nvPr userDrawn="1"/>
          </p:nvSpPr>
          <p:spPr bwMode="auto">
            <a:xfrm>
              <a:off x="8990013" y="6267450"/>
              <a:ext cx="119063" cy="279400"/>
            </a:xfrm>
            <a:custGeom>
              <a:avLst/>
              <a:gdLst>
                <a:gd name="T0" fmla="*/ 0 w 155"/>
                <a:gd name="T1" fmla="*/ 9 h 360"/>
                <a:gd name="T2" fmla="*/ 0 w 155"/>
                <a:gd name="T3" fmla="*/ 9 h 360"/>
                <a:gd name="T4" fmla="*/ 12 w 155"/>
                <a:gd name="T5" fmla="*/ 9 h 360"/>
                <a:gd name="T6" fmla="*/ 37 w 155"/>
                <a:gd name="T7" fmla="*/ 16 h 360"/>
                <a:gd name="T8" fmla="*/ 48 w 155"/>
                <a:gd name="T9" fmla="*/ 28 h 360"/>
                <a:gd name="T10" fmla="*/ 52 w 155"/>
                <a:gd name="T11" fmla="*/ 63 h 360"/>
                <a:gd name="T12" fmla="*/ 52 w 155"/>
                <a:gd name="T13" fmla="*/ 296 h 360"/>
                <a:gd name="T14" fmla="*/ 45 w 155"/>
                <a:gd name="T15" fmla="*/ 337 h 360"/>
                <a:gd name="T16" fmla="*/ 12 w 155"/>
                <a:gd name="T17" fmla="*/ 350 h 360"/>
                <a:gd name="T18" fmla="*/ 0 w 155"/>
                <a:gd name="T19" fmla="*/ 350 h 360"/>
                <a:gd name="T20" fmla="*/ 0 w 155"/>
                <a:gd name="T21" fmla="*/ 360 h 360"/>
                <a:gd name="T22" fmla="*/ 155 w 155"/>
                <a:gd name="T23" fmla="*/ 360 h 360"/>
                <a:gd name="T24" fmla="*/ 155 w 155"/>
                <a:gd name="T25" fmla="*/ 350 h 360"/>
                <a:gd name="T26" fmla="*/ 142 w 155"/>
                <a:gd name="T27" fmla="*/ 350 h 360"/>
                <a:gd name="T28" fmla="*/ 118 w 155"/>
                <a:gd name="T29" fmla="*/ 344 h 360"/>
                <a:gd name="T30" fmla="*/ 106 w 155"/>
                <a:gd name="T31" fmla="*/ 332 h 360"/>
                <a:gd name="T32" fmla="*/ 102 w 155"/>
                <a:gd name="T33" fmla="*/ 296 h 360"/>
                <a:gd name="T34" fmla="*/ 102 w 155"/>
                <a:gd name="T35" fmla="*/ 63 h 360"/>
                <a:gd name="T36" fmla="*/ 109 w 155"/>
                <a:gd name="T37" fmla="*/ 23 h 360"/>
                <a:gd name="T38" fmla="*/ 142 w 155"/>
                <a:gd name="T39" fmla="*/ 9 h 360"/>
                <a:gd name="T40" fmla="*/ 155 w 155"/>
                <a:gd name="T41" fmla="*/ 9 h 360"/>
                <a:gd name="T42" fmla="*/ 155 w 155"/>
                <a:gd name="T43" fmla="*/ 0 h 360"/>
                <a:gd name="T44" fmla="*/ 0 w 155"/>
                <a:gd name="T45" fmla="*/ 0 h 360"/>
                <a:gd name="T46" fmla="*/ 0 w 155"/>
                <a:gd name="T47" fmla="*/ 9 h 3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55" h="360">
                  <a:moveTo>
                    <a:pt x="0" y="9"/>
                  </a:moveTo>
                  <a:lnTo>
                    <a:pt x="0" y="9"/>
                  </a:lnTo>
                  <a:lnTo>
                    <a:pt x="12" y="9"/>
                  </a:lnTo>
                  <a:cubicBezTo>
                    <a:pt x="21" y="9"/>
                    <a:pt x="29" y="11"/>
                    <a:pt x="37" y="16"/>
                  </a:cubicBezTo>
                  <a:cubicBezTo>
                    <a:pt x="43" y="19"/>
                    <a:pt x="47" y="23"/>
                    <a:pt x="48" y="28"/>
                  </a:cubicBezTo>
                  <a:cubicBezTo>
                    <a:pt x="51" y="33"/>
                    <a:pt x="52" y="45"/>
                    <a:pt x="52" y="63"/>
                  </a:cubicBezTo>
                  <a:lnTo>
                    <a:pt x="52" y="296"/>
                  </a:lnTo>
                  <a:cubicBezTo>
                    <a:pt x="52" y="317"/>
                    <a:pt x="50" y="331"/>
                    <a:pt x="45" y="337"/>
                  </a:cubicBezTo>
                  <a:cubicBezTo>
                    <a:pt x="38" y="346"/>
                    <a:pt x="28" y="350"/>
                    <a:pt x="12" y="350"/>
                  </a:cubicBezTo>
                  <a:lnTo>
                    <a:pt x="0" y="350"/>
                  </a:lnTo>
                  <a:lnTo>
                    <a:pt x="0" y="360"/>
                  </a:lnTo>
                  <a:lnTo>
                    <a:pt x="155" y="360"/>
                  </a:lnTo>
                  <a:lnTo>
                    <a:pt x="155" y="350"/>
                  </a:lnTo>
                  <a:lnTo>
                    <a:pt x="142" y="350"/>
                  </a:lnTo>
                  <a:cubicBezTo>
                    <a:pt x="133" y="350"/>
                    <a:pt x="125" y="348"/>
                    <a:pt x="118" y="344"/>
                  </a:cubicBezTo>
                  <a:cubicBezTo>
                    <a:pt x="112" y="340"/>
                    <a:pt x="108" y="336"/>
                    <a:pt x="106" y="332"/>
                  </a:cubicBezTo>
                  <a:cubicBezTo>
                    <a:pt x="104" y="326"/>
                    <a:pt x="102" y="314"/>
                    <a:pt x="102" y="296"/>
                  </a:cubicBezTo>
                  <a:lnTo>
                    <a:pt x="102" y="63"/>
                  </a:lnTo>
                  <a:cubicBezTo>
                    <a:pt x="102" y="42"/>
                    <a:pt x="105" y="28"/>
                    <a:pt x="109" y="23"/>
                  </a:cubicBezTo>
                  <a:cubicBezTo>
                    <a:pt x="116" y="13"/>
                    <a:pt x="127" y="9"/>
                    <a:pt x="142" y="9"/>
                  </a:cubicBezTo>
                  <a:lnTo>
                    <a:pt x="155" y="9"/>
                  </a:lnTo>
                  <a:lnTo>
                    <a:pt x="155" y="0"/>
                  </a:lnTo>
                  <a:lnTo>
                    <a:pt x="0" y="0"/>
                  </a:lnTo>
                  <a:lnTo>
                    <a:pt x="0" y="9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4" name="Freeform 23"/>
            <p:cNvSpPr>
              <a:spLocks/>
            </p:cNvSpPr>
            <p:nvPr userDrawn="1"/>
          </p:nvSpPr>
          <p:spPr bwMode="auto">
            <a:xfrm>
              <a:off x="8212138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5" name="Freeform 24"/>
            <p:cNvSpPr>
              <a:spLocks/>
            </p:cNvSpPr>
            <p:nvPr userDrawn="1"/>
          </p:nvSpPr>
          <p:spPr bwMode="auto">
            <a:xfrm>
              <a:off x="8262938" y="6735763"/>
              <a:ext cx="38100" cy="57150"/>
            </a:xfrm>
            <a:custGeom>
              <a:avLst/>
              <a:gdLst>
                <a:gd name="T0" fmla="*/ 0 w 51"/>
                <a:gd name="T1" fmla="*/ 0 h 74"/>
                <a:gd name="T2" fmla="*/ 0 w 51"/>
                <a:gd name="T3" fmla="*/ 0 h 74"/>
                <a:gd name="T4" fmla="*/ 16 w 51"/>
                <a:gd name="T5" fmla="*/ 0 h 74"/>
                <a:gd name="T6" fmla="*/ 16 w 51"/>
                <a:gd name="T7" fmla="*/ 61 h 74"/>
                <a:gd name="T8" fmla="*/ 51 w 51"/>
                <a:gd name="T9" fmla="*/ 61 h 74"/>
                <a:gd name="T10" fmla="*/ 51 w 51"/>
                <a:gd name="T11" fmla="*/ 74 h 74"/>
                <a:gd name="T12" fmla="*/ 0 w 51"/>
                <a:gd name="T13" fmla="*/ 74 h 74"/>
                <a:gd name="T14" fmla="*/ 0 w 51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1" y="61"/>
                  </a:lnTo>
                  <a:lnTo>
                    <a:pt x="51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6" name="Freeform 25"/>
            <p:cNvSpPr>
              <a:spLocks noEditPoints="1"/>
            </p:cNvSpPr>
            <p:nvPr userDrawn="1"/>
          </p:nvSpPr>
          <p:spPr bwMode="auto">
            <a:xfrm>
              <a:off x="8328025" y="6735763"/>
              <a:ext cx="44450" cy="57150"/>
            </a:xfrm>
            <a:custGeom>
              <a:avLst/>
              <a:gdLst>
                <a:gd name="T0" fmla="*/ 32 w 59"/>
                <a:gd name="T1" fmla="*/ 61 h 74"/>
                <a:gd name="T2" fmla="*/ 32 w 59"/>
                <a:gd name="T3" fmla="*/ 61 h 74"/>
                <a:gd name="T4" fmla="*/ 43 w 59"/>
                <a:gd name="T5" fmla="*/ 52 h 74"/>
                <a:gd name="T6" fmla="*/ 32 w 59"/>
                <a:gd name="T7" fmla="*/ 43 h 74"/>
                <a:gd name="T8" fmla="*/ 16 w 59"/>
                <a:gd name="T9" fmla="*/ 43 h 74"/>
                <a:gd name="T10" fmla="*/ 16 w 59"/>
                <a:gd name="T11" fmla="*/ 61 h 74"/>
                <a:gd name="T12" fmla="*/ 32 w 59"/>
                <a:gd name="T13" fmla="*/ 61 h 74"/>
                <a:gd name="T14" fmla="*/ 31 w 59"/>
                <a:gd name="T15" fmla="*/ 30 h 74"/>
                <a:gd name="T16" fmla="*/ 31 w 59"/>
                <a:gd name="T17" fmla="*/ 30 h 74"/>
                <a:gd name="T18" fmla="*/ 41 w 59"/>
                <a:gd name="T19" fmla="*/ 21 h 74"/>
                <a:gd name="T20" fmla="*/ 31 w 59"/>
                <a:gd name="T21" fmla="*/ 13 h 74"/>
                <a:gd name="T22" fmla="*/ 16 w 59"/>
                <a:gd name="T23" fmla="*/ 13 h 74"/>
                <a:gd name="T24" fmla="*/ 16 w 59"/>
                <a:gd name="T25" fmla="*/ 30 h 74"/>
                <a:gd name="T26" fmla="*/ 31 w 59"/>
                <a:gd name="T27" fmla="*/ 30 h 74"/>
                <a:gd name="T28" fmla="*/ 0 w 59"/>
                <a:gd name="T29" fmla="*/ 0 h 74"/>
                <a:gd name="T30" fmla="*/ 0 w 59"/>
                <a:gd name="T31" fmla="*/ 0 h 74"/>
                <a:gd name="T32" fmla="*/ 35 w 59"/>
                <a:gd name="T33" fmla="*/ 0 h 74"/>
                <a:gd name="T34" fmla="*/ 57 w 59"/>
                <a:gd name="T35" fmla="*/ 19 h 74"/>
                <a:gd name="T36" fmla="*/ 46 w 59"/>
                <a:gd name="T37" fmla="*/ 35 h 74"/>
                <a:gd name="T38" fmla="*/ 46 w 59"/>
                <a:gd name="T39" fmla="*/ 36 h 74"/>
                <a:gd name="T40" fmla="*/ 59 w 59"/>
                <a:gd name="T41" fmla="*/ 53 h 74"/>
                <a:gd name="T42" fmla="*/ 36 w 59"/>
                <a:gd name="T43" fmla="*/ 74 h 74"/>
                <a:gd name="T44" fmla="*/ 0 w 59"/>
                <a:gd name="T45" fmla="*/ 74 h 74"/>
                <a:gd name="T46" fmla="*/ 0 w 59"/>
                <a:gd name="T4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59" h="74">
                  <a:moveTo>
                    <a:pt x="32" y="61"/>
                  </a:moveTo>
                  <a:lnTo>
                    <a:pt x="32" y="61"/>
                  </a:lnTo>
                  <a:cubicBezTo>
                    <a:pt x="39" y="61"/>
                    <a:pt x="43" y="58"/>
                    <a:pt x="43" y="52"/>
                  </a:cubicBezTo>
                  <a:cubicBezTo>
                    <a:pt x="43" y="46"/>
                    <a:pt x="39" y="43"/>
                    <a:pt x="32" y="43"/>
                  </a:cubicBezTo>
                  <a:lnTo>
                    <a:pt x="16" y="43"/>
                  </a:lnTo>
                  <a:lnTo>
                    <a:pt x="16" y="61"/>
                  </a:lnTo>
                  <a:lnTo>
                    <a:pt x="32" y="61"/>
                  </a:lnTo>
                  <a:close/>
                  <a:moveTo>
                    <a:pt x="31" y="30"/>
                  </a:moveTo>
                  <a:lnTo>
                    <a:pt x="31" y="30"/>
                  </a:lnTo>
                  <a:cubicBezTo>
                    <a:pt x="38" y="30"/>
                    <a:pt x="41" y="27"/>
                    <a:pt x="41" y="21"/>
                  </a:cubicBezTo>
                  <a:cubicBezTo>
                    <a:pt x="41" y="16"/>
                    <a:pt x="37" y="13"/>
                    <a:pt x="31" y="13"/>
                  </a:cubicBezTo>
                  <a:lnTo>
                    <a:pt x="16" y="13"/>
                  </a:lnTo>
                  <a:lnTo>
                    <a:pt x="16" y="30"/>
                  </a:lnTo>
                  <a:lnTo>
                    <a:pt x="31" y="30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5" y="0"/>
                  </a:lnTo>
                  <a:cubicBezTo>
                    <a:pt x="49" y="0"/>
                    <a:pt x="57" y="7"/>
                    <a:pt x="57" y="19"/>
                  </a:cubicBezTo>
                  <a:cubicBezTo>
                    <a:pt x="57" y="26"/>
                    <a:pt x="54" y="32"/>
                    <a:pt x="46" y="35"/>
                  </a:cubicBezTo>
                  <a:lnTo>
                    <a:pt x="46" y="36"/>
                  </a:lnTo>
                  <a:cubicBezTo>
                    <a:pt x="55" y="38"/>
                    <a:pt x="59" y="45"/>
                    <a:pt x="59" y="53"/>
                  </a:cubicBezTo>
                  <a:cubicBezTo>
                    <a:pt x="59" y="66"/>
                    <a:pt x="49" y="74"/>
                    <a:pt x="36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7" name="Freeform 26"/>
            <p:cNvSpPr>
              <a:spLocks noEditPoints="1"/>
            </p:cNvSpPr>
            <p:nvPr userDrawn="1"/>
          </p:nvSpPr>
          <p:spPr bwMode="auto">
            <a:xfrm>
              <a:off x="8375650" y="6735763"/>
              <a:ext cx="53975" cy="57150"/>
            </a:xfrm>
            <a:custGeom>
              <a:avLst/>
              <a:gdLst>
                <a:gd name="T0" fmla="*/ 44 w 70"/>
                <a:gd name="T1" fmla="*/ 46 h 74"/>
                <a:gd name="T2" fmla="*/ 44 w 70"/>
                <a:gd name="T3" fmla="*/ 46 h 74"/>
                <a:gd name="T4" fmla="*/ 35 w 70"/>
                <a:gd name="T5" fmla="*/ 18 h 74"/>
                <a:gd name="T6" fmla="*/ 34 w 70"/>
                <a:gd name="T7" fmla="*/ 18 h 74"/>
                <a:gd name="T8" fmla="*/ 25 w 70"/>
                <a:gd name="T9" fmla="*/ 46 h 74"/>
                <a:gd name="T10" fmla="*/ 44 w 70"/>
                <a:gd name="T11" fmla="*/ 46 h 74"/>
                <a:gd name="T12" fmla="*/ 27 w 70"/>
                <a:gd name="T13" fmla="*/ 0 h 74"/>
                <a:gd name="T14" fmla="*/ 27 w 70"/>
                <a:gd name="T15" fmla="*/ 0 h 74"/>
                <a:gd name="T16" fmla="*/ 43 w 70"/>
                <a:gd name="T17" fmla="*/ 0 h 74"/>
                <a:gd name="T18" fmla="*/ 70 w 70"/>
                <a:gd name="T19" fmla="*/ 74 h 74"/>
                <a:gd name="T20" fmla="*/ 53 w 70"/>
                <a:gd name="T21" fmla="*/ 74 h 74"/>
                <a:gd name="T22" fmla="*/ 48 w 70"/>
                <a:gd name="T23" fmla="*/ 59 h 74"/>
                <a:gd name="T24" fmla="*/ 21 w 70"/>
                <a:gd name="T25" fmla="*/ 59 h 74"/>
                <a:gd name="T26" fmla="*/ 16 w 70"/>
                <a:gd name="T27" fmla="*/ 74 h 74"/>
                <a:gd name="T28" fmla="*/ 0 w 70"/>
                <a:gd name="T29" fmla="*/ 74 h 74"/>
                <a:gd name="T30" fmla="*/ 27 w 7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4">
                  <a:moveTo>
                    <a:pt x="44" y="46"/>
                  </a:moveTo>
                  <a:lnTo>
                    <a:pt x="44" y="46"/>
                  </a:lnTo>
                  <a:lnTo>
                    <a:pt x="35" y="18"/>
                  </a:lnTo>
                  <a:lnTo>
                    <a:pt x="34" y="18"/>
                  </a:lnTo>
                  <a:lnTo>
                    <a:pt x="25" y="46"/>
                  </a:lnTo>
                  <a:lnTo>
                    <a:pt x="44" y="46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43" y="0"/>
                  </a:lnTo>
                  <a:lnTo>
                    <a:pt x="70" y="74"/>
                  </a:lnTo>
                  <a:lnTo>
                    <a:pt x="53" y="74"/>
                  </a:lnTo>
                  <a:lnTo>
                    <a:pt x="48" y="59"/>
                  </a:lnTo>
                  <a:lnTo>
                    <a:pt x="21" y="59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8" name="Freeform 27"/>
            <p:cNvSpPr>
              <a:spLocks/>
            </p:cNvSpPr>
            <p:nvPr userDrawn="1"/>
          </p:nvSpPr>
          <p:spPr bwMode="auto">
            <a:xfrm>
              <a:off x="8435975" y="6735763"/>
              <a:ext cx="46038" cy="57150"/>
            </a:xfrm>
            <a:custGeom>
              <a:avLst/>
              <a:gdLst>
                <a:gd name="T0" fmla="*/ 0 w 61"/>
                <a:gd name="T1" fmla="*/ 0 h 74"/>
                <a:gd name="T2" fmla="*/ 0 w 61"/>
                <a:gd name="T3" fmla="*/ 0 h 74"/>
                <a:gd name="T4" fmla="*/ 16 w 61"/>
                <a:gd name="T5" fmla="*/ 0 h 74"/>
                <a:gd name="T6" fmla="*/ 46 w 61"/>
                <a:gd name="T7" fmla="*/ 46 h 74"/>
                <a:gd name="T8" fmla="*/ 46 w 61"/>
                <a:gd name="T9" fmla="*/ 46 h 74"/>
                <a:gd name="T10" fmla="*/ 46 w 61"/>
                <a:gd name="T11" fmla="*/ 0 h 74"/>
                <a:gd name="T12" fmla="*/ 61 w 61"/>
                <a:gd name="T13" fmla="*/ 0 h 74"/>
                <a:gd name="T14" fmla="*/ 61 w 61"/>
                <a:gd name="T15" fmla="*/ 74 h 74"/>
                <a:gd name="T16" fmla="*/ 46 w 61"/>
                <a:gd name="T17" fmla="*/ 74 h 74"/>
                <a:gd name="T18" fmla="*/ 15 w 61"/>
                <a:gd name="T19" fmla="*/ 27 h 74"/>
                <a:gd name="T20" fmla="*/ 15 w 61"/>
                <a:gd name="T21" fmla="*/ 27 h 74"/>
                <a:gd name="T22" fmla="*/ 15 w 61"/>
                <a:gd name="T23" fmla="*/ 74 h 74"/>
                <a:gd name="T24" fmla="*/ 0 w 61"/>
                <a:gd name="T25" fmla="*/ 74 h 74"/>
                <a:gd name="T26" fmla="*/ 0 w 61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6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46" y="46"/>
                  </a:lnTo>
                  <a:lnTo>
                    <a:pt x="46" y="46"/>
                  </a:lnTo>
                  <a:lnTo>
                    <a:pt x="46" y="0"/>
                  </a:lnTo>
                  <a:lnTo>
                    <a:pt x="61" y="0"/>
                  </a:lnTo>
                  <a:lnTo>
                    <a:pt x="61" y="74"/>
                  </a:lnTo>
                  <a:lnTo>
                    <a:pt x="46" y="74"/>
                  </a:lnTo>
                  <a:lnTo>
                    <a:pt x="15" y="27"/>
                  </a:lnTo>
                  <a:lnTo>
                    <a:pt x="15" y="27"/>
                  </a:lnTo>
                  <a:lnTo>
                    <a:pt x="15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69" name="Freeform 28"/>
            <p:cNvSpPr>
              <a:spLocks/>
            </p:cNvSpPr>
            <p:nvPr userDrawn="1"/>
          </p:nvSpPr>
          <p:spPr bwMode="auto">
            <a:xfrm>
              <a:off x="8491538" y="6734175"/>
              <a:ext cx="46038" cy="60325"/>
            </a:xfrm>
            <a:custGeom>
              <a:avLst/>
              <a:gdLst>
                <a:gd name="T0" fmla="*/ 0 w 60"/>
                <a:gd name="T1" fmla="*/ 50 h 77"/>
                <a:gd name="T2" fmla="*/ 0 w 60"/>
                <a:gd name="T3" fmla="*/ 50 h 77"/>
                <a:gd name="T4" fmla="*/ 0 w 60"/>
                <a:gd name="T5" fmla="*/ 27 h 77"/>
                <a:gd name="T6" fmla="*/ 31 w 60"/>
                <a:gd name="T7" fmla="*/ 0 h 77"/>
                <a:gd name="T8" fmla="*/ 60 w 60"/>
                <a:gd name="T9" fmla="*/ 24 h 77"/>
                <a:gd name="T10" fmla="*/ 60 w 60"/>
                <a:gd name="T11" fmla="*/ 27 h 77"/>
                <a:gd name="T12" fmla="*/ 45 w 60"/>
                <a:gd name="T13" fmla="*/ 27 h 77"/>
                <a:gd name="T14" fmla="*/ 45 w 60"/>
                <a:gd name="T15" fmla="*/ 26 h 77"/>
                <a:gd name="T16" fmla="*/ 31 w 60"/>
                <a:gd name="T17" fmla="*/ 14 h 77"/>
                <a:gd name="T18" fmla="*/ 16 w 60"/>
                <a:gd name="T19" fmla="*/ 27 h 77"/>
                <a:gd name="T20" fmla="*/ 16 w 60"/>
                <a:gd name="T21" fmla="*/ 50 h 77"/>
                <a:gd name="T22" fmla="*/ 31 w 60"/>
                <a:gd name="T23" fmla="*/ 63 h 77"/>
                <a:gd name="T24" fmla="*/ 45 w 60"/>
                <a:gd name="T25" fmla="*/ 51 h 77"/>
                <a:gd name="T26" fmla="*/ 45 w 60"/>
                <a:gd name="T27" fmla="*/ 49 h 77"/>
                <a:gd name="T28" fmla="*/ 60 w 60"/>
                <a:gd name="T29" fmla="*/ 49 h 77"/>
                <a:gd name="T30" fmla="*/ 60 w 60"/>
                <a:gd name="T31" fmla="*/ 52 h 77"/>
                <a:gd name="T32" fmla="*/ 31 w 60"/>
                <a:gd name="T33" fmla="*/ 77 h 77"/>
                <a:gd name="T34" fmla="*/ 0 w 60"/>
                <a:gd name="T35" fmla="*/ 5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77">
                  <a:moveTo>
                    <a:pt x="0" y="50"/>
                  </a:moveTo>
                  <a:lnTo>
                    <a:pt x="0" y="50"/>
                  </a:lnTo>
                  <a:lnTo>
                    <a:pt x="0" y="27"/>
                  </a:lnTo>
                  <a:cubicBezTo>
                    <a:pt x="0" y="9"/>
                    <a:pt x="14" y="0"/>
                    <a:pt x="31" y="0"/>
                  </a:cubicBezTo>
                  <a:cubicBezTo>
                    <a:pt x="45" y="0"/>
                    <a:pt x="60" y="7"/>
                    <a:pt x="60" y="24"/>
                  </a:cubicBezTo>
                  <a:lnTo>
                    <a:pt x="60" y="27"/>
                  </a:lnTo>
                  <a:lnTo>
                    <a:pt x="45" y="27"/>
                  </a:lnTo>
                  <a:lnTo>
                    <a:pt x="45" y="26"/>
                  </a:lnTo>
                  <a:cubicBezTo>
                    <a:pt x="45" y="17"/>
                    <a:pt x="37" y="14"/>
                    <a:pt x="31" y="14"/>
                  </a:cubicBezTo>
                  <a:cubicBezTo>
                    <a:pt x="24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7" y="63"/>
                    <a:pt x="45" y="59"/>
                    <a:pt x="45" y="51"/>
                  </a:cubicBezTo>
                  <a:lnTo>
                    <a:pt x="45" y="49"/>
                  </a:lnTo>
                  <a:lnTo>
                    <a:pt x="60" y="49"/>
                  </a:lnTo>
                  <a:lnTo>
                    <a:pt x="60" y="52"/>
                  </a:lnTo>
                  <a:cubicBezTo>
                    <a:pt x="60" y="69"/>
                    <a:pt x="45" y="77"/>
                    <a:pt x="31" y="77"/>
                  </a:cubicBezTo>
                  <a:cubicBezTo>
                    <a:pt x="15" y="77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0" name="Freeform 29"/>
            <p:cNvSpPr>
              <a:spLocks noEditPoints="1"/>
            </p:cNvSpPr>
            <p:nvPr userDrawn="1"/>
          </p:nvSpPr>
          <p:spPr bwMode="auto">
            <a:xfrm>
              <a:off x="8543925" y="6734175"/>
              <a:ext cx="47625" cy="60325"/>
            </a:xfrm>
            <a:custGeom>
              <a:avLst/>
              <a:gdLst>
                <a:gd name="T0" fmla="*/ 45 w 61"/>
                <a:gd name="T1" fmla="*/ 49 h 76"/>
                <a:gd name="T2" fmla="*/ 45 w 61"/>
                <a:gd name="T3" fmla="*/ 49 h 76"/>
                <a:gd name="T4" fmla="*/ 45 w 61"/>
                <a:gd name="T5" fmla="*/ 27 h 76"/>
                <a:gd name="T6" fmla="*/ 30 w 61"/>
                <a:gd name="T7" fmla="*/ 14 h 76"/>
                <a:gd name="T8" fmla="*/ 16 w 61"/>
                <a:gd name="T9" fmla="*/ 27 h 76"/>
                <a:gd name="T10" fmla="*/ 16 w 61"/>
                <a:gd name="T11" fmla="*/ 50 h 76"/>
                <a:gd name="T12" fmla="*/ 31 w 61"/>
                <a:gd name="T13" fmla="*/ 63 h 76"/>
                <a:gd name="T14" fmla="*/ 45 w 61"/>
                <a:gd name="T15" fmla="*/ 49 h 76"/>
                <a:gd name="T16" fmla="*/ 0 w 61"/>
                <a:gd name="T17" fmla="*/ 50 h 76"/>
                <a:gd name="T18" fmla="*/ 0 w 61"/>
                <a:gd name="T19" fmla="*/ 50 h 76"/>
                <a:gd name="T20" fmla="*/ 0 w 61"/>
                <a:gd name="T21" fmla="*/ 28 h 76"/>
                <a:gd name="T22" fmla="*/ 30 w 61"/>
                <a:gd name="T23" fmla="*/ 0 h 76"/>
                <a:gd name="T24" fmla="*/ 61 w 61"/>
                <a:gd name="T25" fmla="*/ 27 h 76"/>
                <a:gd name="T26" fmla="*/ 61 w 61"/>
                <a:gd name="T27" fmla="*/ 49 h 76"/>
                <a:gd name="T28" fmla="*/ 31 w 61"/>
                <a:gd name="T29" fmla="*/ 76 h 76"/>
                <a:gd name="T30" fmla="*/ 0 w 61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0" y="14"/>
                  </a:cubicBezTo>
                  <a:cubicBezTo>
                    <a:pt x="23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2" y="63"/>
                    <a:pt x="31" y="63"/>
                  </a:cubicBezTo>
                  <a:cubicBezTo>
                    <a:pt x="37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0" y="0"/>
                  </a:cubicBezTo>
                  <a:cubicBezTo>
                    <a:pt x="46" y="0"/>
                    <a:pt x="61" y="9"/>
                    <a:pt x="61" y="27"/>
                  </a:cubicBezTo>
                  <a:lnTo>
                    <a:pt x="61" y="49"/>
                  </a:lnTo>
                  <a:cubicBezTo>
                    <a:pt x="61" y="67"/>
                    <a:pt x="46" y="76"/>
                    <a:pt x="31" y="76"/>
                  </a:cubicBezTo>
                  <a:cubicBezTo>
                    <a:pt x="14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1" name="Freeform 30"/>
            <p:cNvSpPr>
              <a:spLocks noEditPoints="1"/>
            </p:cNvSpPr>
            <p:nvPr userDrawn="1"/>
          </p:nvSpPr>
          <p:spPr bwMode="auto">
            <a:xfrm>
              <a:off x="8620125" y="6735763"/>
              <a:ext cx="44450" cy="57150"/>
            </a:xfrm>
            <a:custGeom>
              <a:avLst/>
              <a:gdLst>
                <a:gd name="T0" fmla="*/ 29 w 59"/>
                <a:gd name="T1" fmla="*/ 61 h 74"/>
                <a:gd name="T2" fmla="*/ 29 w 59"/>
                <a:gd name="T3" fmla="*/ 61 h 74"/>
                <a:gd name="T4" fmla="*/ 43 w 59"/>
                <a:gd name="T5" fmla="*/ 47 h 74"/>
                <a:gd name="T6" fmla="*/ 43 w 59"/>
                <a:gd name="T7" fmla="*/ 27 h 74"/>
                <a:gd name="T8" fmla="*/ 29 w 59"/>
                <a:gd name="T9" fmla="*/ 14 h 74"/>
                <a:gd name="T10" fmla="*/ 16 w 59"/>
                <a:gd name="T11" fmla="*/ 14 h 74"/>
                <a:gd name="T12" fmla="*/ 16 w 59"/>
                <a:gd name="T13" fmla="*/ 61 h 74"/>
                <a:gd name="T14" fmla="*/ 29 w 59"/>
                <a:gd name="T15" fmla="*/ 61 h 74"/>
                <a:gd name="T16" fmla="*/ 0 w 59"/>
                <a:gd name="T17" fmla="*/ 0 h 74"/>
                <a:gd name="T18" fmla="*/ 0 w 59"/>
                <a:gd name="T19" fmla="*/ 0 h 74"/>
                <a:gd name="T20" fmla="*/ 30 w 59"/>
                <a:gd name="T21" fmla="*/ 0 h 74"/>
                <a:gd name="T22" fmla="*/ 59 w 59"/>
                <a:gd name="T23" fmla="*/ 27 h 74"/>
                <a:gd name="T24" fmla="*/ 59 w 59"/>
                <a:gd name="T25" fmla="*/ 47 h 74"/>
                <a:gd name="T26" fmla="*/ 30 w 59"/>
                <a:gd name="T27" fmla="*/ 74 h 74"/>
                <a:gd name="T28" fmla="*/ 0 w 59"/>
                <a:gd name="T29" fmla="*/ 74 h 74"/>
                <a:gd name="T30" fmla="*/ 0 w 59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9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59" y="10"/>
                    <a:pt x="59" y="27"/>
                  </a:cubicBezTo>
                  <a:lnTo>
                    <a:pt x="59" y="47"/>
                  </a:lnTo>
                  <a:cubicBezTo>
                    <a:pt x="59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2" name="Freeform 31"/>
            <p:cNvSpPr>
              <a:spLocks/>
            </p:cNvSpPr>
            <p:nvPr userDrawn="1"/>
          </p:nvSpPr>
          <p:spPr bwMode="auto">
            <a:xfrm>
              <a:off x="8674100" y="6735763"/>
              <a:ext cx="41275" cy="57150"/>
            </a:xfrm>
            <a:custGeom>
              <a:avLst/>
              <a:gdLst>
                <a:gd name="T0" fmla="*/ 0 w 54"/>
                <a:gd name="T1" fmla="*/ 0 h 74"/>
                <a:gd name="T2" fmla="*/ 0 w 54"/>
                <a:gd name="T3" fmla="*/ 0 h 74"/>
                <a:gd name="T4" fmla="*/ 54 w 54"/>
                <a:gd name="T5" fmla="*/ 0 h 74"/>
                <a:gd name="T6" fmla="*/ 54 w 54"/>
                <a:gd name="T7" fmla="*/ 14 h 74"/>
                <a:gd name="T8" fmla="*/ 17 w 54"/>
                <a:gd name="T9" fmla="*/ 14 h 74"/>
                <a:gd name="T10" fmla="*/ 17 w 54"/>
                <a:gd name="T11" fmla="*/ 30 h 74"/>
                <a:gd name="T12" fmla="*/ 49 w 54"/>
                <a:gd name="T13" fmla="*/ 30 h 74"/>
                <a:gd name="T14" fmla="*/ 49 w 54"/>
                <a:gd name="T15" fmla="*/ 43 h 74"/>
                <a:gd name="T16" fmla="*/ 17 w 54"/>
                <a:gd name="T17" fmla="*/ 43 h 74"/>
                <a:gd name="T18" fmla="*/ 17 w 54"/>
                <a:gd name="T19" fmla="*/ 61 h 74"/>
                <a:gd name="T20" fmla="*/ 54 w 54"/>
                <a:gd name="T21" fmla="*/ 61 h 74"/>
                <a:gd name="T22" fmla="*/ 54 w 54"/>
                <a:gd name="T23" fmla="*/ 74 h 74"/>
                <a:gd name="T24" fmla="*/ 0 w 54"/>
                <a:gd name="T25" fmla="*/ 74 h 74"/>
                <a:gd name="T26" fmla="*/ 0 w 54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4" h="74">
                  <a:moveTo>
                    <a:pt x="0" y="0"/>
                  </a:moveTo>
                  <a:lnTo>
                    <a:pt x="0" y="0"/>
                  </a:lnTo>
                  <a:lnTo>
                    <a:pt x="54" y="0"/>
                  </a:lnTo>
                  <a:lnTo>
                    <a:pt x="54" y="14"/>
                  </a:lnTo>
                  <a:lnTo>
                    <a:pt x="17" y="14"/>
                  </a:lnTo>
                  <a:lnTo>
                    <a:pt x="17" y="30"/>
                  </a:lnTo>
                  <a:lnTo>
                    <a:pt x="49" y="30"/>
                  </a:lnTo>
                  <a:lnTo>
                    <a:pt x="49" y="43"/>
                  </a:lnTo>
                  <a:lnTo>
                    <a:pt x="17" y="43"/>
                  </a:lnTo>
                  <a:lnTo>
                    <a:pt x="17" y="61"/>
                  </a:lnTo>
                  <a:lnTo>
                    <a:pt x="54" y="61"/>
                  </a:lnTo>
                  <a:lnTo>
                    <a:pt x="54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3" name="Freeform 32"/>
            <p:cNvSpPr>
              <a:spLocks noEditPoints="1"/>
            </p:cNvSpPr>
            <p:nvPr userDrawn="1"/>
          </p:nvSpPr>
          <p:spPr bwMode="auto">
            <a:xfrm>
              <a:off x="8742363" y="6735763"/>
              <a:ext cx="46038" cy="57150"/>
            </a:xfrm>
            <a:custGeom>
              <a:avLst/>
              <a:gdLst>
                <a:gd name="T0" fmla="*/ 29 w 60"/>
                <a:gd name="T1" fmla="*/ 61 h 74"/>
                <a:gd name="T2" fmla="*/ 29 w 60"/>
                <a:gd name="T3" fmla="*/ 61 h 74"/>
                <a:gd name="T4" fmla="*/ 43 w 60"/>
                <a:gd name="T5" fmla="*/ 47 h 74"/>
                <a:gd name="T6" fmla="*/ 43 w 60"/>
                <a:gd name="T7" fmla="*/ 27 h 74"/>
                <a:gd name="T8" fmla="*/ 29 w 60"/>
                <a:gd name="T9" fmla="*/ 14 h 74"/>
                <a:gd name="T10" fmla="*/ 16 w 60"/>
                <a:gd name="T11" fmla="*/ 14 h 74"/>
                <a:gd name="T12" fmla="*/ 16 w 60"/>
                <a:gd name="T13" fmla="*/ 61 h 74"/>
                <a:gd name="T14" fmla="*/ 29 w 60"/>
                <a:gd name="T15" fmla="*/ 61 h 74"/>
                <a:gd name="T16" fmla="*/ 0 w 60"/>
                <a:gd name="T17" fmla="*/ 0 h 74"/>
                <a:gd name="T18" fmla="*/ 0 w 60"/>
                <a:gd name="T19" fmla="*/ 0 h 74"/>
                <a:gd name="T20" fmla="*/ 30 w 60"/>
                <a:gd name="T21" fmla="*/ 0 h 74"/>
                <a:gd name="T22" fmla="*/ 60 w 60"/>
                <a:gd name="T23" fmla="*/ 27 h 74"/>
                <a:gd name="T24" fmla="*/ 60 w 60"/>
                <a:gd name="T25" fmla="*/ 47 h 74"/>
                <a:gd name="T26" fmla="*/ 30 w 60"/>
                <a:gd name="T27" fmla="*/ 74 h 74"/>
                <a:gd name="T28" fmla="*/ 0 w 60"/>
                <a:gd name="T29" fmla="*/ 74 h 74"/>
                <a:gd name="T30" fmla="*/ 0 w 6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60" y="10"/>
                    <a:pt x="60" y="27"/>
                  </a:cubicBezTo>
                  <a:lnTo>
                    <a:pt x="60" y="47"/>
                  </a:lnTo>
                  <a:cubicBezTo>
                    <a:pt x="60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4" name="Freeform 33"/>
            <p:cNvSpPr>
              <a:spLocks/>
            </p:cNvSpPr>
            <p:nvPr userDrawn="1"/>
          </p:nvSpPr>
          <p:spPr bwMode="auto">
            <a:xfrm>
              <a:off x="8797925" y="6735763"/>
              <a:ext cx="41275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5" name="Freeform 34"/>
            <p:cNvSpPr>
              <a:spLocks/>
            </p:cNvSpPr>
            <p:nvPr userDrawn="1"/>
          </p:nvSpPr>
          <p:spPr bwMode="auto">
            <a:xfrm>
              <a:off x="8842375" y="6734175"/>
              <a:ext cx="46038" cy="60325"/>
            </a:xfrm>
            <a:custGeom>
              <a:avLst/>
              <a:gdLst>
                <a:gd name="T0" fmla="*/ 0 w 59"/>
                <a:gd name="T1" fmla="*/ 61 h 76"/>
                <a:gd name="T2" fmla="*/ 0 w 59"/>
                <a:gd name="T3" fmla="*/ 61 h 76"/>
                <a:gd name="T4" fmla="*/ 12 w 59"/>
                <a:gd name="T5" fmla="*/ 53 h 76"/>
                <a:gd name="T6" fmla="*/ 30 w 59"/>
                <a:gd name="T7" fmla="*/ 63 h 76"/>
                <a:gd name="T8" fmla="*/ 43 w 59"/>
                <a:gd name="T9" fmla="*/ 55 h 76"/>
                <a:gd name="T10" fmla="*/ 34 w 59"/>
                <a:gd name="T11" fmla="*/ 46 h 76"/>
                <a:gd name="T12" fmla="*/ 21 w 59"/>
                <a:gd name="T13" fmla="*/ 43 h 76"/>
                <a:gd name="T14" fmla="*/ 3 w 59"/>
                <a:gd name="T15" fmla="*/ 23 h 76"/>
                <a:gd name="T16" fmla="*/ 31 w 59"/>
                <a:gd name="T17" fmla="*/ 0 h 76"/>
                <a:gd name="T18" fmla="*/ 58 w 59"/>
                <a:gd name="T19" fmla="*/ 13 h 76"/>
                <a:gd name="T20" fmla="*/ 46 w 59"/>
                <a:gd name="T21" fmla="*/ 21 h 76"/>
                <a:gd name="T22" fmla="*/ 30 w 59"/>
                <a:gd name="T23" fmla="*/ 13 h 76"/>
                <a:gd name="T24" fmla="*/ 19 w 59"/>
                <a:gd name="T25" fmla="*/ 21 h 76"/>
                <a:gd name="T26" fmla="*/ 30 w 59"/>
                <a:gd name="T27" fmla="*/ 29 h 76"/>
                <a:gd name="T28" fmla="*/ 42 w 59"/>
                <a:gd name="T29" fmla="*/ 32 h 76"/>
                <a:gd name="T30" fmla="*/ 59 w 59"/>
                <a:gd name="T31" fmla="*/ 53 h 76"/>
                <a:gd name="T32" fmla="*/ 30 w 59"/>
                <a:gd name="T33" fmla="*/ 76 h 76"/>
                <a:gd name="T34" fmla="*/ 0 w 59"/>
                <a:gd name="T35" fmla="*/ 6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59" h="76">
                  <a:moveTo>
                    <a:pt x="0" y="61"/>
                  </a:moveTo>
                  <a:lnTo>
                    <a:pt x="0" y="61"/>
                  </a:lnTo>
                  <a:lnTo>
                    <a:pt x="12" y="53"/>
                  </a:lnTo>
                  <a:cubicBezTo>
                    <a:pt x="15" y="59"/>
                    <a:pt x="22" y="63"/>
                    <a:pt x="30" y="63"/>
                  </a:cubicBezTo>
                  <a:cubicBezTo>
                    <a:pt x="37" y="63"/>
                    <a:pt x="43" y="61"/>
                    <a:pt x="43" y="55"/>
                  </a:cubicBezTo>
                  <a:cubicBezTo>
                    <a:pt x="43" y="50"/>
                    <a:pt x="39" y="48"/>
                    <a:pt x="34" y="46"/>
                  </a:cubicBezTo>
                  <a:lnTo>
                    <a:pt x="21" y="43"/>
                  </a:lnTo>
                  <a:cubicBezTo>
                    <a:pt x="11" y="40"/>
                    <a:pt x="3" y="35"/>
                    <a:pt x="3" y="23"/>
                  </a:cubicBezTo>
                  <a:cubicBezTo>
                    <a:pt x="3" y="9"/>
                    <a:pt x="16" y="0"/>
                    <a:pt x="31" y="0"/>
                  </a:cubicBezTo>
                  <a:cubicBezTo>
                    <a:pt x="44" y="0"/>
                    <a:pt x="52" y="3"/>
                    <a:pt x="58" y="13"/>
                  </a:cubicBezTo>
                  <a:lnTo>
                    <a:pt x="46" y="21"/>
                  </a:lnTo>
                  <a:cubicBezTo>
                    <a:pt x="43" y="15"/>
                    <a:pt x="37" y="13"/>
                    <a:pt x="30" y="13"/>
                  </a:cubicBezTo>
                  <a:cubicBezTo>
                    <a:pt x="25" y="13"/>
                    <a:pt x="19" y="15"/>
                    <a:pt x="19" y="21"/>
                  </a:cubicBezTo>
                  <a:cubicBezTo>
                    <a:pt x="19" y="26"/>
                    <a:pt x="24" y="28"/>
                    <a:pt x="30" y="29"/>
                  </a:cubicBezTo>
                  <a:lnTo>
                    <a:pt x="42" y="32"/>
                  </a:lnTo>
                  <a:cubicBezTo>
                    <a:pt x="52" y="35"/>
                    <a:pt x="59" y="41"/>
                    <a:pt x="59" y="53"/>
                  </a:cubicBezTo>
                  <a:cubicBezTo>
                    <a:pt x="59" y="68"/>
                    <a:pt x="46" y="76"/>
                    <a:pt x="30" y="76"/>
                  </a:cubicBezTo>
                  <a:cubicBezTo>
                    <a:pt x="17" y="76"/>
                    <a:pt x="5" y="72"/>
                    <a:pt x="0" y="61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6" name="Freeform 35"/>
            <p:cNvSpPr>
              <a:spLocks noEditPoints="1"/>
            </p:cNvSpPr>
            <p:nvPr userDrawn="1"/>
          </p:nvSpPr>
          <p:spPr bwMode="auto">
            <a:xfrm>
              <a:off x="8891588" y="6735763"/>
              <a:ext cx="52388" cy="57150"/>
            </a:xfrm>
            <a:custGeom>
              <a:avLst/>
              <a:gdLst>
                <a:gd name="T0" fmla="*/ 44 w 70"/>
                <a:gd name="T1" fmla="*/ 46 h 74"/>
                <a:gd name="T2" fmla="*/ 44 w 70"/>
                <a:gd name="T3" fmla="*/ 46 h 74"/>
                <a:gd name="T4" fmla="*/ 35 w 70"/>
                <a:gd name="T5" fmla="*/ 18 h 74"/>
                <a:gd name="T6" fmla="*/ 34 w 70"/>
                <a:gd name="T7" fmla="*/ 18 h 74"/>
                <a:gd name="T8" fmla="*/ 25 w 70"/>
                <a:gd name="T9" fmla="*/ 46 h 74"/>
                <a:gd name="T10" fmla="*/ 44 w 70"/>
                <a:gd name="T11" fmla="*/ 46 h 74"/>
                <a:gd name="T12" fmla="*/ 27 w 70"/>
                <a:gd name="T13" fmla="*/ 0 h 74"/>
                <a:gd name="T14" fmla="*/ 27 w 70"/>
                <a:gd name="T15" fmla="*/ 0 h 74"/>
                <a:gd name="T16" fmla="*/ 43 w 70"/>
                <a:gd name="T17" fmla="*/ 0 h 74"/>
                <a:gd name="T18" fmla="*/ 70 w 70"/>
                <a:gd name="T19" fmla="*/ 74 h 74"/>
                <a:gd name="T20" fmla="*/ 53 w 70"/>
                <a:gd name="T21" fmla="*/ 74 h 74"/>
                <a:gd name="T22" fmla="*/ 48 w 70"/>
                <a:gd name="T23" fmla="*/ 59 h 74"/>
                <a:gd name="T24" fmla="*/ 21 w 70"/>
                <a:gd name="T25" fmla="*/ 59 h 74"/>
                <a:gd name="T26" fmla="*/ 16 w 70"/>
                <a:gd name="T27" fmla="*/ 74 h 74"/>
                <a:gd name="T28" fmla="*/ 0 w 70"/>
                <a:gd name="T29" fmla="*/ 74 h 74"/>
                <a:gd name="T30" fmla="*/ 27 w 7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70" h="74">
                  <a:moveTo>
                    <a:pt x="44" y="46"/>
                  </a:moveTo>
                  <a:lnTo>
                    <a:pt x="44" y="46"/>
                  </a:lnTo>
                  <a:lnTo>
                    <a:pt x="35" y="18"/>
                  </a:lnTo>
                  <a:lnTo>
                    <a:pt x="34" y="18"/>
                  </a:lnTo>
                  <a:lnTo>
                    <a:pt x="25" y="46"/>
                  </a:lnTo>
                  <a:lnTo>
                    <a:pt x="44" y="46"/>
                  </a:lnTo>
                  <a:close/>
                  <a:moveTo>
                    <a:pt x="27" y="0"/>
                  </a:moveTo>
                  <a:lnTo>
                    <a:pt x="27" y="0"/>
                  </a:lnTo>
                  <a:lnTo>
                    <a:pt x="43" y="0"/>
                  </a:lnTo>
                  <a:lnTo>
                    <a:pt x="70" y="74"/>
                  </a:lnTo>
                  <a:lnTo>
                    <a:pt x="53" y="74"/>
                  </a:lnTo>
                  <a:lnTo>
                    <a:pt x="48" y="59"/>
                  </a:lnTo>
                  <a:lnTo>
                    <a:pt x="21" y="59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27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7" name="Freeform 36"/>
            <p:cNvSpPr>
              <a:spLocks noEditPoints="1"/>
            </p:cNvSpPr>
            <p:nvPr userDrawn="1"/>
          </p:nvSpPr>
          <p:spPr bwMode="auto">
            <a:xfrm>
              <a:off x="8950325" y="6735763"/>
              <a:ext cx="46038" cy="57150"/>
            </a:xfrm>
            <a:custGeom>
              <a:avLst/>
              <a:gdLst>
                <a:gd name="T0" fmla="*/ 29 w 60"/>
                <a:gd name="T1" fmla="*/ 35 h 74"/>
                <a:gd name="T2" fmla="*/ 29 w 60"/>
                <a:gd name="T3" fmla="*/ 35 h 74"/>
                <a:gd name="T4" fmla="*/ 41 w 60"/>
                <a:gd name="T5" fmla="*/ 24 h 74"/>
                <a:gd name="T6" fmla="*/ 29 w 60"/>
                <a:gd name="T7" fmla="*/ 13 h 74"/>
                <a:gd name="T8" fmla="*/ 16 w 60"/>
                <a:gd name="T9" fmla="*/ 13 h 74"/>
                <a:gd name="T10" fmla="*/ 16 w 60"/>
                <a:gd name="T11" fmla="*/ 35 h 74"/>
                <a:gd name="T12" fmla="*/ 29 w 60"/>
                <a:gd name="T13" fmla="*/ 35 h 74"/>
                <a:gd name="T14" fmla="*/ 0 w 60"/>
                <a:gd name="T15" fmla="*/ 0 h 74"/>
                <a:gd name="T16" fmla="*/ 0 w 60"/>
                <a:gd name="T17" fmla="*/ 0 h 74"/>
                <a:gd name="T18" fmla="*/ 31 w 60"/>
                <a:gd name="T19" fmla="*/ 0 h 74"/>
                <a:gd name="T20" fmla="*/ 57 w 60"/>
                <a:gd name="T21" fmla="*/ 24 h 74"/>
                <a:gd name="T22" fmla="*/ 42 w 60"/>
                <a:gd name="T23" fmla="*/ 45 h 74"/>
                <a:gd name="T24" fmla="*/ 60 w 60"/>
                <a:gd name="T25" fmla="*/ 74 h 74"/>
                <a:gd name="T26" fmla="*/ 42 w 60"/>
                <a:gd name="T27" fmla="*/ 74 h 74"/>
                <a:gd name="T28" fmla="*/ 26 w 60"/>
                <a:gd name="T29" fmla="*/ 47 h 74"/>
                <a:gd name="T30" fmla="*/ 16 w 60"/>
                <a:gd name="T31" fmla="*/ 47 h 74"/>
                <a:gd name="T32" fmla="*/ 16 w 60"/>
                <a:gd name="T33" fmla="*/ 74 h 74"/>
                <a:gd name="T34" fmla="*/ 0 w 60"/>
                <a:gd name="T35" fmla="*/ 74 h 74"/>
                <a:gd name="T36" fmla="*/ 0 w 60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74">
                  <a:moveTo>
                    <a:pt x="29" y="35"/>
                  </a:moveTo>
                  <a:lnTo>
                    <a:pt x="29" y="35"/>
                  </a:lnTo>
                  <a:cubicBezTo>
                    <a:pt x="36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6" y="13"/>
                  </a:lnTo>
                  <a:lnTo>
                    <a:pt x="16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6" y="0"/>
                    <a:pt x="57" y="9"/>
                    <a:pt x="57" y="24"/>
                  </a:cubicBezTo>
                  <a:cubicBezTo>
                    <a:pt x="57" y="32"/>
                    <a:pt x="52" y="41"/>
                    <a:pt x="42" y="45"/>
                  </a:cubicBezTo>
                  <a:lnTo>
                    <a:pt x="60" y="74"/>
                  </a:lnTo>
                  <a:lnTo>
                    <a:pt x="42" y="74"/>
                  </a:lnTo>
                  <a:lnTo>
                    <a:pt x="26" y="47"/>
                  </a:lnTo>
                  <a:lnTo>
                    <a:pt x="16" y="47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8" name="Freeform 37"/>
            <p:cNvSpPr>
              <a:spLocks noEditPoints="1"/>
            </p:cNvSpPr>
            <p:nvPr userDrawn="1"/>
          </p:nvSpPr>
          <p:spPr bwMode="auto">
            <a:xfrm>
              <a:off x="9002713" y="6735763"/>
              <a:ext cx="46038" cy="57150"/>
            </a:xfrm>
            <a:custGeom>
              <a:avLst/>
              <a:gdLst>
                <a:gd name="T0" fmla="*/ 29 w 60"/>
                <a:gd name="T1" fmla="*/ 35 h 74"/>
                <a:gd name="T2" fmla="*/ 29 w 60"/>
                <a:gd name="T3" fmla="*/ 35 h 74"/>
                <a:gd name="T4" fmla="*/ 41 w 60"/>
                <a:gd name="T5" fmla="*/ 24 h 74"/>
                <a:gd name="T6" fmla="*/ 29 w 60"/>
                <a:gd name="T7" fmla="*/ 13 h 74"/>
                <a:gd name="T8" fmla="*/ 16 w 60"/>
                <a:gd name="T9" fmla="*/ 13 h 74"/>
                <a:gd name="T10" fmla="*/ 16 w 60"/>
                <a:gd name="T11" fmla="*/ 35 h 74"/>
                <a:gd name="T12" fmla="*/ 29 w 60"/>
                <a:gd name="T13" fmla="*/ 35 h 74"/>
                <a:gd name="T14" fmla="*/ 0 w 60"/>
                <a:gd name="T15" fmla="*/ 0 h 74"/>
                <a:gd name="T16" fmla="*/ 0 w 60"/>
                <a:gd name="T17" fmla="*/ 0 h 74"/>
                <a:gd name="T18" fmla="*/ 31 w 60"/>
                <a:gd name="T19" fmla="*/ 0 h 74"/>
                <a:gd name="T20" fmla="*/ 57 w 60"/>
                <a:gd name="T21" fmla="*/ 24 h 74"/>
                <a:gd name="T22" fmla="*/ 42 w 60"/>
                <a:gd name="T23" fmla="*/ 45 h 74"/>
                <a:gd name="T24" fmla="*/ 60 w 60"/>
                <a:gd name="T25" fmla="*/ 74 h 74"/>
                <a:gd name="T26" fmla="*/ 42 w 60"/>
                <a:gd name="T27" fmla="*/ 74 h 74"/>
                <a:gd name="T28" fmla="*/ 26 w 60"/>
                <a:gd name="T29" fmla="*/ 47 h 74"/>
                <a:gd name="T30" fmla="*/ 16 w 60"/>
                <a:gd name="T31" fmla="*/ 47 h 74"/>
                <a:gd name="T32" fmla="*/ 16 w 60"/>
                <a:gd name="T33" fmla="*/ 74 h 74"/>
                <a:gd name="T34" fmla="*/ 0 w 60"/>
                <a:gd name="T35" fmla="*/ 74 h 74"/>
                <a:gd name="T36" fmla="*/ 0 w 60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0" h="74">
                  <a:moveTo>
                    <a:pt x="29" y="35"/>
                  </a:moveTo>
                  <a:lnTo>
                    <a:pt x="29" y="35"/>
                  </a:lnTo>
                  <a:cubicBezTo>
                    <a:pt x="36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6" y="13"/>
                  </a:lnTo>
                  <a:lnTo>
                    <a:pt x="16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6" y="0"/>
                    <a:pt x="57" y="9"/>
                    <a:pt x="57" y="24"/>
                  </a:cubicBezTo>
                  <a:cubicBezTo>
                    <a:pt x="57" y="32"/>
                    <a:pt x="52" y="41"/>
                    <a:pt x="42" y="45"/>
                  </a:cubicBezTo>
                  <a:lnTo>
                    <a:pt x="60" y="74"/>
                  </a:lnTo>
                  <a:lnTo>
                    <a:pt x="42" y="74"/>
                  </a:lnTo>
                  <a:lnTo>
                    <a:pt x="26" y="47"/>
                  </a:lnTo>
                  <a:lnTo>
                    <a:pt x="16" y="47"/>
                  </a:lnTo>
                  <a:lnTo>
                    <a:pt x="16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79" name="Freeform 38"/>
            <p:cNvSpPr>
              <a:spLocks noEditPoints="1"/>
            </p:cNvSpPr>
            <p:nvPr userDrawn="1"/>
          </p:nvSpPr>
          <p:spPr bwMode="auto">
            <a:xfrm>
              <a:off x="9055100" y="6734175"/>
              <a:ext cx="46038" cy="60325"/>
            </a:xfrm>
            <a:custGeom>
              <a:avLst/>
              <a:gdLst>
                <a:gd name="T0" fmla="*/ 45 w 62"/>
                <a:gd name="T1" fmla="*/ 49 h 76"/>
                <a:gd name="T2" fmla="*/ 45 w 62"/>
                <a:gd name="T3" fmla="*/ 49 h 76"/>
                <a:gd name="T4" fmla="*/ 45 w 62"/>
                <a:gd name="T5" fmla="*/ 27 h 76"/>
                <a:gd name="T6" fmla="*/ 31 w 62"/>
                <a:gd name="T7" fmla="*/ 14 h 76"/>
                <a:gd name="T8" fmla="*/ 16 w 62"/>
                <a:gd name="T9" fmla="*/ 27 h 76"/>
                <a:gd name="T10" fmla="*/ 16 w 62"/>
                <a:gd name="T11" fmla="*/ 50 h 76"/>
                <a:gd name="T12" fmla="*/ 31 w 62"/>
                <a:gd name="T13" fmla="*/ 63 h 76"/>
                <a:gd name="T14" fmla="*/ 45 w 62"/>
                <a:gd name="T15" fmla="*/ 49 h 76"/>
                <a:gd name="T16" fmla="*/ 0 w 62"/>
                <a:gd name="T17" fmla="*/ 50 h 76"/>
                <a:gd name="T18" fmla="*/ 0 w 62"/>
                <a:gd name="T19" fmla="*/ 50 h 76"/>
                <a:gd name="T20" fmla="*/ 0 w 62"/>
                <a:gd name="T21" fmla="*/ 28 h 76"/>
                <a:gd name="T22" fmla="*/ 31 w 62"/>
                <a:gd name="T23" fmla="*/ 0 h 76"/>
                <a:gd name="T24" fmla="*/ 62 w 62"/>
                <a:gd name="T25" fmla="*/ 27 h 76"/>
                <a:gd name="T26" fmla="*/ 62 w 62"/>
                <a:gd name="T27" fmla="*/ 49 h 76"/>
                <a:gd name="T28" fmla="*/ 31 w 62"/>
                <a:gd name="T29" fmla="*/ 76 h 76"/>
                <a:gd name="T30" fmla="*/ 0 w 62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2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1" y="14"/>
                  </a:cubicBezTo>
                  <a:cubicBezTo>
                    <a:pt x="24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8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1" y="0"/>
                  </a:cubicBezTo>
                  <a:cubicBezTo>
                    <a:pt x="47" y="0"/>
                    <a:pt x="62" y="9"/>
                    <a:pt x="62" y="27"/>
                  </a:cubicBezTo>
                  <a:lnTo>
                    <a:pt x="62" y="49"/>
                  </a:lnTo>
                  <a:cubicBezTo>
                    <a:pt x="62" y="67"/>
                    <a:pt x="46" y="76"/>
                    <a:pt x="31" y="76"/>
                  </a:cubicBezTo>
                  <a:cubicBezTo>
                    <a:pt x="15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0" name="Freeform 39"/>
            <p:cNvSpPr>
              <a:spLocks/>
            </p:cNvSpPr>
            <p:nvPr userDrawn="1"/>
          </p:nvSpPr>
          <p:spPr bwMode="auto">
            <a:xfrm>
              <a:off x="9110663" y="6735763"/>
              <a:ext cx="39688" cy="57150"/>
            </a:xfrm>
            <a:custGeom>
              <a:avLst/>
              <a:gdLst>
                <a:gd name="T0" fmla="*/ 0 w 51"/>
                <a:gd name="T1" fmla="*/ 0 h 74"/>
                <a:gd name="T2" fmla="*/ 0 w 51"/>
                <a:gd name="T3" fmla="*/ 0 h 74"/>
                <a:gd name="T4" fmla="*/ 16 w 51"/>
                <a:gd name="T5" fmla="*/ 0 h 74"/>
                <a:gd name="T6" fmla="*/ 16 w 51"/>
                <a:gd name="T7" fmla="*/ 61 h 74"/>
                <a:gd name="T8" fmla="*/ 51 w 51"/>
                <a:gd name="T9" fmla="*/ 61 h 74"/>
                <a:gd name="T10" fmla="*/ 51 w 51"/>
                <a:gd name="T11" fmla="*/ 74 h 74"/>
                <a:gd name="T12" fmla="*/ 0 w 51"/>
                <a:gd name="T13" fmla="*/ 74 h 74"/>
                <a:gd name="T14" fmla="*/ 0 w 51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1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1" y="61"/>
                  </a:lnTo>
                  <a:lnTo>
                    <a:pt x="51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1" name="Freeform 40"/>
            <p:cNvSpPr>
              <a:spLocks/>
            </p:cNvSpPr>
            <p:nvPr userDrawn="1"/>
          </p:nvSpPr>
          <p:spPr bwMode="auto">
            <a:xfrm>
              <a:off x="9158288" y="6735763"/>
              <a:ext cx="39688" cy="57150"/>
            </a:xfrm>
            <a:custGeom>
              <a:avLst/>
              <a:gdLst>
                <a:gd name="T0" fmla="*/ 0 w 52"/>
                <a:gd name="T1" fmla="*/ 0 h 74"/>
                <a:gd name="T2" fmla="*/ 0 w 52"/>
                <a:gd name="T3" fmla="*/ 0 h 74"/>
                <a:gd name="T4" fmla="*/ 16 w 52"/>
                <a:gd name="T5" fmla="*/ 0 h 74"/>
                <a:gd name="T6" fmla="*/ 16 w 52"/>
                <a:gd name="T7" fmla="*/ 61 h 74"/>
                <a:gd name="T8" fmla="*/ 52 w 52"/>
                <a:gd name="T9" fmla="*/ 61 h 74"/>
                <a:gd name="T10" fmla="*/ 52 w 52"/>
                <a:gd name="T11" fmla="*/ 74 h 74"/>
                <a:gd name="T12" fmla="*/ 0 w 52"/>
                <a:gd name="T13" fmla="*/ 74 h 74"/>
                <a:gd name="T14" fmla="*/ 0 w 52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4">
                  <a:moveTo>
                    <a:pt x="0" y="0"/>
                  </a:moveTo>
                  <a:lnTo>
                    <a:pt x="0" y="0"/>
                  </a:lnTo>
                  <a:lnTo>
                    <a:pt x="16" y="0"/>
                  </a:lnTo>
                  <a:lnTo>
                    <a:pt x="16" y="61"/>
                  </a:lnTo>
                  <a:lnTo>
                    <a:pt x="52" y="61"/>
                  </a:lnTo>
                  <a:lnTo>
                    <a:pt x="52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2" name="Freeform 41"/>
            <p:cNvSpPr>
              <a:spLocks noEditPoints="1"/>
            </p:cNvSpPr>
            <p:nvPr userDrawn="1"/>
          </p:nvSpPr>
          <p:spPr bwMode="auto">
            <a:xfrm>
              <a:off x="9202738" y="6734175"/>
              <a:ext cx="46038" cy="60325"/>
            </a:xfrm>
            <a:custGeom>
              <a:avLst/>
              <a:gdLst>
                <a:gd name="T0" fmla="*/ 45 w 61"/>
                <a:gd name="T1" fmla="*/ 49 h 76"/>
                <a:gd name="T2" fmla="*/ 45 w 61"/>
                <a:gd name="T3" fmla="*/ 49 h 76"/>
                <a:gd name="T4" fmla="*/ 45 w 61"/>
                <a:gd name="T5" fmla="*/ 27 h 76"/>
                <a:gd name="T6" fmla="*/ 30 w 61"/>
                <a:gd name="T7" fmla="*/ 14 h 76"/>
                <a:gd name="T8" fmla="*/ 16 w 61"/>
                <a:gd name="T9" fmla="*/ 27 h 76"/>
                <a:gd name="T10" fmla="*/ 16 w 61"/>
                <a:gd name="T11" fmla="*/ 50 h 76"/>
                <a:gd name="T12" fmla="*/ 31 w 61"/>
                <a:gd name="T13" fmla="*/ 63 h 76"/>
                <a:gd name="T14" fmla="*/ 45 w 61"/>
                <a:gd name="T15" fmla="*/ 49 h 76"/>
                <a:gd name="T16" fmla="*/ 0 w 61"/>
                <a:gd name="T17" fmla="*/ 50 h 76"/>
                <a:gd name="T18" fmla="*/ 0 w 61"/>
                <a:gd name="T19" fmla="*/ 50 h 76"/>
                <a:gd name="T20" fmla="*/ 0 w 61"/>
                <a:gd name="T21" fmla="*/ 28 h 76"/>
                <a:gd name="T22" fmla="*/ 30 w 61"/>
                <a:gd name="T23" fmla="*/ 0 h 76"/>
                <a:gd name="T24" fmla="*/ 61 w 61"/>
                <a:gd name="T25" fmla="*/ 27 h 76"/>
                <a:gd name="T26" fmla="*/ 61 w 61"/>
                <a:gd name="T27" fmla="*/ 49 h 76"/>
                <a:gd name="T28" fmla="*/ 31 w 61"/>
                <a:gd name="T29" fmla="*/ 76 h 76"/>
                <a:gd name="T30" fmla="*/ 0 w 61"/>
                <a:gd name="T31" fmla="*/ 50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1" h="76">
                  <a:moveTo>
                    <a:pt x="45" y="49"/>
                  </a:moveTo>
                  <a:lnTo>
                    <a:pt x="45" y="49"/>
                  </a:lnTo>
                  <a:lnTo>
                    <a:pt x="45" y="27"/>
                  </a:lnTo>
                  <a:cubicBezTo>
                    <a:pt x="45" y="18"/>
                    <a:pt x="38" y="14"/>
                    <a:pt x="30" y="14"/>
                  </a:cubicBezTo>
                  <a:cubicBezTo>
                    <a:pt x="23" y="14"/>
                    <a:pt x="16" y="17"/>
                    <a:pt x="16" y="27"/>
                  </a:cubicBezTo>
                  <a:lnTo>
                    <a:pt x="16" y="50"/>
                  </a:lnTo>
                  <a:cubicBezTo>
                    <a:pt x="16" y="58"/>
                    <a:pt x="23" y="63"/>
                    <a:pt x="31" y="63"/>
                  </a:cubicBezTo>
                  <a:cubicBezTo>
                    <a:pt x="37" y="63"/>
                    <a:pt x="45" y="59"/>
                    <a:pt x="45" y="49"/>
                  </a:cubicBezTo>
                  <a:close/>
                  <a:moveTo>
                    <a:pt x="0" y="50"/>
                  </a:moveTo>
                  <a:lnTo>
                    <a:pt x="0" y="50"/>
                  </a:lnTo>
                  <a:lnTo>
                    <a:pt x="0" y="28"/>
                  </a:lnTo>
                  <a:cubicBezTo>
                    <a:pt x="0" y="9"/>
                    <a:pt x="15" y="0"/>
                    <a:pt x="30" y="0"/>
                  </a:cubicBezTo>
                  <a:cubicBezTo>
                    <a:pt x="46" y="0"/>
                    <a:pt x="61" y="9"/>
                    <a:pt x="61" y="27"/>
                  </a:cubicBezTo>
                  <a:lnTo>
                    <a:pt x="61" y="49"/>
                  </a:lnTo>
                  <a:cubicBezTo>
                    <a:pt x="61" y="67"/>
                    <a:pt x="46" y="76"/>
                    <a:pt x="31" y="76"/>
                  </a:cubicBezTo>
                  <a:cubicBezTo>
                    <a:pt x="14" y="76"/>
                    <a:pt x="0" y="68"/>
                    <a:pt x="0" y="50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3" name="Freeform 42"/>
            <p:cNvSpPr>
              <a:spLocks noEditPoints="1"/>
            </p:cNvSpPr>
            <p:nvPr userDrawn="1"/>
          </p:nvSpPr>
          <p:spPr bwMode="auto">
            <a:xfrm>
              <a:off x="9277350" y="6735763"/>
              <a:ext cx="46038" cy="57150"/>
            </a:xfrm>
            <a:custGeom>
              <a:avLst/>
              <a:gdLst>
                <a:gd name="T0" fmla="*/ 29 w 60"/>
                <a:gd name="T1" fmla="*/ 61 h 74"/>
                <a:gd name="T2" fmla="*/ 29 w 60"/>
                <a:gd name="T3" fmla="*/ 61 h 74"/>
                <a:gd name="T4" fmla="*/ 43 w 60"/>
                <a:gd name="T5" fmla="*/ 47 h 74"/>
                <a:gd name="T6" fmla="*/ 43 w 60"/>
                <a:gd name="T7" fmla="*/ 27 h 74"/>
                <a:gd name="T8" fmla="*/ 29 w 60"/>
                <a:gd name="T9" fmla="*/ 14 h 74"/>
                <a:gd name="T10" fmla="*/ 16 w 60"/>
                <a:gd name="T11" fmla="*/ 14 h 74"/>
                <a:gd name="T12" fmla="*/ 16 w 60"/>
                <a:gd name="T13" fmla="*/ 61 h 74"/>
                <a:gd name="T14" fmla="*/ 29 w 60"/>
                <a:gd name="T15" fmla="*/ 61 h 74"/>
                <a:gd name="T16" fmla="*/ 0 w 60"/>
                <a:gd name="T17" fmla="*/ 0 h 74"/>
                <a:gd name="T18" fmla="*/ 0 w 60"/>
                <a:gd name="T19" fmla="*/ 0 h 74"/>
                <a:gd name="T20" fmla="*/ 30 w 60"/>
                <a:gd name="T21" fmla="*/ 0 h 74"/>
                <a:gd name="T22" fmla="*/ 60 w 60"/>
                <a:gd name="T23" fmla="*/ 27 h 74"/>
                <a:gd name="T24" fmla="*/ 60 w 60"/>
                <a:gd name="T25" fmla="*/ 47 h 74"/>
                <a:gd name="T26" fmla="*/ 30 w 60"/>
                <a:gd name="T27" fmla="*/ 74 h 74"/>
                <a:gd name="T28" fmla="*/ 0 w 60"/>
                <a:gd name="T29" fmla="*/ 74 h 74"/>
                <a:gd name="T30" fmla="*/ 0 w 60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0" h="74">
                  <a:moveTo>
                    <a:pt x="29" y="61"/>
                  </a:moveTo>
                  <a:lnTo>
                    <a:pt x="29" y="61"/>
                  </a:lnTo>
                  <a:cubicBezTo>
                    <a:pt x="36" y="61"/>
                    <a:pt x="43" y="57"/>
                    <a:pt x="43" y="47"/>
                  </a:cubicBezTo>
                  <a:lnTo>
                    <a:pt x="43" y="27"/>
                  </a:lnTo>
                  <a:cubicBezTo>
                    <a:pt x="43" y="19"/>
                    <a:pt x="37" y="14"/>
                    <a:pt x="29" y="14"/>
                  </a:cubicBezTo>
                  <a:lnTo>
                    <a:pt x="16" y="14"/>
                  </a:lnTo>
                  <a:lnTo>
                    <a:pt x="16" y="61"/>
                  </a:lnTo>
                  <a:lnTo>
                    <a:pt x="29" y="61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0" y="0"/>
                  </a:lnTo>
                  <a:cubicBezTo>
                    <a:pt x="46" y="0"/>
                    <a:pt x="60" y="10"/>
                    <a:pt x="60" y="27"/>
                  </a:cubicBezTo>
                  <a:lnTo>
                    <a:pt x="60" y="47"/>
                  </a:lnTo>
                  <a:cubicBezTo>
                    <a:pt x="60" y="65"/>
                    <a:pt x="45" y="74"/>
                    <a:pt x="30" y="74"/>
                  </a:cubicBez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4" name="Freeform 43"/>
            <p:cNvSpPr>
              <a:spLocks/>
            </p:cNvSpPr>
            <p:nvPr userDrawn="1"/>
          </p:nvSpPr>
          <p:spPr bwMode="auto">
            <a:xfrm>
              <a:off x="9332913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5" name="Freeform 44"/>
            <p:cNvSpPr>
              <a:spLocks/>
            </p:cNvSpPr>
            <p:nvPr userDrawn="1"/>
          </p:nvSpPr>
          <p:spPr bwMode="auto">
            <a:xfrm>
              <a:off x="9382125" y="6735763"/>
              <a:ext cx="39688" cy="57150"/>
            </a:xfrm>
            <a:custGeom>
              <a:avLst/>
              <a:gdLst>
                <a:gd name="T0" fmla="*/ 0 w 52"/>
                <a:gd name="T1" fmla="*/ 0 h 74"/>
                <a:gd name="T2" fmla="*/ 0 w 52"/>
                <a:gd name="T3" fmla="*/ 0 h 74"/>
                <a:gd name="T4" fmla="*/ 17 w 52"/>
                <a:gd name="T5" fmla="*/ 0 h 74"/>
                <a:gd name="T6" fmla="*/ 17 w 52"/>
                <a:gd name="T7" fmla="*/ 61 h 74"/>
                <a:gd name="T8" fmla="*/ 52 w 52"/>
                <a:gd name="T9" fmla="*/ 61 h 74"/>
                <a:gd name="T10" fmla="*/ 52 w 52"/>
                <a:gd name="T11" fmla="*/ 74 h 74"/>
                <a:gd name="T12" fmla="*/ 0 w 52"/>
                <a:gd name="T13" fmla="*/ 74 h 74"/>
                <a:gd name="T14" fmla="*/ 0 w 52"/>
                <a:gd name="T15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52" h="74">
                  <a:moveTo>
                    <a:pt x="0" y="0"/>
                  </a:moveTo>
                  <a:lnTo>
                    <a:pt x="0" y="0"/>
                  </a:lnTo>
                  <a:lnTo>
                    <a:pt x="17" y="0"/>
                  </a:lnTo>
                  <a:lnTo>
                    <a:pt x="17" y="61"/>
                  </a:lnTo>
                  <a:lnTo>
                    <a:pt x="52" y="61"/>
                  </a:lnTo>
                  <a:lnTo>
                    <a:pt x="52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6" name="Freeform 45"/>
            <p:cNvSpPr>
              <a:spLocks noEditPoints="1"/>
            </p:cNvSpPr>
            <p:nvPr userDrawn="1"/>
          </p:nvSpPr>
          <p:spPr bwMode="auto">
            <a:xfrm>
              <a:off x="9447213" y="6735763"/>
              <a:ext cx="44450" cy="57150"/>
            </a:xfrm>
            <a:custGeom>
              <a:avLst/>
              <a:gdLst>
                <a:gd name="T0" fmla="*/ 30 w 58"/>
                <a:gd name="T1" fmla="*/ 35 h 74"/>
                <a:gd name="T2" fmla="*/ 30 w 58"/>
                <a:gd name="T3" fmla="*/ 35 h 74"/>
                <a:gd name="T4" fmla="*/ 42 w 58"/>
                <a:gd name="T5" fmla="*/ 24 h 74"/>
                <a:gd name="T6" fmla="*/ 30 w 58"/>
                <a:gd name="T7" fmla="*/ 13 h 74"/>
                <a:gd name="T8" fmla="*/ 17 w 58"/>
                <a:gd name="T9" fmla="*/ 13 h 74"/>
                <a:gd name="T10" fmla="*/ 17 w 58"/>
                <a:gd name="T11" fmla="*/ 35 h 74"/>
                <a:gd name="T12" fmla="*/ 30 w 58"/>
                <a:gd name="T13" fmla="*/ 35 h 74"/>
                <a:gd name="T14" fmla="*/ 0 w 58"/>
                <a:gd name="T15" fmla="*/ 0 h 74"/>
                <a:gd name="T16" fmla="*/ 0 w 58"/>
                <a:gd name="T17" fmla="*/ 0 h 74"/>
                <a:gd name="T18" fmla="*/ 32 w 58"/>
                <a:gd name="T19" fmla="*/ 0 h 74"/>
                <a:gd name="T20" fmla="*/ 58 w 58"/>
                <a:gd name="T21" fmla="*/ 24 h 74"/>
                <a:gd name="T22" fmla="*/ 33 w 58"/>
                <a:gd name="T23" fmla="*/ 47 h 74"/>
                <a:gd name="T24" fmla="*/ 17 w 58"/>
                <a:gd name="T25" fmla="*/ 47 h 74"/>
                <a:gd name="T26" fmla="*/ 17 w 58"/>
                <a:gd name="T27" fmla="*/ 74 h 74"/>
                <a:gd name="T28" fmla="*/ 0 w 58"/>
                <a:gd name="T29" fmla="*/ 74 h 74"/>
                <a:gd name="T30" fmla="*/ 0 w 58"/>
                <a:gd name="T31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58" h="74">
                  <a:moveTo>
                    <a:pt x="30" y="35"/>
                  </a:moveTo>
                  <a:lnTo>
                    <a:pt x="30" y="35"/>
                  </a:lnTo>
                  <a:cubicBezTo>
                    <a:pt x="37" y="35"/>
                    <a:pt x="42" y="31"/>
                    <a:pt x="42" y="24"/>
                  </a:cubicBezTo>
                  <a:cubicBezTo>
                    <a:pt x="42" y="16"/>
                    <a:pt x="37" y="13"/>
                    <a:pt x="30" y="13"/>
                  </a:cubicBezTo>
                  <a:lnTo>
                    <a:pt x="17" y="13"/>
                  </a:lnTo>
                  <a:lnTo>
                    <a:pt x="17" y="35"/>
                  </a:lnTo>
                  <a:lnTo>
                    <a:pt x="30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2" y="0"/>
                  </a:lnTo>
                  <a:cubicBezTo>
                    <a:pt x="48" y="0"/>
                    <a:pt x="58" y="9"/>
                    <a:pt x="58" y="24"/>
                  </a:cubicBezTo>
                  <a:cubicBezTo>
                    <a:pt x="58" y="35"/>
                    <a:pt x="50" y="47"/>
                    <a:pt x="33" y="47"/>
                  </a:cubicBezTo>
                  <a:lnTo>
                    <a:pt x="17" y="47"/>
                  </a:lnTo>
                  <a:lnTo>
                    <a:pt x="1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7" name="Freeform 46"/>
            <p:cNvSpPr>
              <a:spLocks/>
            </p:cNvSpPr>
            <p:nvPr userDrawn="1"/>
          </p:nvSpPr>
          <p:spPr bwMode="auto">
            <a:xfrm>
              <a:off x="9499600" y="6735763"/>
              <a:ext cx="39688" cy="57150"/>
            </a:xfrm>
            <a:custGeom>
              <a:avLst/>
              <a:gdLst>
                <a:gd name="T0" fmla="*/ 0 w 53"/>
                <a:gd name="T1" fmla="*/ 0 h 74"/>
                <a:gd name="T2" fmla="*/ 0 w 53"/>
                <a:gd name="T3" fmla="*/ 0 h 74"/>
                <a:gd name="T4" fmla="*/ 53 w 53"/>
                <a:gd name="T5" fmla="*/ 0 h 74"/>
                <a:gd name="T6" fmla="*/ 53 w 53"/>
                <a:gd name="T7" fmla="*/ 14 h 74"/>
                <a:gd name="T8" fmla="*/ 16 w 53"/>
                <a:gd name="T9" fmla="*/ 14 h 74"/>
                <a:gd name="T10" fmla="*/ 16 w 53"/>
                <a:gd name="T11" fmla="*/ 30 h 74"/>
                <a:gd name="T12" fmla="*/ 48 w 53"/>
                <a:gd name="T13" fmla="*/ 30 h 74"/>
                <a:gd name="T14" fmla="*/ 48 w 53"/>
                <a:gd name="T15" fmla="*/ 43 h 74"/>
                <a:gd name="T16" fmla="*/ 16 w 53"/>
                <a:gd name="T17" fmla="*/ 43 h 74"/>
                <a:gd name="T18" fmla="*/ 16 w 53"/>
                <a:gd name="T19" fmla="*/ 61 h 74"/>
                <a:gd name="T20" fmla="*/ 53 w 53"/>
                <a:gd name="T21" fmla="*/ 61 h 74"/>
                <a:gd name="T22" fmla="*/ 53 w 53"/>
                <a:gd name="T23" fmla="*/ 74 h 74"/>
                <a:gd name="T24" fmla="*/ 0 w 53"/>
                <a:gd name="T25" fmla="*/ 74 h 74"/>
                <a:gd name="T26" fmla="*/ 0 w 53"/>
                <a:gd name="T2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53" h="74">
                  <a:moveTo>
                    <a:pt x="0" y="0"/>
                  </a:moveTo>
                  <a:lnTo>
                    <a:pt x="0" y="0"/>
                  </a:lnTo>
                  <a:lnTo>
                    <a:pt x="53" y="0"/>
                  </a:lnTo>
                  <a:lnTo>
                    <a:pt x="53" y="14"/>
                  </a:lnTo>
                  <a:lnTo>
                    <a:pt x="16" y="14"/>
                  </a:lnTo>
                  <a:lnTo>
                    <a:pt x="16" y="30"/>
                  </a:lnTo>
                  <a:lnTo>
                    <a:pt x="48" y="30"/>
                  </a:lnTo>
                  <a:lnTo>
                    <a:pt x="48" y="43"/>
                  </a:lnTo>
                  <a:lnTo>
                    <a:pt x="16" y="43"/>
                  </a:lnTo>
                  <a:lnTo>
                    <a:pt x="16" y="61"/>
                  </a:lnTo>
                  <a:lnTo>
                    <a:pt x="53" y="61"/>
                  </a:lnTo>
                  <a:lnTo>
                    <a:pt x="53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8" name="Freeform 47"/>
            <p:cNvSpPr>
              <a:spLocks noEditPoints="1"/>
            </p:cNvSpPr>
            <p:nvPr userDrawn="1"/>
          </p:nvSpPr>
          <p:spPr bwMode="auto">
            <a:xfrm>
              <a:off x="9548813" y="6735763"/>
              <a:ext cx="46038" cy="57150"/>
            </a:xfrm>
            <a:custGeom>
              <a:avLst/>
              <a:gdLst>
                <a:gd name="T0" fmla="*/ 29 w 61"/>
                <a:gd name="T1" fmla="*/ 35 h 74"/>
                <a:gd name="T2" fmla="*/ 29 w 61"/>
                <a:gd name="T3" fmla="*/ 35 h 74"/>
                <a:gd name="T4" fmla="*/ 41 w 61"/>
                <a:gd name="T5" fmla="*/ 24 h 74"/>
                <a:gd name="T6" fmla="*/ 29 w 61"/>
                <a:gd name="T7" fmla="*/ 13 h 74"/>
                <a:gd name="T8" fmla="*/ 17 w 61"/>
                <a:gd name="T9" fmla="*/ 13 h 74"/>
                <a:gd name="T10" fmla="*/ 17 w 61"/>
                <a:gd name="T11" fmla="*/ 35 h 74"/>
                <a:gd name="T12" fmla="*/ 29 w 61"/>
                <a:gd name="T13" fmla="*/ 35 h 74"/>
                <a:gd name="T14" fmla="*/ 0 w 61"/>
                <a:gd name="T15" fmla="*/ 0 h 74"/>
                <a:gd name="T16" fmla="*/ 0 w 61"/>
                <a:gd name="T17" fmla="*/ 0 h 74"/>
                <a:gd name="T18" fmla="*/ 31 w 61"/>
                <a:gd name="T19" fmla="*/ 0 h 74"/>
                <a:gd name="T20" fmla="*/ 57 w 61"/>
                <a:gd name="T21" fmla="*/ 24 h 74"/>
                <a:gd name="T22" fmla="*/ 43 w 61"/>
                <a:gd name="T23" fmla="*/ 45 h 74"/>
                <a:gd name="T24" fmla="*/ 61 w 61"/>
                <a:gd name="T25" fmla="*/ 74 h 74"/>
                <a:gd name="T26" fmla="*/ 43 w 61"/>
                <a:gd name="T27" fmla="*/ 74 h 74"/>
                <a:gd name="T28" fmla="*/ 27 w 61"/>
                <a:gd name="T29" fmla="*/ 47 h 74"/>
                <a:gd name="T30" fmla="*/ 17 w 61"/>
                <a:gd name="T31" fmla="*/ 47 h 74"/>
                <a:gd name="T32" fmla="*/ 17 w 61"/>
                <a:gd name="T33" fmla="*/ 74 h 74"/>
                <a:gd name="T34" fmla="*/ 0 w 61"/>
                <a:gd name="T35" fmla="*/ 74 h 74"/>
                <a:gd name="T36" fmla="*/ 0 w 61"/>
                <a:gd name="T37" fmla="*/ 0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61" h="74">
                  <a:moveTo>
                    <a:pt x="29" y="35"/>
                  </a:moveTo>
                  <a:lnTo>
                    <a:pt x="29" y="35"/>
                  </a:lnTo>
                  <a:cubicBezTo>
                    <a:pt x="37" y="35"/>
                    <a:pt x="41" y="31"/>
                    <a:pt x="41" y="24"/>
                  </a:cubicBezTo>
                  <a:cubicBezTo>
                    <a:pt x="41" y="16"/>
                    <a:pt x="36" y="13"/>
                    <a:pt x="29" y="13"/>
                  </a:cubicBezTo>
                  <a:lnTo>
                    <a:pt x="17" y="13"/>
                  </a:lnTo>
                  <a:lnTo>
                    <a:pt x="17" y="35"/>
                  </a:lnTo>
                  <a:lnTo>
                    <a:pt x="29" y="35"/>
                  </a:lnTo>
                  <a:close/>
                  <a:moveTo>
                    <a:pt x="0" y="0"/>
                  </a:moveTo>
                  <a:lnTo>
                    <a:pt x="0" y="0"/>
                  </a:lnTo>
                  <a:lnTo>
                    <a:pt x="31" y="0"/>
                  </a:lnTo>
                  <a:cubicBezTo>
                    <a:pt x="47" y="0"/>
                    <a:pt x="57" y="9"/>
                    <a:pt x="57" y="24"/>
                  </a:cubicBezTo>
                  <a:cubicBezTo>
                    <a:pt x="57" y="32"/>
                    <a:pt x="53" y="41"/>
                    <a:pt x="43" y="45"/>
                  </a:cubicBezTo>
                  <a:lnTo>
                    <a:pt x="61" y="74"/>
                  </a:lnTo>
                  <a:lnTo>
                    <a:pt x="43" y="74"/>
                  </a:lnTo>
                  <a:lnTo>
                    <a:pt x="27" y="47"/>
                  </a:lnTo>
                  <a:lnTo>
                    <a:pt x="17" y="47"/>
                  </a:lnTo>
                  <a:lnTo>
                    <a:pt x="17" y="74"/>
                  </a:lnTo>
                  <a:lnTo>
                    <a:pt x="0" y="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  <p:sp>
          <p:nvSpPr>
            <p:cNvPr id="89" name="Freeform 48"/>
            <p:cNvSpPr>
              <a:spLocks noEditPoints="1"/>
            </p:cNvSpPr>
            <p:nvPr userDrawn="1"/>
          </p:nvSpPr>
          <p:spPr bwMode="auto">
            <a:xfrm>
              <a:off x="9601200" y="6716713"/>
              <a:ext cx="46038" cy="77788"/>
            </a:xfrm>
            <a:custGeom>
              <a:avLst/>
              <a:gdLst>
                <a:gd name="T0" fmla="*/ 34 w 60"/>
                <a:gd name="T1" fmla="*/ 0 h 101"/>
                <a:gd name="T2" fmla="*/ 34 w 60"/>
                <a:gd name="T3" fmla="*/ 0 h 101"/>
                <a:gd name="T4" fmla="*/ 49 w 60"/>
                <a:gd name="T5" fmla="*/ 0 h 101"/>
                <a:gd name="T6" fmla="*/ 36 w 60"/>
                <a:gd name="T7" fmla="*/ 18 h 101"/>
                <a:gd name="T8" fmla="*/ 25 w 60"/>
                <a:gd name="T9" fmla="*/ 18 h 101"/>
                <a:gd name="T10" fmla="*/ 34 w 60"/>
                <a:gd name="T11" fmla="*/ 0 h 101"/>
                <a:gd name="T12" fmla="*/ 0 w 60"/>
                <a:gd name="T13" fmla="*/ 73 h 101"/>
                <a:gd name="T14" fmla="*/ 0 w 60"/>
                <a:gd name="T15" fmla="*/ 73 h 101"/>
                <a:gd name="T16" fmla="*/ 0 w 60"/>
                <a:gd name="T17" fmla="*/ 25 h 101"/>
                <a:gd name="T18" fmla="*/ 16 w 60"/>
                <a:gd name="T19" fmla="*/ 25 h 101"/>
                <a:gd name="T20" fmla="*/ 16 w 60"/>
                <a:gd name="T21" fmla="*/ 72 h 101"/>
                <a:gd name="T22" fmla="*/ 30 w 60"/>
                <a:gd name="T23" fmla="*/ 87 h 101"/>
                <a:gd name="T24" fmla="*/ 44 w 60"/>
                <a:gd name="T25" fmla="*/ 72 h 101"/>
                <a:gd name="T26" fmla="*/ 44 w 60"/>
                <a:gd name="T27" fmla="*/ 25 h 101"/>
                <a:gd name="T28" fmla="*/ 60 w 60"/>
                <a:gd name="T29" fmla="*/ 25 h 101"/>
                <a:gd name="T30" fmla="*/ 60 w 60"/>
                <a:gd name="T31" fmla="*/ 72 h 101"/>
                <a:gd name="T32" fmla="*/ 30 w 60"/>
                <a:gd name="T33" fmla="*/ 101 h 101"/>
                <a:gd name="T34" fmla="*/ 0 w 60"/>
                <a:gd name="T35" fmla="*/ 73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60" h="101">
                  <a:moveTo>
                    <a:pt x="34" y="0"/>
                  </a:moveTo>
                  <a:lnTo>
                    <a:pt x="34" y="0"/>
                  </a:lnTo>
                  <a:lnTo>
                    <a:pt x="49" y="0"/>
                  </a:lnTo>
                  <a:lnTo>
                    <a:pt x="36" y="18"/>
                  </a:lnTo>
                  <a:lnTo>
                    <a:pt x="25" y="18"/>
                  </a:lnTo>
                  <a:lnTo>
                    <a:pt x="34" y="0"/>
                  </a:lnTo>
                  <a:close/>
                  <a:moveTo>
                    <a:pt x="0" y="73"/>
                  </a:moveTo>
                  <a:lnTo>
                    <a:pt x="0" y="73"/>
                  </a:lnTo>
                  <a:lnTo>
                    <a:pt x="0" y="25"/>
                  </a:lnTo>
                  <a:lnTo>
                    <a:pt x="16" y="25"/>
                  </a:lnTo>
                  <a:lnTo>
                    <a:pt x="16" y="72"/>
                  </a:lnTo>
                  <a:cubicBezTo>
                    <a:pt x="16" y="81"/>
                    <a:pt x="21" y="87"/>
                    <a:pt x="30" y="87"/>
                  </a:cubicBezTo>
                  <a:cubicBezTo>
                    <a:pt x="39" y="87"/>
                    <a:pt x="44" y="82"/>
                    <a:pt x="44" y="72"/>
                  </a:cubicBezTo>
                  <a:lnTo>
                    <a:pt x="44" y="25"/>
                  </a:lnTo>
                  <a:lnTo>
                    <a:pt x="60" y="25"/>
                  </a:lnTo>
                  <a:lnTo>
                    <a:pt x="60" y="72"/>
                  </a:lnTo>
                  <a:cubicBezTo>
                    <a:pt x="60" y="91"/>
                    <a:pt x="47" y="101"/>
                    <a:pt x="30" y="101"/>
                  </a:cubicBezTo>
                  <a:cubicBezTo>
                    <a:pt x="12" y="101"/>
                    <a:pt x="0" y="92"/>
                    <a:pt x="0" y="73"/>
                  </a:cubicBezTo>
                  <a:close/>
                </a:path>
              </a:pathLst>
            </a:custGeom>
            <a:solidFill>
              <a:srgbClr val="004F9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ES" sz="1633"/>
            </a:p>
          </p:txBody>
        </p:sp>
      </p:grpSp>
    </p:spTree>
    <p:extLst>
      <p:ext uri="{BB962C8B-B14F-4D97-AF65-F5344CB8AC3E}">
        <p14:creationId xmlns:p14="http://schemas.microsoft.com/office/powerpoint/2010/main" val="42779550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5"/>
            <a:ext cx="12191999" cy="6860355"/>
          </a:xfrm>
          <a:prstGeom prst="rect">
            <a:avLst/>
          </a:prstGeom>
        </p:spPr>
      </p:pic>
      <p:sp>
        <p:nvSpPr>
          <p:cNvPr id="45" name="Título 1"/>
          <p:cNvSpPr>
            <a:spLocks noGrp="1"/>
          </p:cNvSpPr>
          <p:nvPr>
            <p:ph type="title" hasCustomPrompt="1"/>
          </p:nvPr>
        </p:nvSpPr>
        <p:spPr>
          <a:xfrm>
            <a:off x="3619711" y="2159405"/>
            <a:ext cx="7365393" cy="1429057"/>
          </a:xfrm>
          <a:prstGeom prst="rect">
            <a:avLst/>
          </a:prstGeom>
        </p:spPr>
        <p:txBody>
          <a:bodyPr/>
          <a:lstStyle>
            <a:lvl1pPr algn="r">
              <a:lnSpc>
                <a:spcPts val="3992"/>
              </a:lnSpc>
              <a:defRPr sz="3629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algn="r">
              <a:lnSpc>
                <a:spcPts val="4400"/>
              </a:lnSpc>
            </a:pP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ingresar </a:t>
            </a:r>
            <a:b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título, </a:t>
            </a:r>
            <a:b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haga </a:t>
            </a:r>
            <a:r>
              <a:rPr lang="es-PE" sz="3629" baseline="0" dirty="0" err="1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click</a:t>
            </a:r>
            <a:r>
              <a:rPr lang="es-PE" sz="3629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aquí</a:t>
            </a:r>
            <a:r>
              <a:rPr lang="es-PE" sz="3629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sp>
        <p:nvSpPr>
          <p:cNvPr id="46" name="Marcador de texto 42"/>
          <p:cNvSpPr>
            <a:spLocks noGrp="1"/>
          </p:cNvSpPr>
          <p:nvPr>
            <p:ph type="body" sz="quarter" idx="12" hasCustomPrompt="1"/>
          </p:nvPr>
        </p:nvSpPr>
        <p:spPr>
          <a:xfrm>
            <a:off x="3619312" y="4012396"/>
            <a:ext cx="7365886" cy="858330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33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ingresar un subtítulo</a:t>
            </a:r>
            <a:endParaRPr lang="es-PE" dirty="0"/>
          </a:p>
        </p:txBody>
      </p:sp>
      <p:sp>
        <p:nvSpPr>
          <p:cNvPr id="6" name="Freeform 5"/>
          <p:cNvSpPr>
            <a:spLocks/>
          </p:cNvSpPr>
          <p:nvPr userDrawn="1"/>
        </p:nvSpPr>
        <p:spPr bwMode="auto">
          <a:xfrm>
            <a:off x="8873822" y="5685718"/>
            <a:ext cx="322224" cy="394601"/>
          </a:xfrm>
          <a:custGeom>
            <a:avLst/>
            <a:gdLst>
              <a:gd name="T0" fmla="*/ 262 w 295"/>
              <a:gd name="T1" fmla="*/ 0 h 448"/>
              <a:gd name="T2" fmla="*/ 0 w 295"/>
              <a:gd name="T3" fmla="*/ 0 h 448"/>
              <a:gd name="T4" fmla="*/ 0 w 295"/>
              <a:gd name="T5" fmla="*/ 299 h 448"/>
              <a:gd name="T6" fmla="*/ 10 w 295"/>
              <a:gd name="T7" fmla="*/ 448 h 448"/>
              <a:gd name="T8" fmla="*/ 11 w 295"/>
              <a:gd name="T9" fmla="*/ 365 h 448"/>
              <a:gd name="T10" fmla="*/ 19 w 295"/>
              <a:gd name="T11" fmla="*/ 339 h 448"/>
              <a:gd name="T12" fmla="*/ 19 w 295"/>
              <a:gd name="T13" fmla="*/ 134 h 448"/>
              <a:gd name="T14" fmla="*/ 66 w 295"/>
              <a:gd name="T15" fmla="*/ 46 h 448"/>
              <a:gd name="T16" fmla="*/ 66 w 295"/>
              <a:gd name="T17" fmla="*/ 322 h 448"/>
              <a:gd name="T18" fmla="*/ 54 w 295"/>
              <a:gd name="T19" fmla="*/ 345 h 448"/>
              <a:gd name="T20" fmla="*/ 24 w 295"/>
              <a:gd name="T21" fmla="*/ 366 h 448"/>
              <a:gd name="T22" fmla="*/ 19 w 295"/>
              <a:gd name="T23" fmla="*/ 379 h 448"/>
              <a:gd name="T24" fmla="*/ 19 w 295"/>
              <a:gd name="T25" fmla="*/ 448 h 448"/>
              <a:gd name="T26" fmla="*/ 33 w 295"/>
              <a:gd name="T27" fmla="*/ 374 h 448"/>
              <a:gd name="T28" fmla="*/ 44 w 295"/>
              <a:gd name="T29" fmla="*/ 361 h 448"/>
              <a:gd name="T30" fmla="*/ 62 w 295"/>
              <a:gd name="T31" fmla="*/ 349 h 448"/>
              <a:gd name="T32" fmla="*/ 80 w 295"/>
              <a:gd name="T33" fmla="*/ 312 h 448"/>
              <a:gd name="T34" fmla="*/ 80 w 295"/>
              <a:gd name="T35" fmla="*/ 112 h 448"/>
              <a:gd name="T36" fmla="*/ 126 w 295"/>
              <a:gd name="T37" fmla="*/ 301 h 448"/>
              <a:gd name="T38" fmla="*/ 113 w 295"/>
              <a:gd name="T39" fmla="*/ 330 h 448"/>
              <a:gd name="T40" fmla="*/ 109 w 295"/>
              <a:gd name="T41" fmla="*/ 332 h 448"/>
              <a:gd name="T42" fmla="*/ 47 w 295"/>
              <a:gd name="T43" fmla="*/ 371 h 448"/>
              <a:gd name="T44" fmla="*/ 42 w 295"/>
              <a:gd name="T45" fmla="*/ 408 h 448"/>
              <a:gd name="T46" fmla="*/ 56 w 295"/>
              <a:gd name="T47" fmla="*/ 448 h 448"/>
              <a:gd name="T48" fmla="*/ 61 w 295"/>
              <a:gd name="T49" fmla="*/ 372 h 448"/>
              <a:gd name="T50" fmla="*/ 118 w 295"/>
              <a:gd name="T51" fmla="*/ 336 h 448"/>
              <a:gd name="T52" fmla="*/ 141 w 295"/>
              <a:gd name="T53" fmla="*/ 296 h 448"/>
              <a:gd name="T54" fmla="*/ 141 w 295"/>
              <a:gd name="T55" fmla="*/ 187 h 448"/>
              <a:gd name="T56" fmla="*/ 141 w 295"/>
              <a:gd name="T57" fmla="*/ 149 h 448"/>
              <a:gd name="T58" fmla="*/ 187 w 295"/>
              <a:gd name="T59" fmla="*/ 286 h 448"/>
              <a:gd name="T60" fmla="*/ 174 w 295"/>
              <a:gd name="T61" fmla="*/ 315 h 448"/>
              <a:gd name="T62" fmla="*/ 74 w 295"/>
              <a:gd name="T63" fmla="*/ 376 h 448"/>
              <a:gd name="T64" fmla="*/ 66 w 295"/>
              <a:gd name="T65" fmla="*/ 386 h 448"/>
              <a:gd name="T66" fmla="*/ 66 w 295"/>
              <a:gd name="T67" fmla="*/ 410 h 448"/>
              <a:gd name="T68" fmla="*/ 80 w 295"/>
              <a:gd name="T69" fmla="*/ 448 h 448"/>
              <a:gd name="T70" fmla="*/ 80 w 295"/>
              <a:gd name="T71" fmla="*/ 386 h 448"/>
              <a:gd name="T72" fmla="*/ 88 w 295"/>
              <a:gd name="T73" fmla="*/ 376 h 448"/>
              <a:gd name="T74" fmla="*/ 201 w 295"/>
              <a:gd name="T75" fmla="*/ 282 h 448"/>
              <a:gd name="T76" fmla="*/ 201 w 295"/>
              <a:gd name="T77" fmla="*/ 280 h 448"/>
              <a:gd name="T78" fmla="*/ 248 w 295"/>
              <a:gd name="T79" fmla="*/ 158 h 448"/>
              <a:gd name="T80" fmla="*/ 248 w 295"/>
              <a:gd name="T81" fmla="*/ 272 h 448"/>
              <a:gd name="T82" fmla="*/ 231 w 295"/>
              <a:gd name="T83" fmla="*/ 300 h 448"/>
              <a:gd name="T84" fmla="*/ 94 w 295"/>
              <a:gd name="T85" fmla="*/ 382 h 448"/>
              <a:gd name="T86" fmla="*/ 89 w 295"/>
              <a:gd name="T87" fmla="*/ 392 h 448"/>
              <a:gd name="T88" fmla="*/ 89 w 295"/>
              <a:gd name="T89" fmla="*/ 448 h 448"/>
              <a:gd name="T90" fmla="*/ 262 w 295"/>
              <a:gd name="T91" fmla="*/ 448 h 448"/>
              <a:gd name="T92" fmla="*/ 295 w 295"/>
              <a:gd name="T93" fmla="*/ 299 h 448"/>
              <a:gd name="T94" fmla="*/ 295 w 295"/>
              <a:gd name="T95" fmla="*/ 32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448">
                <a:moveTo>
                  <a:pt x="262" y="0"/>
                </a:moveTo>
                <a:lnTo>
                  <a:pt x="262" y="0"/>
                </a:lnTo>
                <a:lnTo>
                  <a:pt x="145" y="0"/>
                </a:lnTo>
                <a:lnTo>
                  <a:pt x="0" y="0"/>
                </a:lnTo>
                <a:lnTo>
                  <a:pt x="0" y="149"/>
                </a:lnTo>
                <a:lnTo>
                  <a:pt x="0" y="299"/>
                </a:lnTo>
                <a:lnTo>
                  <a:pt x="0" y="448"/>
                </a:lnTo>
                <a:lnTo>
                  <a:pt x="10" y="448"/>
                </a:lnTo>
                <a:lnTo>
                  <a:pt x="10" y="370"/>
                </a:lnTo>
                <a:cubicBezTo>
                  <a:pt x="10" y="368"/>
                  <a:pt x="10" y="367"/>
                  <a:pt x="11" y="365"/>
                </a:cubicBezTo>
                <a:cubicBezTo>
                  <a:pt x="11" y="365"/>
                  <a:pt x="13" y="362"/>
                  <a:pt x="13" y="361"/>
                </a:cubicBezTo>
                <a:cubicBezTo>
                  <a:pt x="17" y="355"/>
                  <a:pt x="19" y="347"/>
                  <a:pt x="19" y="339"/>
                </a:cubicBezTo>
                <a:lnTo>
                  <a:pt x="19" y="285"/>
                </a:lnTo>
                <a:lnTo>
                  <a:pt x="19" y="134"/>
                </a:lnTo>
                <a:lnTo>
                  <a:pt x="19" y="74"/>
                </a:lnTo>
                <a:lnTo>
                  <a:pt x="66" y="46"/>
                </a:lnTo>
                <a:lnTo>
                  <a:pt x="66" y="318"/>
                </a:lnTo>
                <a:lnTo>
                  <a:pt x="66" y="322"/>
                </a:lnTo>
                <a:cubicBezTo>
                  <a:pt x="65" y="323"/>
                  <a:pt x="65" y="324"/>
                  <a:pt x="65" y="324"/>
                </a:cubicBezTo>
                <a:cubicBezTo>
                  <a:pt x="64" y="332"/>
                  <a:pt x="60" y="339"/>
                  <a:pt x="54" y="345"/>
                </a:cubicBezTo>
                <a:cubicBezTo>
                  <a:pt x="53" y="345"/>
                  <a:pt x="51" y="347"/>
                  <a:pt x="51" y="347"/>
                </a:cubicBezTo>
                <a:lnTo>
                  <a:pt x="24" y="366"/>
                </a:lnTo>
                <a:cubicBezTo>
                  <a:pt x="21" y="368"/>
                  <a:pt x="19" y="371"/>
                  <a:pt x="19" y="374"/>
                </a:cubicBezTo>
                <a:lnTo>
                  <a:pt x="19" y="379"/>
                </a:lnTo>
                <a:lnTo>
                  <a:pt x="19" y="411"/>
                </a:lnTo>
                <a:lnTo>
                  <a:pt x="19" y="448"/>
                </a:lnTo>
                <a:lnTo>
                  <a:pt x="33" y="448"/>
                </a:lnTo>
                <a:lnTo>
                  <a:pt x="33" y="374"/>
                </a:lnTo>
                <a:cubicBezTo>
                  <a:pt x="33" y="371"/>
                  <a:pt x="34" y="369"/>
                  <a:pt x="36" y="367"/>
                </a:cubicBezTo>
                <a:cubicBezTo>
                  <a:pt x="37" y="366"/>
                  <a:pt x="44" y="361"/>
                  <a:pt x="44" y="361"/>
                </a:cubicBezTo>
                <a:lnTo>
                  <a:pt x="58" y="352"/>
                </a:lnTo>
                <a:cubicBezTo>
                  <a:pt x="59" y="351"/>
                  <a:pt x="60" y="350"/>
                  <a:pt x="62" y="349"/>
                </a:cubicBezTo>
                <a:lnTo>
                  <a:pt x="64" y="347"/>
                </a:lnTo>
                <a:cubicBezTo>
                  <a:pt x="74" y="338"/>
                  <a:pt x="80" y="326"/>
                  <a:pt x="80" y="312"/>
                </a:cubicBezTo>
                <a:lnTo>
                  <a:pt x="80" y="206"/>
                </a:lnTo>
                <a:lnTo>
                  <a:pt x="80" y="112"/>
                </a:lnTo>
                <a:lnTo>
                  <a:pt x="126" y="84"/>
                </a:lnTo>
                <a:lnTo>
                  <a:pt x="126" y="301"/>
                </a:lnTo>
                <a:cubicBezTo>
                  <a:pt x="127" y="301"/>
                  <a:pt x="126" y="303"/>
                  <a:pt x="126" y="303"/>
                </a:cubicBezTo>
                <a:cubicBezTo>
                  <a:pt x="126" y="314"/>
                  <a:pt x="121" y="324"/>
                  <a:pt x="113" y="330"/>
                </a:cubicBezTo>
                <a:lnTo>
                  <a:pt x="112" y="331"/>
                </a:lnTo>
                <a:cubicBezTo>
                  <a:pt x="111" y="331"/>
                  <a:pt x="110" y="332"/>
                  <a:pt x="109" y="332"/>
                </a:cubicBezTo>
                <a:lnTo>
                  <a:pt x="51" y="369"/>
                </a:lnTo>
                <a:lnTo>
                  <a:pt x="47" y="371"/>
                </a:lnTo>
                <a:cubicBezTo>
                  <a:pt x="44" y="373"/>
                  <a:pt x="42" y="376"/>
                  <a:pt x="42" y="379"/>
                </a:cubicBezTo>
                <a:lnTo>
                  <a:pt x="42" y="408"/>
                </a:lnTo>
                <a:lnTo>
                  <a:pt x="42" y="448"/>
                </a:lnTo>
                <a:lnTo>
                  <a:pt x="56" y="448"/>
                </a:lnTo>
                <a:lnTo>
                  <a:pt x="56" y="380"/>
                </a:lnTo>
                <a:cubicBezTo>
                  <a:pt x="56" y="377"/>
                  <a:pt x="58" y="374"/>
                  <a:pt x="61" y="372"/>
                </a:cubicBezTo>
                <a:cubicBezTo>
                  <a:pt x="61" y="372"/>
                  <a:pt x="68" y="368"/>
                  <a:pt x="68" y="368"/>
                </a:cubicBezTo>
                <a:lnTo>
                  <a:pt x="118" y="336"/>
                </a:lnTo>
                <a:lnTo>
                  <a:pt x="119" y="336"/>
                </a:lnTo>
                <a:cubicBezTo>
                  <a:pt x="132" y="327"/>
                  <a:pt x="141" y="313"/>
                  <a:pt x="141" y="296"/>
                </a:cubicBezTo>
                <a:lnTo>
                  <a:pt x="141" y="292"/>
                </a:lnTo>
                <a:lnTo>
                  <a:pt x="141" y="187"/>
                </a:lnTo>
                <a:lnTo>
                  <a:pt x="141" y="187"/>
                </a:lnTo>
                <a:lnTo>
                  <a:pt x="141" y="149"/>
                </a:lnTo>
                <a:lnTo>
                  <a:pt x="187" y="121"/>
                </a:lnTo>
                <a:lnTo>
                  <a:pt x="187" y="286"/>
                </a:lnTo>
                <a:cubicBezTo>
                  <a:pt x="187" y="287"/>
                  <a:pt x="187" y="287"/>
                  <a:pt x="187" y="288"/>
                </a:cubicBezTo>
                <a:cubicBezTo>
                  <a:pt x="187" y="299"/>
                  <a:pt x="182" y="309"/>
                  <a:pt x="174" y="315"/>
                </a:cubicBezTo>
                <a:cubicBezTo>
                  <a:pt x="174" y="315"/>
                  <a:pt x="169" y="318"/>
                  <a:pt x="169" y="318"/>
                </a:cubicBezTo>
                <a:lnTo>
                  <a:pt x="74" y="376"/>
                </a:lnTo>
                <a:lnTo>
                  <a:pt x="70" y="378"/>
                </a:lnTo>
                <a:cubicBezTo>
                  <a:pt x="68" y="379"/>
                  <a:pt x="66" y="382"/>
                  <a:pt x="66" y="386"/>
                </a:cubicBezTo>
                <a:lnTo>
                  <a:pt x="66" y="386"/>
                </a:lnTo>
                <a:lnTo>
                  <a:pt x="66" y="410"/>
                </a:lnTo>
                <a:lnTo>
                  <a:pt x="66" y="448"/>
                </a:lnTo>
                <a:lnTo>
                  <a:pt x="80" y="448"/>
                </a:lnTo>
                <a:lnTo>
                  <a:pt x="80" y="386"/>
                </a:lnTo>
                <a:lnTo>
                  <a:pt x="80" y="386"/>
                </a:lnTo>
                <a:cubicBezTo>
                  <a:pt x="80" y="383"/>
                  <a:pt x="82" y="380"/>
                  <a:pt x="84" y="379"/>
                </a:cubicBezTo>
                <a:cubicBezTo>
                  <a:pt x="84" y="379"/>
                  <a:pt x="88" y="376"/>
                  <a:pt x="88" y="376"/>
                </a:cubicBezTo>
                <a:lnTo>
                  <a:pt x="177" y="323"/>
                </a:lnTo>
                <a:cubicBezTo>
                  <a:pt x="191" y="315"/>
                  <a:pt x="201" y="300"/>
                  <a:pt x="201" y="282"/>
                </a:cubicBezTo>
                <a:cubicBezTo>
                  <a:pt x="201" y="281"/>
                  <a:pt x="201" y="281"/>
                  <a:pt x="201" y="280"/>
                </a:cubicBezTo>
                <a:lnTo>
                  <a:pt x="201" y="280"/>
                </a:lnTo>
                <a:lnTo>
                  <a:pt x="201" y="186"/>
                </a:lnTo>
                <a:lnTo>
                  <a:pt x="248" y="158"/>
                </a:lnTo>
                <a:lnTo>
                  <a:pt x="248" y="272"/>
                </a:lnTo>
                <a:lnTo>
                  <a:pt x="248" y="272"/>
                </a:lnTo>
                <a:cubicBezTo>
                  <a:pt x="247" y="283"/>
                  <a:pt x="241" y="293"/>
                  <a:pt x="232" y="299"/>
                </a:cubicBezTo>
                <a:cubicBezTo>
                  <a:pt x="232" y="299"/>
                  <a:pt x="231" y="300"/>
                  <a:pt x="231" y="300"/>
                </a:cubicBezTo>
                <a:lnTo>
                  <a:pt x="109" y="373"/>
                </a:lnTo>
                <a:lnTo>
                  <a:pt x="94" y="382"/>
                </a:lnTo>
                <a:cubicBezTo>
                  <a:pt x="91" y="384"/>
                  <a:pt x="89" y="387"/>
                  <a:pt x="89" y="390"/>
                </a:cubicBezTo>
                <a:cubicBezTo>
                  <a:pt x="89" y="391"/>
                  <a:pt x="89" y="392"/>
                  <a:pt x="89" y="392"/>
                </a:cubicBezTo>
                <a:lnTo>
                  <a:pt x="89" y="429"/>
                </a:lnTo>
                <a:lnTo>
                  <a:pt x="89" y="448"/>
                </a:lnTo>
                <a:lnTo>
                  <a:pt x="145" y="448"/>
                </a:lnTo>
                <a:lnTo>
                  <a:pt x="262" y="448"/>
                </a:lnTo>
                <a:cubicBezTo>
                  <a:pt x="280" y="448"/>
                  <a:pt x="295" y="433"/>
                  <a:pt x="295" y="415"/>
                </a:cubicBezTo>
                <a:lnTo>
                  <a:pt x="295" y="299"/>
                </a:lnTo>
                <a:lnTo>
                  <a:pt x="295" y="149"/>
                </a:lnTo>
                <a:lnTo>
                  <a:pt x="295" y="32"/>
                </a:lnTo>
                <a:cubicBezTo>
                  <a:pt x="295" y="14"/>
                  <a:pt x="280" y="0"/>
                  <a:pt x="262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7" name="Freeform 6"/>
          <p:cNvSpPr>
            <a:spLocks/>
          </p:cNvSpPr>
          <p:nvPr userDrawn="1"/>
        </p:nvSpPr>
        <p:spPr bwMode="auto">
          <a:xfrm>
            <a:off x="8542546" y="5685718"/>
            <a:ext cx="320414" cy="394601"/>
          </a:xfrm>
          <a:custGeom>
            <a:avLst/>
            <a:gdLst>
              <a:gd name="T0" fmla="*/ 32 w 294"/>
              <a:gd name="T1" fmla="*/ 0 h 448"/>
              <a:gd name="T2" fmla="*/ 294 w 294"/>
              <a:gd name="T3" fmla="*/ 0 h 448"/>
              <a:gd name="T4" fmla="*/ 294 w 294"/>
              <a:gd name="T5" fmla="*/ 299 h 448"/>
              <a:gd name="T6" fmla="*/ 285 w 294"/>
              <a:gd name="T7" fmla="*/ 448 h 448"/>
              <a:gd name="T8" fmla="*/ 283 w 294"/>
              <a:gd name="T9" fmla="*/ 365 h 448"/>
              <a:gd name="T10" fmla="*/ 275 w 294"/>
              <a:gd name="T11" fmla="*/ 339 h 448"/>
              <a:gd name="T12" fmla="*/ 275 w 294"/>
              <a:gd name="T13" fmla="*/ 134 h 448"/>
              <a:gd name="T14" fmla="*/ 229 w 294"/>
              <a:gd name="T15" fmla="*/ 46 h 448"/>
              <a:gd name="T16" fmla="*/ 229 w 294"/>
              <a:gd name="T17" fmla="*/ 322 h 448"/>
              <a:gd name="T18" fmla="*/ 241 w 294"/>
              <a:gd name="T19" fmla="*/ 345 h 448"/>
              <a:gd name="T20" fmla="*/ 271 w 294"/>
              <a:gd name="T21" fmla="*/ 366 h 448"/>
              <a:gd name="T22" fmla="*/ 275 w 294"/>
              <a:gd name="T23" fmla="*/ 379 h 448"/>
              <a:gd name="T24" fmla="*/ 275 w 294"/>
              <a:gd name="T25" fmla="*/ 448 h 448"/>
              <a:gd name="T26" fmla="*/ 261 w 294"/>
              <a:gd name="T27" fmla="*/ 374 h 448"/>
              <a:gd name="T28" fmla="*/ 250 w 294"/>
              <a:gd name="T29" fmla="*/ 361 h 448"/>
              <a:gd name="T30" fmla="*/ 232 w 294"/>
              <a:gd name="T31" fmla="*/ 349 h 448"/>
              <a:gd name="T32" fmla="*/ 215 w 294"/>
              <a:gd name="T33" fmla="*/ 312 h 448"/>
              <a:gd name="T34" fmla="*/ 215 w 294"/>
              <a:gd name="T35" fmla="*/ 206 h 448"/>
              <a:gd name="T36" fmla="*/ 168 w 294"/>
              <a:gd name="T37" fmla="*/ 84 h 448"/>
              <a:gd name="T38" fmla="*/ 168 w 294"/>
              <a:gd name="T39" fmla="*/ 303 h 448"/>
              <a:gd name="T40" fmla="*/ 183 w 294"/>
              <a:gd name="T41" fmla="*/ 331 h 448"/>
              <a:gd name="T42" fmla="*/ 244 w 294"/>
              <a:gd name="T43" fmla="*/ 369 h 448"/>
              <a:gd name="T44" fmla="*/ 252 w 294"/>
              <a:gd name="T45" fmla="*/ 379 h 448"/>
              <a:gd name="T46" fmla="*/ 252 w 294"/>
              <a:gd name="T47" fmla="*/ 448 h 448"/>
              <a:gd name="T48" fmla="*/ 238 w 294"/>
              <a:gd name="T49" fmla="*/ 380 h 448"/>
              <a:gd name="T50" fmla="*/ 227 w 294"/>
              <a:gd name="T51" fmla="*/ 368 h 448"/>
              <a:gd name="T52" fmla="*/ 176 w 294"/>
              <a:gd name="T53" fmla="*/ 336 h 448"/>
              <a:gd name="T54" fmla="*/ 154 w 294"/>
              <a:gd name="T55" fmla="*/ 292 h 448"/>
              <a:gd name="T56" fmla="*/ 154 w 294"/>
              <a:gd name="T57" fmla="*/ 149 h 448"/>
              <a:gd name="T58" fmla="*/ 107 w 294"/>
              <a:gd name="T59" fmla="*/ 286 h 448"/>
              <a:gd name="T60" fmla="*/ 121 w 294"/>
              <a:gd name="T61" fmla="*/ 315 h 448"/>
              <a:gd name="T62" fmla="*/ 220 w 294"/>
              <a:gd name="T63" fmla="*/ 376 h 448"/>
              <a:gd name="T64" fmla="*/ 229 w 294"/>
              <a:gd name="T65" fmla="*/ 386 h 448"/>
              <a:gd name="T66" fmla="*/ 229 w 294"/>
              <a:gd name="T67" fmla="*/ 410 h 448"/>
              <a:gd name="T68" fmla="*/ 215 w 294"/>
              <a:gd name="T69" fmla="*/ 448 h 448"/>
              <a:gd name="T70" fmla="*/ 214 w 294"/>
              <a:gd name="T71" fmla="*/ 386 h 448"/>
              <a:gd name="T72" fmla="*/ 206 w 294"/>
              <a:gd name="T73" fmla="*/ 376 h 448"/>
              <a:gd name="T74" fmla="*/ 93 w 294"/>
              <a:gd name="T75" fmla="*/ 282 h 448"/>
              <a:gd name="T76" fmla="*/ 93 w 294"/>
              <a:gd name="T77" fmla="*/ 280 h 448"/>
              <a:gd name="T78" fmla="*/ 46 w 294"/>
              <a:gd name="T79" fmla="*/ 158 h 448"/>
              <a:gd name="T80" fmla="*/ 46 w 294"/>
              <a:gd name="T81" fmla="*/ 272 h 448"/>
              <a:gd name="T82" fmla="*/ 64 w 294"/>
              <a:gd name="T83" fmla="*/ 300 h 448"/>
              <a:gd name="T84" fmla="*/ 200 w 294"/>
              <a:gd name="T85" fmla="*/ 382 h 448"/>
              <a:gd name="T86" fmla="*/ 205 w 294"/>
              <a:gd name="T87" fmla="*/ 392 h 448"/>
              <a:gd name="T88" fmla="*/ 205 w 294"/>
              <a:gd name="T89" fmla="*/ 448 h 448"/>
              <a:gd name="T90" fmla="*/ 32 w 294"/>
              <a:gd name="T91" fmla="*/ 448 h 448"/>
              <a:gd name="T92" fmla="*/ 0 w 294"/>
              <a:gd name="T93" fmla="*/ 299 h 448"/>
              <a:gd name="T94" fmla="*/ 0 w 294"/>
              <a:gd name="T95" fmla="*/ 32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4" h="448">
                <a:moveTo>
                  <a:pt x="32" y="0"/>
                </a:moveTo>
                <a:lnTo>
                  <a:pt x="32" y="0"/>
                </a:lnTo>
                <a:lnTo>
                  <a:pt x="149" y="0"/>
                </a:lnTo>
                <a:lnTo>
                  <a:pt x="294" y="0"/>
                </a:lnTo>
                <a:lnTo>
                  <a:pt x="294" y="149"/>
                </a:lnTo>
                <a:lnTo>
                  <a:pt x="294" y="299"/>
                </a:lnTo>
                <a:lnTo>
                  <a:pt x="294" y="448"/>
                </a:lnTo>
                <a:lnTo>
                  <a:pt x="285" y="448"/>
                </a:lnTo>
                <a:lnTo>
                  <a:pt x="285" y="370"/>
                </a:lnTo>
                <a:cubicBezTo>
                  <a:pt x="285" y="368"/>
                  <a:pt x="284" y="367"/>
                  <a:pt x="283" y="365"/>
                </a:cubicBezTo>
                <a:cubicBezTo>
                  <a:pt x="283" y="365"/>
                  <a:pt x="282" y="362"/>
                  <a:pt x="281" y="361"/>
                </a:cubicBezTo>
                <a:cubicBezTo>
                  <a:pt x="277" y="355"/>
                  <a:pt x="275" y="347"/>
                  <a:pt x="275" y="339"/>
                </a:cubicBezTo>
                <a:lnTo>
                  <a:pt x="275" y="285"/>
                </a:lnTo>
                <a:lnTo>
                  <a:pt x="275" y="134"/>
                </a:lnTo>
                <a:lnTo>
                  <a:pt x="275" y="74"/>
                </a:lnTo>
                <a:lnTo>
                  <a:pt x="229" y="46"/>
                </a:lnTo>
                <a:lnTo>
                  <a:pt x="229" y="318"/>
                </a:lnTo>
                <a:lnTo>
                  <a:pt x="229" y="322"/>
                </a:lnTo>
                <a:cubicBezTo>
                  <a:pt x="229" y="323"/>
                  <a:pt x="229" y="324"/>
                  <a:pt x="229" y="324"/>
                </a:cubicBezTo>
                <a:cubicBezTo>
                  <a:pt x="231" y="332"/>
                  <a:pt x="235" y="339"/>
                  <a:pt x="241" y="345"/>
                </a:cubicBezTo>
                <a:cubicBezTo>
                  <a:pt x="241" y="345"/>
                  <a:pt x="243" y="347"/>
                  <a:pt x="243" y="347"/>
                </a:cubicBezTo>
                <a:lnTo>
                  <a:pt x="271" y="366"/>
                </a:lnTo>
                <a:cubicBezTo>
                  <a:pt x="273" y="368"/>
                  <a:pt x="275" y="371"/>
                  <a:pt x="275" y="374"/>
                </a:cubicBezTo>
                <a:lnTo>
                  <a:pt x="275" y="379"/>
                </a:lnTo>
                <a:lnTo>
                  <a:pt x="275" y="411"/>
                </a:lnTo>
                <a:lnTo>
                  <a:pt x="275" y="448"/>
                </a:lnTo>
                <a:lnTo>
                  <a:pt x="261" y="448"/>
                </a:lnTo>
                <a:lnTo>
                  <a:pt x="261" y="374"/>
                </a:lnTo>
                <a:cubicBezTo>
                  <a:pt x="261" y="371"/>
                  <a:pt x="260" y="369"/>
                  <a:pt x="258" y="367"/>
                </a:cubicBezTo>
                <a:cubicBezTo>
                  <a:pt x="258" y="366"/>
                  <a:pt x="250" y="361"/>
                  <a:pt x="250" y="361"/>
                </a:cubicBezTo>
                <a:lnTo>
                  <a:pt x="237" y="352"/>
                </a:lnTo>
                <a:cubicBezTo>
                  <a:pt x="235" y="351"/>
                  <a:pt x="234" y="350"/>
                  <a:pt x="232" y="349"/>
                </a:cubicBezTo>
                <a:lnTo>
                  <a:pt x="230" y="347"/>
                </a:lnTo>
                <a:cubicBezTo>
                  <a:pt x="221" y="338"/>
                  <a:pt x="215" y="326"/>
                  <a:pt x="215" y="312"/>
                </a:cubicBezTo>
                <a:lnTo>
                  <a:pt x="215" y="206"/>
                </a:lnTo>
                <a:lnTo>
                  <a:pt x="215" y="206"/>
                </a:lnTo>
                <a:lnTo>
                  <a:pt x="215" y="112"/>
                </a:lnTo>
                <a:lnTo>
                  <a:pt x="168" y="84"/>
                </a:lnTo>
                <a:lnTo>
                  <a:pt x="168" y="301"/>
                </a:lnTo>
                <a:lnTo>
                  <a:pt x="168" y="303"/>
                </a:lnTo>
                <a:cubicBezTo>
                  <a:pt x="168" y="314"/>
                  <a:pt x="174" y="324"/>
                  <a:pt x="182" y="330"/>
                </a:cubicBezTo>
                <a:lnTo>
                  <a:pt x="183" y="331"/>
                </a:lnTo>
                <a:cubicBezTo>
                  <a:pt x="184" y="331"/>
                  <a:pt x="185" y="332"/>
                  <a:pt x="186" y="332"/>
                </a:cubicBezTo>
                <a:lnTo>
                  <a:pt x="244" y="369"/>
                </a:lnTo>
                <a:lnTo>
                  <a:pt x="247" y="371"/>
                </a:lnTo>
                <a:cubicBezTo>
                  <a:pt x="250" y="373"/>
                  <a:pt x="252" y="376"/>
                  <a:pt x="252" y="379"/>
                </a:cubicBezTo>
                <a:lnTo>
                  <a:pt x="252" y="408"/>
                </a:lnTo>
                <a:lnTo>
                  <a:pt x="252" y="448"/>
                </a:lnTo>
                <a:lnTo>
                  <a:pt x="238" y="448"/>
                </a:lnTo>
                <a:lnTo>
                  <a:pt x="238" y="380"/>
                </a:lnTo>
                <a:cubicBezTo>
                  <a:pt x="238" y="377"/>
                  <a:pt x="236" y="374"/>
                  <a:pt x="234" y="372"/>
                </a:cubicBezTo>
                <a:cubicBezTo>
                  <a:pt x="234" y="372"/>
                  <a:pt x="227" y="368"/>
                  <a:pt x="227" y="368"/>
                </a:cubicBezTo>
                <a:lnTo>
                  <a:pt x="176" y="336"/>
                </a:lnTo>
                <a:lnTo>
                  <a:pt x="176" y="336"/>
                </a:lnTo>
                <a:cubicBezTo>
                  <a:pt x="163" y="327"/>
                  <a:pt x="154" y="313"/>
                  <a:pt x="154" y="296"/>
                </a:cubicBezTo>
                <a:lnTo>
                  <a:pt x="154" y="292"/>
                </a:lnTo>
                <a:lnTo>
                  <a:pt x="154" y="187"/>
                </a:lnTo>
                <a:lnTo>
                  <a:pt x="154" y="149"/>
                </a:lnTo>
                <a:lnTo>
                  <a:pt x="107" y="121"/>
                </a:lnTo>
                <a:lnTo>
                  <a:pt x="107" y="286"/>
                </a:lnTo>
                <a:cubicBezTo>
                  <a:pt x="107" y="287"/>
                  <a:pt x="107" y="287"/>
                  <a:pt x="107" y="288"/>
                </a:cubicBezTo>
                <a:cubicBezTo>
                  <a:pt x="107" y="299"/>
                  <a:pt x="112" y="309"/>
                  <a:pt x="121" y="315"/>
                </a:cubicBezTo>
                <a:cubicBezTo>
                  <a:pt x="121" y="315"/>
                  <a:pt x="125" y="318"/>
                  <a:pt x="125" y="318"/>
                </a:cubicBezTo>
                <a:lnTo>
                  <a:pt x="220" y="376"/>
                </a:lnTo>
                <a:lnTo>
                  <a:pt x="224" y="378"/>
                </a:lnTo>
                <a:cubicBezTo>
                  <a:pt x="227" y="379"/>
                  <a:pt x="228" y="382"/>
                  <a:pt x="229" y="386"/>
                </a:cubicBezTo>
                <a:lnTo>
                  <a:pt x="229" y="386"/>
                </a:lnTo>
                <a:lnTo>
                  <a:pt x="229" y="410"/>
                </a:lnTo>
                <a:lnTo>
                  <a:pt x="229" y="448"/>
                </a:lnTo>
                <a:lnTo>
                  <a:pt x="215" y="448"/>
                </a:lnTo>
                <a:lnTo>
                  <a:pt x="215" y="386"/>
                </a:lnTo>
                <a:lnTo>
                  <a:pt x="214" y="386"/>
                </a:lnTo>
                <a:cubicBezTo>
                  <a:pt x="214" y="383"/>
                  <a:pt x="213" y="380"/>
                  <a:pt x="210" y="379"/>
                </a:cubicBezTo>
                <a:cubicBezTo>
                  <a:pt x="210" y="379"/>
                  <a:pt x="206" y="376"/>
                  <a:pt x="206" y="376"/>
                </a:cubicBezTo>
                <a:lnTo>
                  <a:pt x="118" y="323"/>
                </a:lnTo>
                <a:cubicBezTo>
                  <a:pt x="103" y="315"/>
                  <a:pt x="93" y="300"/>
                  <a:pt x="93" y="282"/>
                </a:cubicBezTo>
                <a:cubicBezTo>
                  <a:pt x="93" y="281"/>
                  <a:pt x="93" y="281"/>
                  <a:pt x="93" y="280"/>
                </a:cubicBezTo>
                <a:lnTo>
                  <a:pt x="93" y="280"/>
                </a:lnTo>
                <a:lnTo>
                  <a:pt x="93" y="186"/>
                </a:lnTo>
                <a:lnTo>
                  <a:pt x="46" y="158"/>
                </a:lnTo>
                <a:lnTo>
                  <a:pt x="46" y="272"/>
                </a:lnTo>
                <a:lnTo>
                  <a:pt x="46" y="272"/>
                </a:lnTo>
                <a:cubicBezTo>
                  <a:pt x="47" y="283"/>
                  <a:pt x="53" y="293"/>
                  <a:pt x="62" y="299"/>
                </a:cubicBezTo>
                <a:cubicBezTo>
                  <a:pt x="62" y="299"/>
                  <a:pt x="64" y="300"/>
                  <a:pt x="64" y="300"/>
                </a:cubicBezTo>
                <a:lnTo>
                  <a:pt x="185" y="373"/>
                </a:lnTo>
                <a:lnTo>
                  <a:pt x="200" y="382"/>
                </a:lnTo>
                <a:cubicBezTo>
                  <a:pt x="203" y="384"/>
                  <a:pt x="205" y="387"/>
                  <a:pt x="205" y="390"/>
                </a:cubicBezTo>
                <a:lnTo>
                  <a:pt x="205" y="392"/>
                </a:lnTo>
                <a:lnTo>
                  <a:pt x="205" y="429"/>
                </a:lnTo>
                <a:lnTo>
                  <a:pt x="205" y="448"/>
                </a:lnTo>
                <a:lnTo>
                  <a:pt x="149" y="448"/>
                </a:lnTo>
                <a:lnTo>
                  <a:pt x="32" y="448"/>
                </a:lnTo>
                <a:cubicBezTo>
                  <a:pt x="14" y="448"/>
                  <a:pt x="0" y="433"/>
                  <a:pt x="0" y="415"/>
                </a:cubicBezTo>
                <a:lnTo>
                  <a:pt x="0" y="299"/>
                </a:lnTo>
                <a:lnTo>
                  <a:pt x="0" y="149"/>
                </a:lnTo>
                <a:lnTo>
                  <a:pt x="0" y="32"/>
                </a:lnTo>
                <a:cubicBezTo>
                  <a:pt x="0" y="14"/>
                  <a:pt x="14" y="0"/>
                  <a:pt x="32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auto">
          <a:xfrm>
            <a:off x="9358968" y="5980949"/>
            <a:ext cx="1634652" cy="66247"/>
          </a:xfrm>
          <a:custGeom>
            <a:avLst/>
            <a:gdLst>
              <a:gd name="T0" fmla="*/ 13 w 1496"/>
              <a:gd name="T1" fmla="*/ 0 h 75"/>
              <a:gd name="T2" fmla="*/ 13 w 1496"/>
              <a:gd name="T3" fmla="*/ 0 h 75"/>
              <a:gd name="T4" fmla="*/ 1483 w 1496"/>
              <a:gd name="T5" fmla="*/ 0 h 75"/>
              <a:gd name="T6" fmla="*/ 1496 w 1496"/>
              <a:gd name="T7" fmla="*/ 7 h 75"/>
              <a:gd name="T8" fmla="*/ 1496 w 1496"/>
              <a:gd name="T9" fmla="*/ 67 h 75"/>
              <a:gd name="T10" fmla="*/ 1483 w 1496"/>
              <a:gd name="T11" fmla="*/ 75 h 75"/>
              <a:gd name="T12" fmla="*/ 13 w 1496"/>
              <a:gd name="T13" fmla="*/ 75 h 75"/>
              <a:gd name="T14" fmla="*/ 0 w 1496"/>
              <a:gd name="T15" fmla="*/ 67 h 75"/>
              <a:gd name="T16" fmla="*/ 0 w 1496"/>
              <a:gd name="T17" fmla="*/ 7 h 75"/>
              <a:gd name="T18" fmla="*/ 13 w 1496"/>
              <a:gd name="T19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96" h="75">
                <a:moveTo>
                  <a:pt x="13" y="0"/>
                </a:moveTo>
                <a:lnTo>
                  <a:pt x="13" y="0"/>
                </a:lnTo>
                <a:lnTo>
                  <a:pt x="1483" y="0"/>
                </a:lnTo>
                <a:cubicBezTo>
                  <a:pt x="1490" y="0"/>
                  <a:pt x="1496" y="3"/>
                  <a:pt x="1496" y="7"/>
                </a:cubicBezTo>
                <a:lnTo>
                  <a:pt x="1496" y="67"/>
                </a:lnTo>
                <a:cubicBezTo>
                  <a:pt x="1496" y="71"/>
                  <a:pt x="1490" y="75"/>
                  <a:pt x="1483" y="75"/>
                </a:cubicBezTo>
                <a:lnTo>
                  <a:pt x="13" y="75"/>
                </a:lnTo>
                <a:cubicBezTo>
                  <a:pt x="6" y="75"/>
                  <a:pt x="0" y="71"/>
                  <a:pt x="0" y="67"/>
                </a:cubicBezTo>
                <a:lnTo>
                  <a:pt x="0" y="7"/>
                </a:lnTo>
                <a:cubicBezTo>
                  <a:pt x="0" y="3"/>
                  <a:pt x="6" y="0"/>
                  <a:pt x="13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9358967" y="5685717"/>
            <a:ext cx="282398" cy="262108"/>
          </a:xfrm>
          <a:custGeom>
            <a:avLst/>
            <a:gdLst>
              <a:gd name="T0" fmla="*/ 205 w 258"/>
              <a:gd name="T1" fmla="*/ 268 h 298"/>
              <a:gd name="T2" fmla="*/ 205 w 258"/>
              <a:gd name="T3" fmla="*/ 268 h 298"/>
              <a:gd name="T4" fmla="*/ 156 w 258"/>
              <a:gd name="T5" fmla="*/ 280 h 298"/>
              <a:gd name="T6" fmla="*/ 98 w 258"/>
              <a:gd name="T7" fmla="*/ 265 h 298"/>
              <a:gd name="T8" fmla="*/ 60 w 258"/>
              <a:gd name="T9" fmla="*/ 222 h 298"/>
              <a:gd name="T10" fmla="*/ 48 w 258"/>
              <a:gd name="T11" fmla="*/ 154 h 298"/>
              <a:gd name="T12" fmla="*/ 61 w 258"/>
              <a:gd name="T13" fmla="*/ 75 h 298"/>
              <a:gd name="T14" fmla="*/ 98 w 258"/>
              <a:gd name="T15" fmla="*/ 29 h 298"/>
              <a:gd name="T16" fmla="*/ 149 w 258"/>
              <a:gd name="T17" fmla="*/ 15 h 298"/>
              <a:gd name="T18" fmla="*/ 207 w 258"/>
              <a:gd name="T19" fmla="*/ 34 h 298"/>
              <a:gd name="T20" fmla="*/ 245 w 258"/>
              <a:gd name="T21" fmla="*/ 97 h 298"/>
              <a:gd name="T22" fmla="*/ 251 w 258"/>
              <a:gd name="T23" fmla="*/ 97 h 298"/>
              <a:gd name="T24" fmla="*/ 245 w 258"/>
              <a:gd name="T25" fmla="*/ 0 h 298"/>
              <a:gd name="T26" fmla="*/ 238 w 258"/>
              <a:gd name="T27" fmla="*/ 0 h 298"/>
              <a:gd name="T28" fmla="*/ 230 w 258"/>
              <a:gd name="T29" fmla="*/ 15 h 298"/>
              <a:gd name="T30" fmla="*/ 220 w 258"/>
              <a:gd name="T31" fmla="*/ 19 h 298"/>
              <a:gd name="T32" fmla="*/ 207 w 258"/>
              <a:gd name="T33" fmla="*/ 15 h 298"/>
              <a:gd name="T34" fmla="*/ 146 w 258"/>
              <a:gd name="T35" fmla="*/ 0 h 298"/>
              <a:gd name="T36" fmla="*/ 72 w 258"/>
              <a:gd name="T37" fmla="*/ 19 h 298"/>
              <a:gd name="T38" fmla="*/ 19 w 258"/>
              <a:gd name="T39" fmla="*/ 75 h 298"/>
              <a:gd name="T40" fmla="*/ 0 w 258"/>
              <a:gd name="T41" fmla="*/ 154 h 298"/>
              <a:gd name="T42" fmla="*/ 29 w 258"/>
              <a:gd name="T43" fmla="*/ 246 h 298"/>
              <a:gd name="T44" fmla="*/ 140 w 258"/>
              <a:gd name="T45" fmla="*/ 298 h 298"/>
              <a:gd name="T46" fmla="*/ 208 w 258"/>
              <a:gd name="T47" fmla="*/ 281 h 298"/>
              <a:gd name="T48" fmla="*/ 258 w 258"/>
              <a:gd name="T49" fmla="*/ 225 h 298"/>
              <a:gd name="T50" fmla="*/ 251 w 258"/>
              <a:gd name="T51" fmla="*/ 222 h 298"/>
              <a:gd name="T52" fmla="*/ 205 w 258"/>
              <a:gd name="T53" fmla="*/ 26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8" h="298">
                <a:moveTo>
                  <a:pt x="205" y="268"/>
                </a:moveTo>
                <a:lnTo>
                  <a:pt x="205" y="268"/>
                </a:lnTo>
                <a:cubicBezTo>
                  <a:pt x="191" y="276"/>
                  <a:pt x="174" y="280"/>
                  <a:pt x="156" y="280"/>
                </a:cubicBezTo>
                <a:cubicBezTo>
                  <a:pt x="134" y="280"/>
                  <a:pt x="115" y="275"/>
                  <a:pt x="98" y="265"/>
                </a:cubicBezTo>
                <a:cubicBezTo>
                  <a:pt x="82" y="254"/>
                  <a:pt x="69" y="240"/>
                  <a:pt x="60" y="222"/>
                </a:cubicBezTo>
                <a:cubicBezTo>
                  <a:pt x="52" y="203"/>
                  <a:pt x="48" y="180"/>
                  <a:pt x="48" y="154"/>
                </a:cubicBezTo>
                <a:cubicBezTo>
                  <a:pt x="48" y="123"/>
                  <a:pt x="53" y="97"/>
                  <a:pt x="61" y="75"/>
                </a:cubicBezTo>
                <a:cubicBezTo>
                  <a:pt x="70" y="54"/>
                  <a:pt x="83" y="39"/>
                  <a:pt x="98" y="29"/>
                </a:cubicBezTo>
                <a:cubicBezTo>
                  <a:pt x="113" y="19"/>
                  <a:pt x="130" y="15"/>
                  <a:pt x="149" y="15"/>
                </a:cubicBezTo>
                <a:cubicBezTo>
                  <a:pt x="172" y="15"/>
                  <a:pt x="191" y="21"/>
                  <a:pt x="207" y="34"/>
                </a:cubicBezTo>
                <a:cubicBezTo>
                  <a:pt x="224" y="47"/>
                  <a:pt x="236" y="68"/>
                  <a:pt x="245" y="97"/>
                </a:cubicBezTo>
                <a:lnTo>
                  <a:pt x="251" y="97"/>
                </a:lnTo>
                <a:lnTo>
                  <a:pt x="245" y="0"/>
                </a:lnTo>
                <a:lnTo>
                  <a:pt x="238" y="0"/>
                </a:lnTo>
                <a:cubicBezTo>
                  <a:pt x="236" y="7"/>
                  <a:pt x="233" y="12"/>
                  <a:pt x="230" y="15"/>
                </a:cubicBezTo>
                <a:cubicBezTo>
                  <a:pt x="227" y="18"/>
                  <a:pt x="224" y="19"/>
                  <a:pt x="220" y="19"/>
                </a:cubicBezTo>
                <a:cubicBezTo>
                  <a:pt x="217" y="19"/>
                  <a:pt x="213" y="18"/>
                  <a:pt x="207" y="15"/>
                </a:cubicBezTo>
                <a:cubicBezTo>
                  <a:pt x="187" y="6"/>
                  <a:pt x="167" y="0"/>
                  <a:pt x="146" y="0"/>
                </a:cubicBezTo>
                <a:cubicBezTo>
                  <a:pt x="119" y="0"/>
                  <a:pt x="95" y="7"/>
                  <a:pt x="72" y="19"/>
                </a:cubicBezTo>
                <a:cubicBezTo>
                  <a:pt x="50" y="32"/>
                  <a:pt x="32" y="51"/>
                  <a:pt x="19" y="75"/>
                </a:cubicBezTo>
                <a:cubicBezTo>
                  <a:pt x="6" y="99"/>
                  <a:pt x="0" y="125"/>
                  <a:pt x="0" y="154"/>
                </a:cubicBezTo>
                <a:cubicBezTo>
                  <a:pt x="0" y="190"/>
                  <a:pt x="9" y="220"/>
                  <a:pt x="29" y="246"/>
                </a:cubicBezTo>
                <a:cubicBezTo>
                  <a:pt x="55" y="281"/>
                  <a:pt x="92" y="298"/>
                  <a:pt x="140" y="298"/>
                </a:cubicBezTo>
                <a:cubicBezTo>
                  <a:pt x="166" y="298"/>
                  <a:pt x="189" y="292"/>
                  <a:pt x="208" y="281"/>
                </a:cubicBezTo>
                <a:cubicBezTo>
                  <a:pt x="227" y="269"/>
                  <a:pt x="244" y="250"/>
                  <a:pt x="258" y="225"/>
                </a:cubicBezTo>
                <a:lnTo>
                  <a:pt x="251" y="222"/>
                </a:lnTo>
                <a:cubicBezTo>
                  <a:pt x="235" y="244"/>
                  <a:pt x="219" y="260"/>
                  <a:pt x="205" y="26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1" name="Freeform 9"/>
          <p:cNvSpPr>
            <a:spLocks noEditPoints="1"/>
          </p:cNvSpPr>
          <p:nvPr userDrawn="1"/>
        </p:nvSpPr>
        <p:spPr bwMode="auto">
          <a:xfrm>
            <a:off x="9668519" y="5685717"/>
            <a:ext cx="307742" cy="262108"/>
          </a:xfrm>
          <a:custGeom>
            <a:avLst/>
            <a:gdLst>
              <a:gd name="T0" fmla="*/ 206 w 281"/>
              <a:gd name="T1" fmla="*/ 252 h 298"/>
              <a:gd name="T2" fmla="*/ 206 w 281"/>
              <a:gd name="T3" fmla="*/ 252 h 298"/>
              <a:gd name="T4" fmla="*/ 140 w 281"/>
              <a:gd name="T5" fmla="*/ 283 h 298"/>
              <a:gd name="T6" fmla="*/ 139 w 281"/>
              <a:gd name="T7" fmla="*/ 283 h 298"/>
              <a:gd name="T8" fmla="*/ 79 w 281"/>
              <a:gd name="T9" fmla="*/ 255 h 298"/>
              <a:gd name="T10" fmla="*/ 48 w 281"/>
              <a:gd name="T11" fmla="*/ 148 h 298"/>
              <a:gd name="T12" fmla="*/ 77 w 281"/>
              <a:gd name="T13" fmla="*/ 44 h 298"/>
              <a:gd name="T14" fmla="*/ 139 w 281"/>
              <a:gd name="T15" fmla="*/ 15 h 298"/>
              <a:gd name="T16" fmla="*/ 140 w 281"/>
              <a:gd name="T17" fmla="*/ 15 h 298"/>
              <a:gd name="T18" fmla="*/ 203 w 281"/>
              <a:gd name="T19" fmla="*/ 44 h 298"/>
              <a:gd name="T20" fmla="*/ 232 w 281"/>
              <a:gd name="T21" fmla="*/ 153 h 298"/>
              <a:gd name="T22" fmla="*/ 206 w 281"/>
              <a:gd name="T23" fmla="*/ 252 h 298"/>
              <a:gd name="T24" fmla="*/ 143 w 281"/>
              <a:gd name="T25" fmla="*/ 0 h 298"/>
              <a:gd name="T26" fmla="*/ 143 w 281"/>
              <a:gd name="T27" fmla="*/ 0 h 298"/>
              <a:gd name="T28" fmla="*/ 140 w 281"/>
              <a:gd name="T29" fmla="*/ 0 h 298"/>
              <a:gd name="T30" fmla="*/ 47 w 281"/>
              <a:gd name="T31" fmla="*/ 37 h 298"/>
              <a:gd name="T32" fmla="*/ 0 w 281"/>
              <a:gd name="T33" fmla="*/ 149 h 298"/>
              <a:gd name="T34" fmla="*/ 40 w 281"/>
              <a:gd name="T35" fmla="*/ 257 h 298"/>
              <a:gd name="T36" fmla="*/ 139 w 281"/>
              <a:gd name="T37" fmla="*/ 298 h 298"/>
              <a:gd name="T38" fmla="*/ 140 w 281"/>
              <a:gd name="T39" fmla="*/ 298 h 298"/>
              <a:gd name="T40" fmla="*/ 239 w 281"/>
              <a:gd name="T41" fmla="*/ 255 h 298"/>
              <a:gd name="T42" fmla="*/ 281 w 281"/>
              <a:gd name="T43" fmla="*/ 148 h 298"/>
              <a:gd name="T44" fmla="*/ 240 w 281"/>
              <a:gd name="T45" fmla="*/ 42 h 298"/>
              <a:gd name="T46" fmla="*/ 143 w 281"/>
              <a:gd name="T4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1" h="298">
                <a:moveTo>
                  <a:pt x="206" y="252"/>
                </a:moveTo>
                <a:lnTo>
                  <a:pt x="206" y="252"/>
                </a:lnTo>
                <a:cubicBezTo>
                  <a:pt x="189" y="272"/>
                  <a:pt x="167" y="283"/>
                  <a:pt x="140" y="283"/>
                </a:cubicBezTo>
                <a:lnTo>
                  <a:pt x="139" y="283"/>
                </a:lnTo>
                <a:cubicBezTo>
                  <a:pt x="114" y="283"/>
                  <a:pt x="94" y="274"/>
                  <a:pt x="79" y="255"/>
                </a:cubicBezTo>
                <a:cubicBezTo>
                  <a:pt x="58" y="230"/>
                  <a:pt x="48" y="194"/>
                  <a:pt x="48" y="148"/>
                </a:cubicBezTo>
                <a:cubicBezTo>
                  <a:pt x="48" y="101"/>
                  <a:pt x="58" y="67"/>
                  <a:pt x="77" y="44"/>
                </a:cubicBezTo>
                <a:cubicBezTo>
                  <a:pt x="93" y="25"/>
                  <a:pt x="113" y="15"/>
                  <a:pt x="139" y="15"/>
                </a:cubicBezTo>
                <a:lnTo>
                  <a:pt x="140" y="15"/>
                </a:lnTo>
                <a:cubicBezTo>
                  <a:pt x="167" y="15"/>
                  <a:pt x="188" y="25"/>
                  <a:pt x="203" y="44"/>
                </a:cubicBezTo>
                <a:cubicBezTo>
                  <a:pt x="222" y="68"/>
                  <a:pt x="232" y="104"/>
                  <a:pt x="232" y="153"/>
                </a:cubicBezTo>
                <a:cubicBezTo>
                  <a:pt x="232" y="199"/>
                  <a:pt x="223" y="231"/>
                  <a:pt x="206" y="252"/>
                </a:cubicBezTo>
                <a:close/>
                <a:moveTo>
                  <a:pt x="143" y="0"/>
                </a:moveTo>
                <a:lnTo>
                  <a:pt x="143" y="0"/>
                </a:lnTo>
                <a:lnTo>
                  <a:pt x="140" y="0"/>
                </a:lnTo>
                <a:cubicBezTo>
                  <a:pt x="103" y="1"/>
                  <a:pt x="72" y="12"/>
                  <a:pt x="47" y="37"/>
                </a:cubicBezTo>
                <a:cubicBezTo>
                  <a:pt x="15" y="66"/>
                  <a:pt x="0" y="103"/>
                  <a:pt x="0" y="149"/>
                </a:cubicBezTo>
                <a:cubicBezTo>
                  <a:pt x="0" y="193"/>
                  <a:pt x="13" y="229"/>
                  <a:pt x="40" y="257"/>
                </a:cubicBezTo>
                <a:cubicBezTo>
                  <a:pt x="67" y="285"/>
                  <a:pt x="100" y="298"/>
                  <a:pt x="139" y="298"/>
                </a:cubicBezTo>
                <a:lnTo>
                  <a:pt x="140" y="298"/>
                </a:lnTo>
                <a:cubicBezTo>
                  <a:pt x="179" y="298"/>
                  <a:pt x="212" y="284"/>
                  <a:pt x="239" y="255"/>
                </a:cubicBezTo>
                <a:cubicBezTo>
                  <a:pt x="266" y="228"/>
                  <a:pt x="281" y="191"/>
                  <a:pt x="281" y="148"/>
                </a:cubicBezTo>
                <a:cubicBezTo>
                  <a:pt x="281" y="105"/>
                  <a:pt x="267" y="70"/>
                  <a:pt x="240" y="42"/>
                </a:cubicBezTo>
                <a:cubicBezTo>
                  <a:pt x="212" y="14"/>
                  <a:pt x="180" y="0"/>
                  <a:pt x="143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auto">
          <a:xfrm>
            <a:off x="10725702" y="5691478"/>
            <a:ext cx="267916" cy="250586"/>
          </a:xfrm>
          <a:custGeom>
            <a:avLst/>
            <a:gdLst>
              <a:gd name="T0" fmla="*/ 238 w 246"/>
              <a:gd name="T1" fmla="*/ 214 h 285"/>
              <a:gd name="T2" fmla="*/ 238 w 246"/>
              <a:gd name="T3" fmla="*/ 214 h 285"/>
              <a:gd name="T4" fmla="*/ 210 w 246"/>
              <a:gd name="T5" fmla="*/ 253 h 285"/>
              <a:gd name="T6" fmla="*/ 190 w 246"/>
              <a:gd name="T7" fmla="*/ 265 h 285"/>
              <a:gd name="T8" fmla="*/ 154 w 246"/>
              <a:gd name="T9" fmla="*/ 269 h 285"/>
              <a:gd name="T10" fmla="*/ 105 w 246"/>
              <a:gd name="T11" fmla="*/ 269 h 285"/>
              <a:gd name="T12" fmla="*/ 89 w 246"/>
              <a:gd name="T13" fmla="*/ 267 h 285"/>
              <a:gd name="T14" fmla="*/ 83 w 246"/>
              <a:gd name="T15" fmla="*/ 260 h 285"/>
              <a:gd name="T16" fmla="*/ 82 w 246"/>
              <a:gd name="T17" fmla="*/ 237 h 285"/>
              <a:gd name="T18" fmla="*/ 82 w 246"/>
              <a:gd name="T19" fmla="*/ 143 h 285"/>
              <a:gd name="T20" fmla="*/ 145 w 246"/>
              <a:gd name="T21" fmla="*/ 143 h 285"/>
              <a:gd name="T22" fmla="*/ 172 w 246"/>
              <a:gd name="T23" fmla="*/ 148 h 285"/>
              <a:gd name="T24" fmla="*/ 184 w 246"/>
              <a:gd name="T25" fmla="*/ 159 h 285"/>
              <a:gd name="T26" fmla="*/ 190 w 246"/>
              <a:gd name="T27" fmla="*/ 186 h 285"/>
              <a:gd name="T28" fmla="*/ 197 w 246"/>
              <a:gd name="T29" fmla="*/ 186 h 285"/>
              <a:gd name="T30" fmla="*/ 197 w 246"/>
              <a:gd name="T31" fmla="*/ 86 h 285"/>
              <a:gd name="T32" fmla="*/ 190 w 246"/>
              <a:gd name="T33" fmla="*/ 86 h 285"/>
              <a:gd name="T34" fmla="*/ 178 w 246"/>
              <a:gd name="T35" fmla="*/ 120 h 285"/>
              <a:gd name="T36" fmla="*/ 145 w 246"/>
              <a:gd name="T37" fmla="*/ 128 h 285"/>
              <a:gd name="T38" fmla="*/ 82 w 246"/>
              <a:gd name="T39" fmla="*/ 128 h 285"/>
              <a:gd name="T40" fmla="*/ 82 w 246"/>
              <a:gd name="T41" fmla="*/ 14 h 285"/>
              <a:gd name="T42" fmla="*/ 161 w 246"/>
              <a:gd name="T43" fmla="*/ 14 h 285"/>
              <a:gd name="T44" fmla="*/ 191 w 246"/>
              <a:gd name="T45" fmla="*/ 18 h 285"/>
              <a:gd name="T46" fmla="*/ 207 w 246"/>
              <a:gd name="T47" fmla="*/ 30 h 285"/>
              <a:gd name="T48" fmla="*/ 217 w 246"/>
              <a:gd name="T49" fmla="*/ 62 h 285"/>
              <a:gd name="T50" fmla="*/ 225 w 246"/>
              <a:gd name="T51" fmla="*/ 62 h 285"/>
              <a:gd name="T52" fmla="*/ 221 w 246"/>
              <a:gd name="T53" fmla="*/ 0 h 285"/>
              <a:gd name="T54" fmla="*/ 0 w 246"/>
              <a:gd name="T55" fmla="*/ 0 h 285"/>
              <a:gd name="T56" fmla="*/ 0 w 246"/>
              <a:gd name="T57" fmla="*/ 7 h 285"/>
              <a:gd name="T58" fmla="*/ 10 w 246"/>
              <a:gd name="T59" fmla="*/ 7 h 285"/>
              <a:gd name="T60" fmla="*/ 36 w 246"/>
              <a:gd name="T61" fmla="*/ 15 h 285"/>
              <a:gd name="T62" fmla="*/ 41 w 246"/>
              <a:gd name="T63" fmla="*/ 49 h 285"/>
              <a:gd name="T64" fmla="*/ 41 w 246"/>
              <a:gd name="T65" fmla="*/ 234 h 285"/>
              <a:gd name="T66" fmla="*/ 39 w 246"/>
              <a:gd name="T67" fmla="*/ 263 h 285"/>
              <a:gd name="T68" fmla="*/ 30 w 246"/>
              <a:gd name="T69" fmla="*/ 272 h 285"/>
              <a:gd name="T70" fmla="*/ 10 w 246"/>
              <a:gd name="T71" fmla="*/ 277 h 285"/>
              <a:gd name="T72" fmla="*/ 0 w 246"/>
              <a:gd name="T73" fmla="*/ 277 h 285"/>
              <a:gd name="T74" fmla="*/ 0 w 246"/>
              <a:gd name="T75" fmla="*/ 285 h 285"/>
              <a:gd name="T76" fmla="*/ 221 w 246"/>
              <a:gd name="T77" fmla="*/ 285 h 285"/>
              <a:gd name="T78" fmla="*/ 246 w 246"/>
              <a:gd name="T79" fmla="*/ 214 h 285"/>
              <a:gd name="T80" fmla="*/ 238 w 246"/>
              <a:gd name="T81" fmla="*/ 214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6" h="285">
                <a:moveTo>
                  <a:pt x="238" y="214"/>
                </a:moveTo>
                <a:lnTo>
                  <a:pt x="238" y="214"/>
                </a:lnTo>
                <a:cubicBezTo>
                  <a:pt x="229" y="231"/>
                  <a:pt x="220" y="244"/>
                  <a:pt x="210" y="253"/>
                </a:cubicBezTo>
                <a:cubicBezTo>
                  <a:pt x="203" y="260"/>
                  <a:pt x="197" y="264"/>
                  <a:pt x="190" y="265"/>
                </a:cubicBezTo>
                <a:cubicBezTo>
                  <a:pt x="182" y="268"/>
                  <a:pt x="170" y="269"/>
                  <a:pt x="154" y="269"/>
                </a:cubicBezTo>
                <a:lnTo>
                  <a:pt x="105" y="269"/>
                </a:lnTo>
                <a:cubicBezTo>
                  <a:pt x="98" y="269"/>
                  <a:pt x="92" y="269"/>
                  <a:pt x="89" y="267"/>
                </a:cubicBezTo>
                <a:cubicBezTo>
                  <a:pt x="86" y="265"/>
                  <a:pt x="85" y="263"/>
                  <a:pt x="83" y="260"/>
                </a:cubicBezTo>
                <a:cubicBezTo>
                  <a:pt x="83" y="258"/>
                  <a:pt x="82" y="250"/>
                  <a:pt x="82" y="237"/>
                </a:cubicBezTo>
                <a:lnTo>
                  <a:pt x="82" y="143"/>
                </a:lnTo>
                <a:lnTo>
                  <a:pt x="145" y="143"/>
                </a:lnTo>
                <a:cubicBezTo>
                  <a:pt x="157" y="143"/>
                  <a:pt x="165" y="145"/>
                  <a:pt x="172" y="148"/>
                </a:cubicBezTo>
                <a:cubicBezTo>
                  <a:pt x="178" y="151"/>
                  <a:pt x="181" y="155"/>
                  <a:pt x="184" y="159"/>
                </a:cubicBezTo>
                <a:cubicBezTo>
                  <a:pt x="186" y="164"/>
                  <a:pt x="188" y="172"/>
                  <a:pt x="190" y="186"/>
                </a:cubicBezTo>
                <a:lnTo>
                  <a:pt x="197" y="186"/>
                </a:lnTo>
                <a:lnTo>
                  <a:pt x="197" y="86"/>
                </a:lnTo>
                <a:lnTo>
                  <a:pt x="190" y="86"/>
                </a:lnTo>
                <a:cubicBezTo>
                  <a:pt x="189" y="103"/>
                  <a:pt x="185" y="114"/>
                  <a:pt x="178" y="120"/>
                </a:cubicBezTo>
                <a:cubicBezTo>
                  <a:pt x="172" y="126"/>
                  <a:pt x="162" y="128"/>
                  <a:pt x="145" y="128"/>
                </a:cubicBezTo>
                <a:lnTo>
                  <a:pt x="82" y="128"/>
                </a:lnTo>
                <a:lnTo>
                  <a:pt x="82" y="14"/>
                </a:lnTo>
                <a:lnTo>
                  <a:pt x="161" y="14"/>
                </a:lnTo>
                <a:cubicBezTo>
                  <a:pt x="175" y="14"/>
                  <a:pt x="185" y="16"/>
                  <a:pt x="191" y="18"/>
                </a:cubicBezTo>
                <a:cubicBezTo>
                  <a:pt x="197" y="21"/>
                  <a:pt x="203" y="25"/>
                  <a:pt x="207" y="30"/>
                </a:cubicBezTo>
                <a:cubicBezTo>
                  <a:pt x="210" y="37"/>
                  <a:pt x="213" y="46"/>
                  <a:pt x="217" y="62"/>
                </a:cubicBezTo>
                <a:lnTo>
                  <a:pt x="225" y="62"/>
                </a:lnTo>
                <a:lnTo>
                  <a:pt x="221" y="0"/>
                </a:lnTo>
                <a:lnTo>
                  <a:pt x="0" y="0"/>
                </a:lnTo>
                <a:lnTo>
                  <a:pt x="0" y="7"/>
                </a:lnTo>
                <a:lnTo>
                  <a:pt x="10" y="7"/>
                </a:lnTo>
                <a:cubicBezTo>
                  <a:pt x="22" y="7"/>
                  <a:pt x="31" y="10"/>
                  <a:pt x="36" y="15"/>
                </a:cubicBezTo>
                <a:cubicBezTo>
                  <a:pt x="39" y="20"/>
                  <a:pt x="41" y="30"/>
                  <a:pt x="41" y="49"/>
                </a:cubicBezTo>
                <a:lnTo>
                  <a:pt x="41" y="234"/>
                </a:lnTo>
                <a:cubicBezTo>
                  <a:pt x="41" y="248"/>
                  <a:pt x="41" y="258"/>
                  <a:pt x="39" y="263"/>
                </a:cubicBezTo>
                <a:cubicBezTo>
                  <a:pt x="38" y="266"/>
                  <a:pt x="35" y="270"/>
                  <a:pt x="30" y="272"/>
                </a:cubicBezTo>
                <a:cubicBezTo>
                  <a:pt x="24" y="275"/>
                  <a:pt x="17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221" y="285"/>
                </a:lnTo>
                <a:lnTo>
                  <a:pt x="246" y="214"/>
                </a:lnTo>
                <a:lnTo>
                  <a:pt x="238" y="214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3" name="Freeform 11"/>
          <p:cNvSpPr>
            <a:spLocks noEditPoints="1"/>
          </p:cNvSpPr>
          <p:nvPr userDrawn="1"/>
        </p:nvSpPr>
        <p:spPr bwMode="auto">
          <a:xfrm>
            <a:off x="10412530" y="5691478"/>
            <a:ext cx="314983" cy="250586"/>
          </a:xfrm>
          <a:custGeom>
            <a:avLst/>
            <a:gdLst>
              <a:gd name="T0" fmla="*/ 209 w 289"/>
              <a:gd name="T1" fmla="*/ 236 h 285"/>
              <a:gd name="T2" fmla="*/ 209 w 289"/>
              <a:gd name="T3" fmla="*/ 236 h 285"/>
              <a:gd name="T4" fmla="*/ 162 w 289"/>
              <a:gd name="T5" fmla="*/ 265 h 285"/>
              <a:gd name="T6" fmla="*/ 127 w 289"/>
              <a:gd name="T7" fmla="*/ 270 h 285"/>
              <a:gd name="T8" fmla="*/ 82 w 289"/>
              <a:gd name="T9" fmla="*/ 264 h 285"/>
              <a:gd name="T10" fmla="*/ 82 w 289"/>
              <a:gd name="T11" fmla="*/ 21 h 285"/>
              <a:gd name="T12" fmla="*/ 126 w 289"/>
              <a:gd name="T13" fmla="*/ 15 h 285"/>
              <a:gd name="T14" fmla="*/ 162 w 289"/>
              <a:gd name="T15" fmla="*/ 20 h 285"/>
              <a:gd name="T16" fmla="*/ 209 w 289"/>
              <a:gd name="T17" fmla="*/ 49 h 285"/>
              <a:gd name="T18" fmla="*/ 241 w 289"/>
              <a:gd name="T19" fmla="*/ 143 h 285"/>
              <a:gd name="T20" fmla="*/ 209 w 289"/>
              <a:gd name="T21" fmla="*/ 236 h 285"/>
              <a:gd name="T22" fmla="*/ 269 w 289"/>
              <a:gd name="T23" fmla="*/ 62 h 285"/>
              <a:gd name="T24" fmla="*/ 269 w 289"/>
              <a:gd name="T25" fmla="*/ 62 h 285"/>
              <a:gd name="T26" fmla="*/ 215 w 289"/>
              <a:gd name="T27" fmla="*/ 14 h 285"/>
              <a:gd name="T28" fmla="*/ 162 w 289"/>
              <a:gd name="T29" fmla="*/ 2 h 285"/>
              <a:gd name="T30" fmla="*/ 117 w 289"/>
              <a:gd name="T31" fmla="*/ 0 h 285"/>
              <a:gd name="T32" fmla="*/ 0 w 289"/>
              <a:gd name="T33" fmla="*/ 0 h 285"/>
              <a:gd name="T34" fmla="*/ 0 w 289"/>
              <a:gd name="T35" fmla="*/ 7 h 285"/>
              <a:gd name="T36" fmla="*/ 11 w 289"/>
              <a:gd name="T37" fmla="*/ 7 h 285"/>
              <a:gd name="T38" fmla="*/ 36 w 289"/>
              <a:gd name="T39" fmla="*/ 16 h 285"/>
              <a:gd name="T40" fmla="*/ 41 w 289"/>
              <a:gd name="T41" fmla="*/ 49 h 285"/>
              <a:gd name="T42" fmla="*/ 41 w 289"/>
              <a:gd name="T43" fmla="*/ 234 h 285"/>
              <a:gd name="T44" fmla="*/ 37 w 289"/>
              <a:gd name="T45" fmla="*/ 265 h 285"/>
              <a:gd name="T46" fmla="*/ 11 w 289"/>
              <a:gd name="T47" fmla="*/ 277 h 285"/>
              <a:gd name="T48" fmla="*/ 0 w 289"/>
              <a:gd name="T49" fmla="*/ 277 h 285"/>
              <a:gd name="T50" fmla="*/ 0 w 289"/>
              <a:gd name="T51" fmla="*/ 285 h 285"/>
              <a:gd name="T52" fmla="*/ 128 w 289"/>
              <a:gd name="T53" fmla="*/ 285 h 285"/>
              <a:gd name="T54" fmla="*/ 162 w 289"/>
              <a:gd name="T55" fmla="*/ 283 h 285"/>
              <a:gd name="T56" fmla="*/ 253 w 289"/>
              <a:gd name="T57" fmla="*/ 240 h 285"/>
              <a:gd name="T58" fmla="*/ 289 w 289"/>
              <a:gd name="T59" fmla="*/ 141 h 285"/>
              <a:gd name="T60" fmla="*/ 269 w 289"/>
              <a:gd name="T61" fmla="*/ 62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9" h="285">
                <a:moveTo>
                  <a:pt x="209" y="236"/>
                </a:moveTo>
                <a:lnTo>
                  <a:pt x="209" y="236"/>
                </a:lnTo>
                <a:cubicBezTo>
                  <a:pt x="195" y="250"/>
                  <a:pt x="179" y="260"/>
                  <a:pt x="162" y="265"/>
                </a:cubicBezTo>
                <a:cubicBezTo>
                  <a:pt x="151" y="269"/>
                  <a:pt x="140" y="270"/>
                  <a:pt x="127" y="270"/>
                </a:cubicBezTo>
                <a:cubicBezTo>
                  <a:pt x="115" y="270"/>
                  <a:pt x="100" y="268"/>
                  <a:pt x="82" y="264"/>
                </a:cubicBezTo>
                <a:lnTo>
                  <a:pt x="82" y="21"/>
                </a:lnTo>
                <a:cubicBezTo>
                  <a:pt x="98" y="17"/>
                  <a:pt x="113" y="15"/>
                  <a:pt x="126" y="15"/>
                </a:cubicBezTo>
                <a:cubicBezTo>
                  <a:pt x="139" y="15"/>
                  <a:pt x="150" y="17"/>
                  <a:pt x="162" y="20"/>
                </a:cubicBezTo>
                <a:cubicBezTo>
                  <a:pt x="180" y="25"/>
                  <a:pt x="195" y="35"/>
                  <a:pt x="209" y="49"/>
                </a:cubicBezTo>
                <a:cubicBezTo>
                  <a:pt x="230" y="72"/>
                  <a:pt x="241" y="103"/>
                  <a:pt x="241" y="143"/>
                </a:cubicBezTo>
                <a:cubicBezTo>
                  <a:pt x="241" y="183"/>
                  <a:pt x="230" y="214"/>
                  <a:pt x="209" y="236"/>
                </a:cubicBezTo>
                <a:close/>
                <a:moveTo>
                  <a:pt x="269" y="62"/>
                </a:moveTo>
                <a:lnTo>
                  <a:pt x="269" y="62"/>
                </a:lnTo>
                <a:cubicBezTo>
                  <a:pt x="255" y="40"/>
                  <a:pt x="237" y="24"/>
                  <a:pt x="215" y="14"/>
                </a:cubicBezTo>
                <a:cubicBezTo>
                  <a:pt x="201" y="8"/>
                  <a:pt x="183" y="3"/>
                  <a:pt x="162" y="2"/>
                </a:cubicBezTo>
                <a:cubicBezTo>
                  <a:pt x="148" y="1"/>
                  <a:pt x="133" y="0"/>
                  <a:pt x="117" y="0"/>
                </a:cubicBezTo>
                <a:lnTo>
                  <a:pt x="0" y="0"/>
                </a:lnTo>
                <a:lnTo>
                  <a:pt x="0" y="7"/>
                </a:lnTo>
                <a:lnTo>
                  <a:pt x="11" y="7"/>
                </a:lnTo>
                <a:cubicBezTo>
                  <a:pt x="22" y="7"/>
                  <a:pt x="30" y="10"/>
                  <a:pt x="36" y="16"/>
                </a:cubicBezTo>
                <a:cubicBezTo>
                  <a:pt x="40" y="21"/>
                  <a:pt x="41" y="32"/>
                  <a:pt x="41" y="49"/>
                </a:cubicBezTo>
                <a:lnTo>
                  <a:pt x="41" y="234"/>
                </a:lnTo>
                <a:cubicBezTo>
                  <a:pt x="41" y="250"/>
                  <a:pt x="40" y="261"/>
                  <a:pt x="37" y="265"/>
                </a:cubicBezTo>
                <a:cubicBezTo>
                  <a:pt x="32" y="273"/>
                  <a:pt x="23" y="277"/>
                  <a:pt x="11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8" y="285"/>
                </a:lnTo>
                <a:cubicBezTo>
                  <a:pt x="140" y="285"/>
                  <a:pt x="151" y="285"/>
                  <a:pt x="162" y="283"/>
                </a:cubicBezTo>
                <a:cubicBezTo>
                  <a:pt x="201" y="278"/>
                  <a:pt x="232" y="264"/>
                  <a:pt x="253" y="240"/>
                </a:cubicBezTo>
                <a:cubicBezTo>
                  <a:pt x="277" y="214"/>
                  <a:pt x="289" y="181"/>
                  <a:pt x="289" y="141"/>
                </a:cubicBezTo>
                <a:cubicBezTo>
                  <a:pt x="289" y="111"/>
                  <a:pt x="283" y="85"/>
                  <a:pt x="269" y="62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4" name="Freeform 12"/>
          <p:cNvSpPr>
            <a:spLocks/>
          </p:cNvSpPr>
          <p:nvPr userDrawn="1"/>
        </p:nvSpPr>
        <p:spPr bwMode="auto">
          <a:xfrm>
            <a:off x="9981692" y="5691478"/>
            <a:ext cx="235332" cy="250586"/>
          </a:xfrm>
          <a:custGeom>
            <a:avLst/>
            <a:gdLst>
              <a:gd name="T0" fmla="*/ 0 w 216"/>
              <a:gd name="T1" fmla="*/ 0 h 285"/>
              <a:gd name="T2" fmla="*/ 0 w 216"/>
              <a:gd name="T3" fmla="*/ 0 h 285"/>
              <a:gd name="T4" fmla="*/ 0 w 216"/>
              <a:gd name="T5" fmla="*/ 7 h 285"/>
              <a:gd name="T6" fmla="*/ 10 w 216"/>
              <a:gd name="T7" fmla="*/ 7 h 285"/>
              <a:gd name="T8" fmla="*/ 30 w 216"/>
              <a:gd name="T9" fmla="*/ 12 h 285"/>
              <a:gd name="T10" fmla="*/ 38 w 216"/>
              <a:gd name="T11" fmla="*/ 21 h 285"/>
              <a:gd name="T12" fmla="*/ 41 w 216"/>
              <a:gd name="T13" fmla="*/ 49 h 285"/>
              <a:gd name="T14" fmla="*/ 41 w 216"/>
              <a:gd name="T15" fmla="*/ 234 h 285"/>
              <a:gd name="T16" fmla="*/ 36 w 216"/>
              <a:gd name="T17" fmla="*/ 267 h 285"/>
              <a:gd name="T18" fmla="*/ 10 w 216"/>
              <a:gd name="T19" fmla="*/ 277 h 285"/>
              <a:gd name="T20" fmla="*/ 0 w 216"/>
              <a:gd name="T21" fmla="*/ 277 h 285"/>
              <a:gd name="T22" fmla="*/ 0 w 216"/>
              <a:gd name="T23" fmla="*/ 285 h 285"/>
              <a:gd name="T24" fmla="*/ 123 w 216"/>
              <a:gd name="T25" fmla="*/ 285 h 285"/>
              <a:gd name="T26" fmla="*/ 123 w 216"/>
              <a:gd name="T27" fmla="*/ 277 h 285"/>
              <a:gd name="T28" fmla="*/ 113 w 216"/>
              <a:gd name="T29" fmla="*/ 277 h 285"/>
              <a:gd name="T30" fmla="*/ 93 w 216"/>
              <a:gd name="T31" fmla="*/ 272 h 285"/>
              <a:gd name="T32" fmla="*/ 85 w 216"/>
              <a:gd name="T33" fmla="*/ 263 h 285"/>
              <a:gd name="T34" fmla="*/ 82 w 216"/>
              <a:gd name="T35" fmla="*/ 234 h 285"/>
              <a:gd name="T36" fmla="*/ 82 w 216"/>
              <a:gd name="T37" fmla="*/ 145 h 285"/>
              <a:gd name="T38" fmla="*/ 134 w 216"/>
              <a:gd name="T39" fmla="*/ 145 h 285"/>
              <a:gd name="T40" fmla="*/ 155 w 216"/>
              <a:gd name="T41" fmla="*/ 149 h 285"/>
              <a:gd name="T42" fmla="*/ 167 w 216"/>
              <a:gd name="T43" fmla="*/ 161 h 285"/>
              <a:gd name="T44" fmla="*/ 171 w 216"/>
              <a:gd name="T45" fmla="*/ 185 h 285"/>
              <a:gd name="T46" fmla="*/ 179 w 216"/>
              <a:gd name="T47" fmla="*/ 185 h 285"/>
              <a:gd name="T48" fmla="*/ 179 w 216"/>
              <a:gd name="T49" fmla="*/ 88 h 285"/>
              <a:gd name="T50" fmla="*/ 171 w 216"/>
              <a:gd name="T51" fmla="*/ 88 h 285"/>
              <a:gd name="T52" fmla="*/ 160 w 216"/>
              <a:gd name="T53" fmla="*/ 119 h 285"/>
              <a:gd name="T54" fmla="*/ 134 w 216"/>
              <a:gd name="T55" fmla="*/ 127 h 285"/>
              <a:gd name="T56" fmla="*/ 82 w 216"/>
              <a:gd name="T57" fmla="*/ 127 h 285"/>
              <a:gd name="T58" fmla="*/ 82 w 216"/>
              <a:gd name="T59" fmla="*/ 14 h 285"/>
              <a:gd name="T60" fmla="*/ 145 w 216"/>
              <a:gd name="T61" fmla="*/ 14 h 285"/>
              <a:gd name="T62" fmla="*/ 177 w 216"/>
              <a:gd name="T63" fmla="*/ 19 h 285"/>
              <a:gd name="T64" fmla="*/ 196 w 216"/>
              <a:gd name="T65" fmla="*/ 33 h 285"/>
              <a:gd name="T66" fmla="*/ 209 w 216"/>
              <a:gd name="T67" fmla="*/ 62 h 285"/>
              <a:gd name="T68" fmla="*/ 216 w 216"/>
              <a:gd name="T69" fmla="*/ 62 h 285"/>
              <a:gd name="T70" fmla="*/ 213 w 216"/>
              <a:gd name="T71" fmla="*/ 0 h 285"/>
              <a:gd name="T72" fmla="*/ 0 w 216"/>
              <a:gd name="T73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6" h="285">
                <a:moveTo>
                  <a:pt x="0" y="0"/>
                </a:moveTo>
                <a:lnTo>
                  <a:pt x="0" y="0"/>
                </a:lnTo>
                <a:lnTo>
                  <a:pt x="0" y="7"/>
                </a:lnTo>
                <a:lnTo>
                  <a:pt x="10" y="7"/>
                </a:lnTo>
                <a:cubicBezTo>
                  <a:pt x="17" y="7"/>
                  <a:pt x="24" y="8"/>
                  <a:pt x="30" y="12"/>
                </a:cubicBezTo>
                <a:cubicBezTo>
                  <a:pt x="34" y="14"/>
                  <a:pt x="37" y="18"/>
                  <a:pt x="38" y="21"/>
                </a:cubicBezTo>
                <a:cubicBezTo>
                  <a:pt x="40" y="26"/>
                  <a:pt x="41" y="35"/>
                  <a:pt x="41" y="49"/>
                </a:cubicBezTo>
                <a:lnTo>
                  <a:pt x="41" y="234"/>
                </a:lnTo>
                <a:cubicBezTo>
                  <a:pt x="41" y="251"/>
                  <a:pt x="39" y="263"/>
                  <a:pt x="36" y="267"/>
                </a:cubicBezTo>
                <a:cubicBezTo>
                  <a:pt x="31" y="274"/>
                  <a:pt x="22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3" y="285"/>
                </a:lnTo>
                <a:lnTo>
                  <a:pt x="123" y="277"/>
                </a:lnTo>
                <a:lnTo>
                  <a:pt x="113" y="277"/>
                </a:lnTo>
                <a:cubicBezTo>
                  <a:pt x="106" y="277"/>
                  <a:pt x="99" y="275"/>
                  <a:pt x="93" y="272"/>
                </a:cubicBezTo>
                <a:cubicBezTo>
                  <a:pt x="88" y="269"/>
                  <a:pt x="85" y="266"/>
                  <a:pt x="85" y="263"/>
                </a:cubicBezTo>
                <a:cubicBezTo>
                  <a:pt x="82" y="258"/>
                  <a:pt x="82" y="249"/>
                  <a:pt x="82" y="234"/>
                </a:cubicBezTo>
                <a:lnTo>
                  <a:pt x="82" y="145"/>
                </a:lnTo>
                <a:lnTo>
                  <a:pt x="134" y="145"/>
                </a:lnTo>
                <a:cubicBezTo>
                  <a:pt x="143" y="145"/>
                  <a:pt x="151" y="146"/>
                  <a:pt x="155" y="149"/>
                </a:cubicBezTo>
                <a:cubicBezTo>
                  <a:pt x="160" y="151"/>
                  <a:pt x="164" y="155"/>
                  <a:pt x="167" y="161"/>
                </a:cubicBezTo>
                <a:cubicBezTo>
                  <a:pt x="170" y="166"/>
                  <a:pt x="171" y="174"/>
                  <a:pt x="171" y="185"/>
                </a:cubicBezTo>
                <a:lnTo>
                  <a:pt x="179" y="185"/>
                </a:lnTo>
                <a:lnTo>
                  <a:pt x="179" y="88"/>
                </a:lnTo>
                <a:lnTo>
                  <a:pt x="171" y="88"/>
                </a:lnTo>
                <a:cubicBezTo>
                  <a:pt x="169" y="103"/>
                  <a:pt x="165" y="114"/>
                  <a:pt x="160" y="119"/>
                </a:cubicBezTo>
                <a:cubicBezTo>
                  <a:pt x="155" y="125"/>
                  <a:pt x="145" y="127"/>
                  <a:pt x="134" y="127"/>
                </a:cubicBezTo>
                <a:lnTo>
                  <a:pt x="82" y="127"/>
                </a:lnTo>
                <a:lnTo>
                  <a:pt x="82" y="14"/>
                </a:lnTo>
                <a:lnTo>
                  <a:pt x="145" y="14"/>
                </a:lnTo>
                <a:cubicBezTo>
                  <a:pt x="160" y="14"/>
                  <a:pt x="171" y="16"/>
                  <a:pt x="177" y="19"/>
                </a:cubicBezTo>
                <a:cubicBezTo>
                  <a:pt x="185" y="21"/>
                  <a:pt x="191" y="26"/>
                  <a:pt x="196" y="33"/>
                </a:cubicBezTo>
                <a:cubicBezTo>
                  <a:pt x="200" y="39"/>
                  <a:pt x="205" y="49"/>
                  <a:pt x="209" y="62"/>
                </a:cubicBezTo>
                <a:lnTo>
                  <a:pt x="216" y="62"/>
                </a:lnTo>
                <a:lnTo>
                  <a:pt x="21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5" name="Freeform 13"/>
          <p:cNvSpPr>
            <a:spLocks/>
          </p:cNvSpPr>
          <p:nvPr userDrawn="1"/>
        </p:nvSpPr>
        <p:spPr bwMode="auto">
          <a:xfrm>
            <a:off x="10244177" y="5691478"/>
            <a:ext cx="133958" cy="250586"/>
          </a:xfrm>
          <a:custGeom>
            <a:avLst/>
            <a:gdLst>
              <a:gd name="T0" fmla="*/ 0 w 123"/>
              <a:gd name="T1" fmla="*/ 7 h 285"/>
              <a:gd name="T2" fmla="*/ 0 w 123"/>
              <a:gd name="T3" fmla="*/ 7 h 285"/>
              <a:gd name="T4" fmla="*/ 10 w 123"/>
              <a:gd name="T5" fmla="*/ 7 h 285"/>
              <a:gd name="T6" fmla="*/ 29 w 123"/>
              <a:gd name="T7" fmla="*/ 12 h 285"/>
              <a:gd name="T8" fmla="*/ 38 w 123"/>
              <a:gd name="T9" fmla="*/ 21 h 285"/>
              <a:gd name="T10" fmla="*/ 41 w 123"/>
              <a:gd name="T11" fmla="*/ 49 h 285"/>
              <a:gd name="T12" fmla="*/ 41 w 123"/>
              <a:gd name="T13" fmla="*/ 234 h 285"/>
              <a:gd name="T14" fmla="*/ 36 w 123"/>
              <a:gd name="T15" fmla="*/ 267 h 285"/>
              <a:gd name="T16" fmla="*/ 10 w 123"/>
              <a:gd name="T17" fmla="*/ 277 h 285"/>
              <a:gd name="T18" fmla="*/ 0 w 123"/>
              <a:gd name="T19" fmla="*/ 277 h 285"/>
              <a:gd name="T20" fmla="*/ 0 w 123"/>
              <a:gd name="T21" fmla="*/ 285 h 285"/>
              <a:gd name="T22" fmla="*/ 123 w 123"/>
              <a:gd name="T23" fmla="*/ 285 h 285"/>
              <a:gd name="T24" fmla="*/ 123 w 123"/>
              <a:gd name="T25" fmla="*/ 277 h 285"/>
              <a:gd name="T26" fmla="*/ 112 w 123"/>
              <a:gd name="T27" fmla="*/ 277 h 285"/>
              <a:gd name="T28" fmla="*/ 93 w 123"/>
              <a:gd name="T29" fmla="*/ 272 h 285"/>
              <a:gd name="T30" fmla="*/ 84 w 123"/>
              <a:gd name="T31" fmla="*/ 263 h 285"/>
              <a:gd name="T32" fmla="*/ 81 w 123"/>
              <a:gd name="T33" fmla="*/ 234 h 285"/>
              <a:gd name="T34" fmla="*/ 81 w 123"/>
              <a:gd name="T35" fmla="*/ 49 h 285"/>
              <a:gd name="T36" fmla="*/ 86 w 123"/>
              <a:gd name="T37" fmla="*/ 18 h 285"/>
              <a:gd name="T38" fmla="*/ 112 w 123"/>
              <a:gd name="T39" fmla="*/ 7 h 285"/>
              <a:gd name="T40" fmla="*/ 123 w 123"/>
              <a:gd name="T41" fmla="*/ 7 h 285"/>
              <a:gd name="T42" fmla="*/ 123 w 123"/>
              <a:gd name="T43" fmla="*/ 0 h 285"/>
              <a:gd name="T44" fmla="*/ 0 w 123"/>
              <a:gd name="T45" fmla="*/ 0 h 285"/>
              <a:gd name="T46" fmla="*/ 0 w 123"/>
              <a:gd name="T47" fmla="*/ 7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3" h="285">
                <a:moveTo>
                  <a:pt x="0" y="7"/>
                </a:moveTo>
                <a:lnTo>
                  <a:pt x="0" y="7"/>
                </a:lnTo>
                <a:lnTo>
                  <a:pt x="10" y="7"/>
                </a:lnTo>
                <a:cubicBezTo>
                  <a:pt x="17" y="7"/>
                  <a:pt x="23" y="8"/>
                  <a:pt x="29" y="12"/>
                </a:cubicBezTo>
                <a:cubicBezTo>
                  <a:pt x="34" y="14"/>
                  <a:pt x="37" y="18"/>
                  <a:pt x="38" y="21"/>
                </a:cubicBezTo>
                <a:cubicBezTo>
                  <a:pt x="40" y="26"/>
                  <a:pt x="41" y="35"/>
                  <a:pt x="41" y="49"/>
                </a:cubicBezTo>
                <a:lnTo>
                  <a:pt x="41" y="234"/>
                </a:lnTo>
                <a:cubicBezTo>
                  <a:pt x="41" y="251"/>
                  <a:pt x="39" y="263"/>
                  <a:pt x="36" y="267"/>
                </a:cubicBezTo>
                <a:cubicBezTo>
                  <a:pt x="30" y="274"/>
                  <a:pt x="22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3" y="285"/>
                </a:lnTo>
                <a:lnTo>
                  <a:pt x="123" y="277"/>
                </a:lnTo>
                <a:lnTo>
                  <a:pt x="112" y="277"/>
                </a:lnTo>
                <a:cubicBezTo>
                  <a:pt x="106" y="277"/>
                  <a:pt x="99" y="275"/>
                  <a:pt x="93" y="272"/>
                </a:cubicBezTo>
                <a:cubicBezTo>
                  <a:pt x="89" y="269"/>
                  <a:pt x="86" y="266"/>
                  <a:pt x="84" y="263"/>
                </a:cubicBezTo>
                <a:cubicBezTo>
                  <a:pt x="83" y="258"/>
                  <a:pt x="81" y="249"/>
                  <a:pt x="81" y="234"/>
                </a:cubicBezTo>
                <a:lnTo>
                  <a:pt x="81" y="49"/>
                </a:lnTo>
                <a:cubicBezTo>
                  <a:pt x="81" y="33"/>
                  <a:pt x="83" y="21"/>
                  <a:pt x="86" y="18"/>
                </a:cubicBezTo>
                <a:cubicBezTo>
                  <a:pt x="92" y="10"/>
                  <a:pt x="101" y="7"/>
                  <a:pt x="112" y="7"/>
                </a:cubicBezTo>
                <a:lnTo>
                  <a:pt x="123" y="7"/>
                </a:lnTo>
                <a:lnTo>
                  <a:pt x="123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6" name="Freeform 14"/>
          <p:cNvSpPr>
            <a:spLocks/>
          </p:cNvSpPr>
          <p:nvPr userDrawn="1"/>
        </p:nvSpPr>
        <p:spPr bwMode="auto">
          <a:xfrm>
            <a:off x="9358968" y="6113443"/>
            <a:ext cx="47066" cy="51845"/>
          </a:xfrm>
          <a:custGeom>
            <a:avLst/>
            <a:gdLst>
              <a:gd name="T0" fmla="*/ 0 w 43"/>
              <a:gd name="T1" fmla="*/ 0 h 59"/>
              <a:gd name="T2" fmla="*/ 0 w 43"/>
              <a:gd name="T3" fmla="*/ 0 h 59"/>
              <a:gd name="T4" fmla="*/ 42 w 43"/>
              <a:gd name="T5" fmla="*/ 0 h 59"/>
              <a:gd name="T6" fmla="*/ 42 w 43"/>
              <a:gd name="T7" fmla="*/ 10 h 59"/>
              <a:gd name="T8" fmla="*/ 13 w 43"/>
              <a:gd name="T9" fmla="*/ 10 h 59"/>
              <a:gd name="T10" fmla="*/ 13 w 43"/>
              <a:gd name="T11" fmla="*/ 23 h 59"/>
              <a:gd name="T12" fmla="*/ 39 w 43"/>
              <a:gd name="T13" fmla="*/ 23 h 59"/>
              <a:gd name="T14" fmla="*/ 39 w 43"/>
              <a:gd name="T15" fmla="*/ 34 h 59"/>
              <a:gd name="T16" fmla="*/ 13 w 43"/>
              <a:gd name="T17" fmla="*/ 34 h 59"/>
              <a:gd name="T18" fmla="*/ 13 w 43"/>
              <a:gd name="T19" fmla="*/ 48 h 59"/>
              <a:gd name="T20" fmla="*/ 43 w 43"/>
              <a:gd name="T21" fmla="*/ 48 h 59"/>
              <a:gd name="T22" fmla="*/ 43 w 43"/>
              <a:gd name="T23" fmla="*/ 59 h 59"/>
              <a:gd name="T24" fmla="*/ 0 w 43"/>
              <a:gd name="T25" fmla="*/ 59 h 59"/>
              <a:gd name="T26" fmla="*/ 0 w 43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9" y="23"/>
                </a:lnTo>
                <a:lnTo>
                  <a:pt x="39" y="34"/>
                </a:lnTo>
                <a:lnTo>
                  <a:pt x="13" y="34"/>
                </a:lnTo>
                <a:lnTo>
                  <a:pt x="13" y="48"/>
                </a:lnTo>
                <a:lnTo>
                  <a:pt x="43" y="48"/>
                </a:lnTo>
                <a:lnTo>
                  <a:pt x="4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7" name="Freeform 15"/>
          <p:cNvSpPr>
            <a:spLocks/>
          </p:cNvSpPr>
          <p:nvPr userDrawn="1"/>
        </p:nvSpPr>
        <p:spPr bwMode="auto">
          <a:xfrm>
            <a:off x="9415085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13 w 42"/>
              <a:gd name="T5" fmla="*/ 0 h 59"/>
              <a:gd name="T6" fmla="*/ 13 w 42"/>
              <a:gd name="T7" fmla="*/ 48 h 59"/>
              <a:gd name="T8" fmla="*/ 42 w 42"/>
              <a:gd name="T9" fmla="*/ 48 h 59"/>
              <a:gd name="T10" fmla="*/ 42 w 42"/>
              <a:gd name="T11" fmla="*/ 59 h 59"/>
              <a:gd name="T12" fmla="*/ 0 w 42"/>
              <a:gd name="T13" fmla="*/ 59 h 59"/>
              <a:gd name="T14" fmla="*/ 0 w 42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8" name="Freeform 16"/>
          <p:cNvSpPr>
            <a:spLocks noEditPoints="1"/>
          </p:cNvSpPr>
          <p:nvPr userDrawn="1"/>
        </p:nvSpPr>
        <p:spPr bwMode="auto">
          <a:xfrm>
            <a:off x="9491115" y="6113443"/>
            <a:ext cx="50687" cy="51845"/>
          </a:xfrm>
          <a:custGeom>
            <a:avLst/>
            <a:gdLst>
              <a:gd name="T0" fmla="*/ 26 w 47"/>
              <a:gd name="T1" fmla="*/ 48 h 59"/>
              <a:gd name="T2" fmla="*/ 26 w 47"/>
              <a:gd name="T3" fmla="*/ 48 h 59"/>
              <a:gd name="T4" fmla="*/ 34 w 47"/>
              <a:gd name="T5" fmla="*/ 41 h 59"/>
              <a:gd name="T6" fmla="*/ 26 w 47"/>
              <a:gd name="T7" fmla="*/ 34 h 59"/>
              <a:gd name="T8" fmla="*/ 13 w 47"/>
              <a:gd name="T9" fmla="*/ 34 h 59"/>
              <a:gd name="T10" fmla="*/ 13 w 47"/>
              <a:gd name="T11" fmla="*/ 48 h 59"/>
              <a:gd name="T12" fmla="*/ 26 w 47"/>
              <a:gd name="T13" fmla="*/ 48 h 59"/>
              <a:gd name="T14" fmla="*/ 25 w 47"/>
              <a:gd name="T15" fmla="*/ 23 h 59"/>
              <a:gd name="T16" fmla="*/ 25 w 47"/>
              <a:gd name="T17" fmla="*/ 23 h 59"/>
              <a:gd name="T18" fmla="*/ 33 w 47"/>
              <a:gd name="T19" fmla="*/ 17 h 59"/>
              <a:gd name="T20" fmla="*/ 25 w 47"/>
              <a:gd name="T21" fmla="*/ 10 h 59"/>
              <a:gd name="T22" fmla="*/ 13 w 47"/>
              <a:gd name="T23" fmla="*/ 10 h 59"/>
              <a:gd name="T24" fmla="*/ 13 w 47"/>
              <a:gd name="T25" fmla="*/ 23 h 59"/>
              <a:gd name="T26" fmla="*/ 25 w 47"/>
              <a:gd name="T27" fmla="*/ 23 h 59"/>
              <a:gd name="T28" fmla="*/ 0 w 47"/>
              <a:gd name="T29" fmla="*/ 0 h 59"/>
              <a:gd name="T30" fmla="*/ 0 w 47"/>
              <a:gd name="T31" fmla="*/ 0 h 59"/>
              <a:gd name="T32" fmla="*/ 28 w 47"/>
              <a:gd name="T33" fmla="*/ 0 h 59"/>
              <a:gd name="T34" fmla="*/ 45 w 47"/>
              <a:gd name="T35" fmla="*/ 15 h 59"/>
              <a:gd name="T36" fmla="*/ 37 w 47"/>
              <a:gd name="T37" fmla="*/ 28 h 59"/>
              <a:gd name="T38" fmla="*/ 37 w 47"/>
              <a:gd name="T39" fmla="*/ 28 h 59"/>
              <a:gd name="T40" fmla="*/ 47 w 47"/>
              <a:gd name="T41" fmla="*/ 42 h 59"/>
              <a:gd name="T42" fmla="*/ 29 w 47"/>
              <a:gd name="T43" fmla="*/ 59 h 59"/>
              <a:gd name="T44" fmla="*/ 0 w 47"/>
              <a:gd name="T45" fmla="*/ 59 h 59"/>
              <a:gd name="T46" fmla="*/ 0 w 47"/>
              <a:gd name="T4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" h="59">
                <a:moveTo>
                  <a:pt x="26" y="48"/>
                </a:moveTo>
                <a:lnTo>
                  <a:pt x="26" y="48"/>
                </a:lnTo>
                <a:cubicBezTo>
                  <a:pt x="31" y="48"/>
                  <a:pt x="34" y="45"/>
                  <a:pt x="34" y="41"/>
                </a:cubicBezTo>
                <a:cubicBezTo>
                  <a:pt x="34" y="36"/>
                  <a:pt x="31" y="34"/>
                  <a:pt x="26" y="34"/>
                </a:cubicBezTo>
                <a:lnTo>
                  <a:pt x="13" y="34"/>
                </a:lnTo>
                <a:lnTo>
                  <a:pt x="13" y="48"/>
                </a:lnTo>
                <a:lnTo>
                  <a:pt x="26" y="48"/>
                </a:lnTo>
                <a:close/>
                <a:moveTo>
                  <a:pt x="25" y="23"/>
                </a:moveTo>
                <a:lnTo>
                  <a:pt x="25" y="23"/>
                </a:lnTo>
                <a:cubicBezTo>
                  <a:pt x="30" y="23"/>
                  <a:pt x="33" y="21"/>
                  <a:pt x="33" y="17"/>
                </a:cubicBezTo>
                <a:cubicBezTo>
                  <a:pt x="33" y="12"/>
                  <a:pt x="30" y="10"/>
                  <a:pt x="25" y="10"/>
                </a:cubicBezTo>
                <a:lnTo>
                  <a:pt x="13" y="10"/>
                </a:lnTo>
                <a:lnTo>
                  <a:pt x="13" y="23"/>
                </a:lnTo>
                <a:lnTo>
                  <a:pt x="25" y="23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8" y="0"/>
                </a:lnTo>
                <a:cubicBezTo>
                  <a:pt x="39" y="0"/>
                  <a:pt x="45" y="5"/>
                  <a:pt x="45" y="15"/>
                </a:cubicBezTo>
                <a:cubicBezTo>
                  <a:pt x="45" y="20"/>
                  <a:pt x="43" y="25"/>
                  <a:pt x="37" y="28"/>
                </a:cubicBezTo>
                <a:lnTo>
                  <a:pt x="37" y="28"/>
                </a:lnTo>
                <a:cubicBezTo>
                  <a:pt x="43" y="29"/>
                  <a:pt x="47" y="35"/>
                  <a:pt x="47" y="42"/>
                </a:cubicBezTo>
                <a:cubicBezTo>
                  <a:pt x="47" y="52"/>
                  <a:pt x="39" y="59"/>
                  <a:pt x="29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9" name="Freeform 17"/>
          <p:cNvSpPr>
            <a:spLocks noEditPoints="1"/>
          </p:cNvSpPr>
          <p:nvPr userDrawn="1"/>
        </p:nvSpPr>
        <p:spPr bwMode="auto">
          <a:xfrm>
            <a:off x="9545423" y="6113443"/>
            <a:ext cx="61548" cy="51845"/>
          </a:xfrm>
          <a:custGeom>
            <a:avLst/>
            <a:gdLst>
              <a:gd name="T0" fmla="*/ 35 w 56"/>
              <a:gd name="T1" fmla="*/ 36 h 59"/>
              <a:gd name="T2" fmla="*/ 35 w 56"/>
              <a:gd name="T3" fmla="*/ 36 h 59"/>
              <a:gd name="T4" fmla="*/ 28 w 56"/>
              <a:gd name="T5" fmla="*/ 14 h 59"/>
              <a:gd name="T6" fmla="*/ 27 w 56"/>
              <a:gd name="T7" fmla="*/ 14 h 59"/>
              <a:gd name="T8" fmla="*/ 20 w 56"/>
              <a:gd name="T9" fmla="*/ 36 h 59"/>
              <a:gd name="T10" fmla="*/ 35 w 56"/>
              <a:gd name="T11" fmla="*/ 36 h 59"/>
              <a:gd name="T12" fmla="*/ 22 w 56"/>
              <a:gd name="T13" fmla="*/ 0 h 59"/>
              <a:gd name="T14" fmla="*/ 22 w 56"/>
              <a:gd name="T15" fmla="*/ 0 h 59"/>
              <a:gd name="T16" fmla="*/ 35 w 56"/>
              <a:gd name="T17" fmla="*/ 0 h 59"/>
              <a:gd name="T18" fmla="*/ 56 w 56"/>
              <a:gd name="T19" fmla="*/ 59 h 59"/>
              <a:gd name="T20" fmla="*/ 42 w 56"/>
              <a:gd name="T21" fmla="*/ 59 h 59"/>
              <a:gd name="T22" fmla="*/ 38 w 56"/>
              <a:gd name="T23" fmla="*/ 47 h 59"/>
              <a:gd name="T24" fmla="*/ 17 w 56"/>
              <a:gd name="T25" fmla="*/ 47 h 59"/>
              <a:gd name="T26" fmla="*/ 13 w 56"/>
              <a:gd name="T27" fmla="*/ 59 h 59"/>
              <a:gd name="T28" fmla="*/ 0 w 56"/>
              <a:gd name="T29" fmla="*/ 59 h 59"/>
              <a:gd name="T30" fmla="*/ 22 w 56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59">
                <a:moveTo>
                  <a:pt x="35" y="36"/>
                </a:moveTo>
                <a:lnTo>
                  <a:pt x="35" y="36"/>
                </a:lnTo>
                <a:lnTo>
                  <a:pt x="28" y="14"/>
                </a:lnTo>
                <a:lnTo>
                  <a:pt x="27" y="14"/>
                </a:lnTo>
                <a:lnTo>
                  <a:pt x="20" y="36"/>
                </a:lnTo>
                <a:lnTo>
                  <a:pt x="35" y="36"/>
                </a:lnTo>
                <a:close/>
                <a:moveTo>
                  <a:pt x="22" y="0"/>
                </a:moveTo>
                <a:lnTo>
                  <a:pt x="22" y="0"/>
                </a:lnTo>
                <a:lnTo>
                  <a:pt x="35" y="0"/>
                </a:lnTo>
                <a:lnTo>
                  <a:pt x="56" y="59"/>
                </a:lnTo>
                <a:lnTo>
                  <a:pt x="42" y="59"/>
                </a:lnTo>
                <a:lnTo>
                  <a:pt x="38" y="47"/>
                </a:lnTo>
                <a:lnTo>
                  <a:pt x="17" y="47"/>
                </a:lnTo>
                <a:lnTo>
                  <a:pt x="13" y="59"/>
                </a:lnTo>
                <a:lnTo>
                  <a:pt x="0" y="59"/>
                </a:lnTo>
                <a:lnTo>
                  <a:pt x="22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0" name="Freeform 18"/>
          <p:cNvSpPr>
            <a:spLocks/>
          </p:cNvSpPr>
          <p:nvPr userDrawn="1"/>
        </p:nvSpPr>
        <p:spPr bwMode="auto">
          <a:xfrm>
            <a:off x="9614211" y="6113443"/>
            <a:ext cx="52498" cy="51845"/>
          </a:xfrm>
          <a:custGeom>
            <a:avLst/>
            <a:gdLst>
              <a:gd name="T0" fmla="*/ 0 w 49"/>
              <a:gd name="T1" fmla="*/ 0 h 59"/>
              <a:gd name="T2" fmla="*/ 0 w 49"/>
              <a:gd name="T3" fmla="*/ 0 h 59"/>
              <a:gd name="T4" fmla="*/ 12 w 49"/>
              <a:gd name="T5" fmla="*/ 0 h 59"/>
              <a:gd name="T6" fmla="*/ 36 w 49"/>
              <a:gd name="T7" fmla="*/ 36 h 59"/>
              <a:gd name="T8" fmla="*/ 37 w 49"/>
              <a:gd name="T9" fmla="*/ 36 h 59"/>
              <a:gd name="T10" fmla="*/ 37 w 49"/>
              <a:gd name="T11" fmla="*/ 0 h 59"/>
              <a:gd name="T12" fmla="*/ 49 w 49"/>
              <a:gd name="T13" fmla="*/ 0 h 59"/>
              <a:gd name="T14" fmla="*/ 49 w 49"/>
              <a:gd name="T15" fmla="*/ 59 h 59"/>
              <a:gd name="T16" fmla="*/ 37 w 49"/>
              <a:gd name="T17" fmla="*/ 59 h 59"/>
              <a:gd name="T18" fmla="*/ 12 w 49"/>
              <a:gd name="T19" fmla="*/ 21 h 59"/>
              <a:gd name="T20" fmla="*/ 12 w 49"/>
              <a:gd name="T21" fmla="*/ 21 h 59"/>
              <a:gd name="T22" fmla="*/ 12 w 49"/>
              <a:gd name="T23" fmla="*/ 59 h 59"/>
              <a:gd name="T24" fmla="*/ 0 w 49"/>
              <a:gd name="T25" fmla="*/ 59 h 59"/>
              <a:gd name="T26" fmla="*/ 0 w 49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9" h="59">
                <a:moveTo>
                  <a:pt x="0" y="0"/>
                </a:moveTo>
                <a:lnTo>
                  <a:pt x="0" y="0"/>
                </a:lnTo>
                <a:lnTo>
                  <a:pt x="12" y="0"/>
                </a:lnTo>
                <a:lnTo>
                  <a:pt x="36" y="36"/>
                </a:lnTo>
                <a:lnTo>
                  <a:pt x="37" y="36"/>
                </a:lnTo>
                <a:lnTo>
                  <a:pt x="37" y="0"/>
                </a:lnTo>
                <a:lnTo>
                  <a:pt x="49" y="0"/>
                </a:lnTo>
                <a:lnTo>
                  <a:pt x="49" y="59"/>
                </a:lnTo>
                <a:lnTo>
                  <a:pt x="37" y="59"/>
                </a:lnTo>
                <a:lnTo>
                  <a:pt x="12" y="21"/>
                </a:lnTo>
                <a:lnTo>
                  <a:pt x="12" y="21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1" name="Freeform 19"/>
          <p:cNvSpPr>
            <a:spLocks/>
          </p:cNvSpPr>
          <p:nvPr userDrawn="1"/>
        </p:nvSpPr>
        <p:spPr bwMode="auto">
          <a:xfrm>
            <a:off x="9677570" y="6113443"/>
            <a:ext cx="52498" cy="51845"/>
          </a:xfrm>
          <a:custGeom>
            <a:avLst/>
            <a:gdLst>
              <a:gd name="T0" fmla="*/ 0 w 48"/>
              <a:gd name="T1" fmla="*/ 40 h 60"/>
              <a:gd name="T2" fmla="*/ 0 w 48"/>
              <a:gd name="T3" fmla="*/ 40 h 60"/>
              <a:gd name="T4" fmla="*/ 0 w 48"/>
              <a:gd name="T5" fmla="*/ 21 h 60"/>
              <a:gd name="T6" fmla="*/ 24 w 48"/>
              <a:gd name="T7" fmla="*/ 0 h 60"/>
              <a:gd name="T8" fmla="*/ 48 w 48"/>
              <a:gd name="T9" fmla="*/ 19 h 60"/>
              <a:gd name="T10" fmla="*/ 48 w 48"/>
              <a:gd name="T11" fmla="*/ 21 h 60"/>
              <a:gd name="T12" fmla="*/ 35 w 48"/>
              <a:gd name="T13" fmla="*/ 21 h 60"/>
              <a:gd name="T14" fmla="*/ 35 w 48"/>
              <a:gd name="T15" fmla="*/ 20 h 60"/>
              <a:gd name="T16" fmla="*/ 24 w 48"/>
              <a:gd name="T17" fmla="*/ 11 h 60"/>
              <a:gd name="T18" fmla="*/ 13 w 48"/>
              <a:gd name="T19" fmla="*/ 21 h 60"/>
              <a:gd name="T20" fmla="*/ 13 w 48"/>
              <a:gd name="T21" fmla="*/ 39 h 60"/>
              <a:gd name="T22" fmla="*/ 25 w 48"/>
              <a:gd name="T23" fmla="*/ 50 h 60"/>
              <a:gd name="T24" fmla="*/ 35 w 48"/>
              <a:gd name="T25" fmla="*/ 40 h 60"/>
              <a:gd name="T26" fmla="*/ 35 w 48"/>
              <a:gd name="T27" fmla="*/ 39 h 60"/>
              <a:gd name="T28" fmla="*/ 48 w 48"/>
              <a:gd name="T29" fmla="*/ 39 h 60"/>
              <a:gd name="T30" fmla="*/ 48 w 48"/>
              <a:gd name="T31" fmla="*/ 41 h 60"/>
              <a:gd name="T32" fmla="*/ 25 w 48"/>
              <a:gd name="T33" fmla="*/ 60 h 60"/>
              <a:gd name="T34" fmla="*/ 0 w 48"/>
              <a:gd name="T35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" h="60">
                <a:moveTo>
                  <a:pt x="0" y="40"/>
                </a:moveTo>
                <a:lnTo>
                  <a:pt x="0" y="40"/>
                </a:lnTo>
                <a:lnTo>
                  <a:pt x="0" y="21"/>
                </a:lnTo>
                <a:cubicBezTo>
                  <a:pt x="0" y="7"/>
                  <a:pt x="11" y="0"/>
                  <a:pt x="24" y="0"/>
                </a:cubicBezTo>
                <a:cubicBezTo>
                  <a:pt x="36" y="0"/>
                  <a:pt x="48" y="6"/>
                  <a:pt x="48" y="19"/>
                </a:cubicBezTo>
                <a:lnTo>
                  <a:pt x="48" y="21"/>
                </a:lnTo>
                <a:lnTo>
                  <a:pt x="35" y="21"/>
                </a:lnTo>
                <a:lnTo>
                  <a:pt x="35" y="20"/>
                </a:lnTo>
                <a:cubicBezTo>
                  <a:pt x="35" y="13"/>
                  <a:pt x="29" y="11"/>
                  <a:pt x="24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5" y="47"/>
                  <a:pt x="35" y="40"/>
                </a:cubicBezTo>
                <a:lnTo>
                  <a:pt x="35" y="39"/>
                </a:lnTo>
                <a:lnTo>
                  <a:pt x="48" y="39"/>
                </a:lnTo>
                <a:lnTo>
                  <a:pt x="48" y="41"/>
                </a:lnTo>
                <a:cubicBezTo>
                  <a:pt x="48" y="54"/>
                  <a:pt x="36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2" name="Freeform 20"/>
          <p:cNvSpPr>
            <a:spLocks noEditPoints="1"/>
          </p:cNvSpPr>
          <p:nvPr userDrawn="1"/>
        </p:nvSpPr>
        <p:spPr bwMode="auto">
          <a:xfrm>
            <a:off x="9737308" y="6113443"/>
            <a:ext cx="52498" cy="51845"/>
          </a:xfrm>
          <a:custGeom>
            <a:avLst/>
            <a:gdLst>
              <a:gd name="T0" fmla="*/ 36 w 49"/>
              <a:gd name="T1" fmla="*/ 39 h 60"/>
              <a:gd name="T2" fmla="*/ 36 w 49"/>
              <a:gd name="T3" fmla="*/ 39 h 60"/>
              <a:gd name="T4" fmla="*/ 36 w 49"/>
              <a:gd name="T5" fmla="*/ 21 h 60"/>
              <a:gd name="T6" fmla="*/ 24 w 49"/>
              <a:gd name="T7" fmla="*/ 11 h 60"/>
              <a:gd name="T8" fmla="*/ 13 w 49"/>
              <a:gd name="T9" fmla="*/ 21 h 60"/>
              <a:gd name="T10" fmla="*/ 13 w 49"/>
              <a:gd name="T11" fmla="*/ 39 h 60"/>
              <a:gd name="T12" fmla="*/ 25 w 49"/>
              <a:gd name="T13" fmla="*/ 50 h 60"/>
              <a:gd name="T14" fmla="*/ 36 w 49"/>
              <a:gd name="T15" fmla="*/ 39 h 60"/>
              <a:gd name="T16" fmla="*/ 0 w 49"/>
              <a:gd name="T17" fmla="*/ 40 h 60"/>
              <a:gd name="T18" fmla="*/ 0 w 49"/>
              <a:gd name="T19" fmla="*/ 40 h 60"/>
              <a:gd name="T20" fmla="*/ 0 w 49"/>
              <a:gd name="T21" fmla="*/ 22 h 60"/>
              <a:gd name="T22" fmla="*/ 24 w 49"/>
              <a:gd name="T23" fmla="*/ 0 h 60"/>
              <a:gd name="T24" fmla="*/ 49 w 49"/>
              <a:gd name="T25" fmla="*/ 21 h 60"/>
              <a:gd name="T26" fmla="*/ 49 w 49"/>
              <a:gd name="T27" fmla="*/ 38 h 60"/>
              <a:gd name="T28" fmla="*/ 25 w 49"/>
              <a:gd name="T29" fmla="*/ 60 h 60"/>
              <a:gd name="T30" fmla="*/ 0 w 49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1" y="11"/>
                  <a:pt x="24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9" y="7"/>
                  <a:pt x="49" y="21"/>
                </a:cubicBezTo>
                <a:lnTo>
                  <a:pt x="49" y="38"/>
                </a:lnTo>
                <a:cubicBezTo>
                  <a:pt x="49" y="53"/>
                  <a:pt x="37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3" name="Freeform 21"/>
          <p:cNvSpPr>
            <a:spLocks noEditPoints="1"/>
          </p:cNvSpPr>
          <p:nvPr userDrawn="1"/>
        </p:nvSpPr>
        <p:spPr bwMode="auto">
          <a:xfrm>
            <a:off x="9822390" y="6113443"/>
            <a:ext cx="50687" cy="51845"/>
          </a:xfrm>
          <a:custGeom>
            <a:avLst/>
            <a:gdLst>
              <a:gd name="T0" fmla="*/ 23 w 47"/>
              <a:gd name="T1" fmla="*/ 48 h 59"/>
              <a:gd name="T2" fmla="*/ 23 w 47"/>
              <a:gd name="T3" fmla="*/ 48 h 59"/>
              <a:gd name="T4" fmla="*/ 35 w 47"/>
              <a:gd name="T5" fmla="*/ 37 h 59"/>
              <a:gd name="T6" fmla="*/ 35 w 47"/>
              <a:gd name="T7" fmla="*/ 21 h 59"/>
              <a:gd name="T8" fmla="*/ 23 w 47"/>
              <a:gd name="T9" fmla="*/ 10 h 59"/>
              <a:gd name="T10" fmla="*/ 13 w 47"/>
              <a:gd name="T11" fmla="*/ 10 h 59"/>
              <a:gd name="T12" fmla="*/ 13 w 47"/>
              <a:gd name="T13" fmla="*/ 48 h 59"/>
              <a:gd name="T14" fmla="*/ 23 w 47"/>
              <a:gd name="T15" fmla="*/ 48 h 59"/>
              <a:gd name="T16" fmla="*/ 0 w 47"/>
              <a:gd name="T17" fmla="*/ 0 h 59"/>
              <a:gd name="T18" fmla="*/ 0 w 47"/>
              <a:gd name="T19" fmla="*/ 0 h 59"/>
              <a:gd name="T20" fmla="*/ 24 w 47"/>
              <a:gd name="T21" fmla="*/ 0 h 59"/>
              <a:gd name="T22" fmla="*/ 47 w 47"/>
              <a:gd name="T23" fmla="*/ 21 h 59"/>
              <a:gd name="T24" fmla="*/ 47 w 47"/>
              <a:gd name="T25" fmla="*/ 37 h 59"/>
              <a:gd name="T26" fmla="*/ 24 w 47"/>
              <a:gd name="T27" fmla="*/ 59 h 59"/>
              <a:gd name="T28" fmla="*/ 0 w 47"/>
              <a:gd name="T29" fmla="*/ 59 h 59"/>
              <a:gd name="T30" fmla="*/ 0 w 47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59">
                <a:moveTo>
                  <a:pt x="23" y="48"/>
                </a:moveTo>
                <a:lnTo>
                  <a:pt x="23" y="48"/>
                </a:lnTo>
                <a:cubicBezTo>
                  <a:pt x="29" y="48"/>
                  <a:pt x="35" y="44"/>
                  <a:pt x="35" y="37"/>
                </a:cubicBezTo>
                <a:lnTo>
                  <a:pt x="35" y="21"/>
                </a:lnTo>
                <a:cubicBezTo>
                  <a:pt x="35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7" y="0"/>
                  <a:pt x="47" y="7"/>
                  <a:pt x="47" y="21"/>
                </a:cubicBezTo>
                <a:lnTo>
                  <a:pt x="47" y="37"/>
                </a:lnTo>
                <a:cubicBezTo>
                  <a:pt x="47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4" name="Freeform 22"/>
          <p:cNvSpPr>
            <a:spLocks/>
          </p:cNvSpPr>
          <p:nvPr userDrawn="1"/>
        </p:nvSpPr>
        <p:spPr bwMode="auto">
          <a:xfrm>
            <a:off x="9883939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3 w 42"/>
              <a:gd name="T9" fmla="*/ 10 h 59"/>
              <a:gd name="T10" fmla="*/ 13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3 w 42"/>
              <a:gd name="T17" fmla="*/ 34 h 59"/>
              <a:gd name="T18" fmla="*/ 13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5" name="Freeform 23"/>
          <p:cNvSpPr>
            <a:spLocks noEditPoints="1"/>
          </p:cNvSpPr>
          <p:nvPr userDrawn="1"/>
        </p:nvSpPr>
        <p:spPr bwMode="auto">
          <a:xfrm>
            <a:off x="9963589" y="6113443"/>
            <a:ext cx="50687" cy="51845"/>
          </a:xfrm>
          <a:custGeom>
            <a:avLst/>
            <a:gdLst>
              <a:gd name="T0" fmla="*/ 23 w 47"/>
              <a:gd name="T1" fmla="*/ 48 h 59"/>
              <a:gd name="T2" fmla="*/ 23 w 47"/>
              <a:gd name="T3" fmla="*/ 48 h 59"/>
              <a:gd name="T4" fmla="*/ 34 w 47"/>
              <a:gd name="T5" fmla="*/ 37 h 59"/>
              <a:gd name="T6" fmla="*/ 34 w 47"/>
              <a:gd name="T7" fmla="*/ 21 h 59"/>
              <a:gd name="T8" fmla="*/ 23 w 47"/>
              <a:gd name="T9" fmla="*/ 10 h 59"/>
              <a:gd name="T10" fmla="*/ 13 w 47"/>
              <a:gd name="T11" fmla="*/ 10 h 59"/>
              <a:gd name="T12" fmla="*/ 13 w 47"/>
              <a:gd name="T13" fmla="*/ 48 h 59"/>
              <a:gd name="T14" fmla="*/ 23 w 47"/>
              <a:gd name="T15" fmla="*/ 48 h 59"/>
              <a:gd name="T16" fmla="*/ 0 w 47"/>
              <a:gd name="T17" fmla="*/ 0 h 59"/>
              <a:gd name="T18" fmla="*/ 0 w 47"/>
              <a:gd name="T19" fmla="*/ 0 h 59"/>
              <a:gd name="T20" fmla="*/ 23 w 47"/>
              <a:gd name="T21" fmla="*/ 0 h 59"/>
              <a:gd name="T22" fmla="*/ 47 w 47"/>
              <a:gd name="T23" fmla="*/ 21 h 59"/>
              <a:gd name="T24" fmla="*/ 47 w 47"/>
              <a:gd name="T25" fmla="*/ 37 h 59"/>
              <a:gd name="T26" fmla="*/ 24 w 47"/>
              <a:gd name="T27" fmla="*/ 59 h 59"/>
              <a:gd name="T28" fmla="*/ 0 w 47"/>
              <a:gd name="T29" fmla="*/ 59 h 59"/>
              <a:gd name="T30" fmla="*/ 0 w 47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59">
                <a:moveTo>
                  <a:pt x="23" y="48"/>
                </a:moveTo>
                <a:lnTo>
                  <a:pt x="23" y="48"/>
                </a:lnTo>
                <a:cubicBezTo>
                  <a:pt x="28" y="48"/>
                  <a:pt x="34" y="44"/>
                  <a:pt x="34" y="37"/>
                </a:cubicBezTo>
                <a:lnTo>
                  <a:pt x="34" y="21"/>
                </a:lnTo>
                <a:cubicBezTo>
                  <a:pt x="34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3" y="0"/>
                </a:lnTo>
                <a:cubicBezTo>
                  <a:pt x="36" y="0"/>
                  <a:pt x="47" y="7"/>
                  <a:pt x="47" y="21"/>
                </a:cubicBezTo>
                <a:lnTo>
                  <a:pt x="47" y="37"/>
                </a:lnTo>
                <a:cubicBezTo>
                  <a:pt x="47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6" name="Freeform 24"/>
          <p:cNvSpPr>
            <a:spLocks/>
          </p:cNvSpPr>
          <p:nvPr userDrawn="1"/>
        </p:nvSpPr>
        <p:spPr bwMode="auto">
          <a:xfrm>
            <a:off x="10025138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2 w 42"/>
              <a:gd name="T9" fmla="*/ 10 h 59"/>
              <a:gd name="T10" fmla="*/ 12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2 w 42"/>
              <a:gd name="T17" fmla="*/ 34 h 59"/>
              <a:gd name="T18" fmla="*/ 12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2" y="10"/>
                </a:lnTo>
                <a:lnTo>
                  <a:pt x="12" y="23"/>
                </a:lnTo>
                <a:lnTo>
                  <a:pt x="38" y="23"/>
                </a:lnTo>
                <a:lnTo>
                  <a:pt x="38" y="34"/>
                </a:lnTo>
                <a:lnTo>
                  <a:pt x="12" y="34"/>
                </a:lnTo>
                <a:lnTo>
                  <a:pt x="12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7" name="Freeform 25"/>
          <p:cNvSpPr>
            <a:spLocks/>
          </p:cNvSpPr>
          <p:nvPr userDrawn="1"/>
        </p:nvSpPr>
        <p:spPr bwMode="auto">
          <a:xfrm>
            <a:off x="10075824" y="6113443"/>
            <a:ext cx="52498" cy="51845"/>
          </a:xfrm>
          <a:custGeom>
            <a:avLst/>
            <a:gdLst>
              <a:gd name="T0" fmla="*/ 0 w 48"/>
              <a:gd name="T1" fmla="*/ 48 h 60"/>
              <a:gd name="T2" fmla="*/ 0 w 48"/>
              <a:gd name="T3" fmla="*/ 48 h 60"/>
              <a:gd name="T4" fmla="*/ 10 w 48"/>
              <a:gd name="T5" fmla="*/ 42 h 60"/>
              <a:gd name="T6" fmla="*/ 25 w 48"/>
              <a:gd name="T7" fmla="*/ 50 h 60"/>
              <a:gd name="T8" fmla="*/ 35 w 48"/>
              <a:gd name="T9" fmla="*/ 43 h 60"/>
              <a:gd name="T10" fmla="*/ 28 w 48"/>
              <a:gd name="T11" fmla="*/ 36 h 60"/>
              <a:gd name="T12" fmla="*/ 18 w 48"/>
              <a:gd name="T13" fmla="*/ 34 h 60"/>
              <a:gd name="T14" fmla="*/ 4 w 48"/>
              <a:gd name="T15" fmla="*/ 18 h 60"/>
              <a:gd name="T16" fmla="*/ 25 w 48"/>
              <a:gd name="T17" fmla="*/ 0 h 60"/>
              <a:gd name="T18" fmla="*/ 47 w 48"/>
              <a:gd name="T19" fmla="*/ 10 h 60"/>
              <a:gd name="T20" fmla="*/ 37 w 48"/>
              <a:gd name="T21" fmla="*/ 16 h 60"/>
              <a:gd name="T22" fmla="*/ 25 w 48"/>
              <a:gd name="T23" fmla="*/ 10 h 60"/>
              <a:gd name="T24" fmla="*/ 16 w 48"/>
              <a:gd name="T25" fmla="*/ 17 h 60"/>
              <a:gd name="T26" fmla="*/ 24 w 48"/>
              <a:gd name="T27" fmla="*/ 23 h 60"/>
              <a:gd name="T28" fmla="*/ 34 w 48"/>
              <a:gd name="T29" fmla="*/ 26 h 60"/>
              <a:gd name="T30" fmla="*/ 48 w 48"/>
              <a:gd name="T31" fmla="*/ 42 h 60"/>
              <a:gd name="T32" fmla="*/ 25 w 48"/>
              <a:gd name="T33" fmla="*/ 60 h 60"/>
              <a:gd name="T34" fmla="*/ 0 w 48"/>
              <a:gd name="T35" fmla="*/ 4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" h="60">
                <a:moveTo>
                  <a:pt x="0" y="48"/>
                </a:moveTo>
                <a:lnTo>
                  <a:pt x="0" y="48"/>
                </a:lnTo>
                <a:lnTo>
                  <a:pt x="10" y="42"/>
                </a:lnTo>
                <a:cubicBezTo>
                  <a:pt x="13" y="47"/>
                  <a:pt x="18" y="50"/>
                  <a:pt x="25" y="50"/>
                </a:cubicBezTo>
                <a:cubicBezTo>
                  <a:pt x="30" y="50"/>
                  <a:pt x="35" y="48"/>
                  <a:pt x="35" y="43"/>
                </a:cubicBezTo>
                <a:cubicBezTo>
                  <a:pt x="35" y="39"/>
                  <a:pt x="32" y="38"/>
                  <a:pt x="28" y="36"/>
                </a:cubicBezTo>
                <a:lnTo>
                  <a:pt x="18" y="34"/>
                </a:lnTo>
                <a:cubicBezTo>
                  <a:pt x="10" y="32"/>
                  <a:pt x="4" y="28"/>
                  <a:pt x="4" y="18"/>
                </a:cubicBezTo>
                <a:cubicBezTo>
                  <a:pt x="4" y="7"/>
                  <a:pt x="13" y="0"/>
                  <a:pt x="25" y="0"/>
                </a:cubicBezTo>
                <a:cubicBezTo>
                  <a:pt x="35" y="0"/>
                  <a:pt x="42" y="3"/>
                  <a:pt x="47" y="10"/>
                </a:cubicBezTo>
                <a:lnTo>
                  <a:pt x="37" y="16"/>
                </a:lnTo>
                <a:cubicBezTo>
                  <a:pt x="35" y="12"/>
                  <a:pt x="30" y="10"/>
                  <a:pt x="25" y="10"/>
                </a:cubicBezTo>
                <a:cubicBezTo>
                  <a:pt x="20" y="10"/>
                  <a:pt x="16" y="12"/>
                  <a:pt x="16" y="17"/>
                </a:cubicBezTo>
                <a:cubicBezTo>
                  <a:pt x="16" y="20"/>
                  <a:pt x="20" y="22"/>
                  <a:pt x="24" y="23"/>
                </a:cubicBezTo>
                <a:lnTo>
                  <a:pt x="34" y="26"/>
                </a:lnTo>
                <a:cubicBezTo>
                  <a:pt x="42" y="27"/>
                  <a:pt x="48" y="32"/>
                  <a:pt x="48" y="42"/>
                </a:cubicBezTo>
                <a:cubicBezTo>
                  <a:pt x="48" y="54"/>
                  <a:pt x="37" y="60"/>
                  <a:pt x="25" y="60"/>
                </a:cubicBezTo>
                <a:cubicBezTo>
                  <a:pt x="14" y="60"/>
                  <a:pt x="5" y="57"/>
                  <a:pt x="0" y="4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8" name="Freeform 26"/>
          <p:cNvSpPr>
            <a:spLocks noEditPoints="1"/>
          </p:cNvSpPr>
          <p:nvPr userDrawn="1"/>
        </p:nvSpPr>
        <p:spPr bwMode="auto">
          <a:xfrm>
            <a:off x="10131941" y="6113443"/>
            <a:ext cx="59739" cy="51845"/>
          </a:xfrm>
          <a:custGeom>
            <a:avLst/>
            <a:gdLst>
              <a:gd name="T0" fmla="*/ 35 w 55"/>
              <a:gd name="T1" fmla="*/ 36 h 59"/>
              <a:gd name="T2" fmla="*/ 35 w 55"/>
              <a:gd name="T3" fmla="*/ 36 h 59"/>
              <a:gd name="T4" fmla="*/ 27 w 55"/>
              <a:gd name="T5" fmla="*/ 14 h 59"/>
              <a:gd name="T6" fmla="*/ 27 w 55"/>
              <a:gd name="T7" fmla="*/ 14 h 59"/>
              <a:gd name="T8" fmla="*/ 20 w 55"/>
              <a:gd name="T9" fmla="*/ 36 h 59"/>
              <a:gd name="T10" fmla="*/ 35 w 55"/>
              <a:gd name="T11" fmla="*/ 36 h 59"/>
              <a:gd name="T12" fmla="*/ 21 w 55"/>
              <a:gd name="T13" fmla="*/ 0 h 59"/>
              <a:gd name="T14" fmla="*/ 21 w 55"/>
              <a:gd name="T15" fmla="*/ 0 h 59"/>
              <a:gd name="T16" fmla="*/ 34 w 55"/>
              <a:gd name="T17" fmla="*/ 0 h 59"/>
              <a:gd name="T18" fmla="*/ 55 w 55"/>
              <a:gd name="T19" fmla="*/ 59 h 59"/>
              <a:gd name="T20" fmla="*/ 42 w 55"/>
              <a:gd name="T21" fmla="*/ 59 h 59"/>
              <a:gd name="T22" fmla="*/ 38 w 55"/>
              <a:gd name="T23" fmla="*/ 47 h 59"/>
              <a:gd name="T24" fmla="*/ 16 w 55"/>
              <a:gd name="T25" fmla="*/ 47 h 59"/>
              <a:gd name="T26" fmla="*/ 12 w 55"/>
              <a:gd name="T27" fmla="*/ 59 h 59"/>
              <a:gd name="T28" fmla="*/ 0 w 55"/>
              <a:gd name="T29" fmla="*/ 59 h 59"/>
              <a:gd name="T30" fmla="*/ 21 w 55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5" h="59">
                <a:moveTo>
                  <a:pt x="35" y="36"/>
                </a:moveTo>
                <a:lnTo>
                  <a:pt x="35" y="36"/>
                </a:lnTo>
                <a:lnTo>
                  <a:pt x="27" y="14"/>
                </a:lnTo>
                <a:lnTo>
                  <a:pt x="27" y="14"/>
                </a:lnTo>
                <a:lnTo>
                  <a:pt x="20" y="36"/>
                </a:lnTo>
                <a:lnTo>
                  <a:pt x="35" y="36"/>
                </a:lnTo>
                <a:close/>
                <a:moveTo>
                  <a:pt x="21" y="0"/>
                </a:moveTo>
                <a:lnTo>
                  <a:pt x="21" y="0"/>
                </a:lnTo>
                <a:lnTo>
                  <a:pt x="34" y="0"/>
                </a:lnTo>
                <a:lnTo>
                  <a:pt x="55" y="59"/>
                </a:lnTo>
                <a:lnTo>
                  <a:pt x="42" y="59"/>
                </a:lnTo>
                <a:lnTo>
                  <a:pt x="38" y="47"/>
                </a:lnTo>
                <a:lnTo>
                  <a:pt x="16" y="47"/>
                </a:lnTo>
                <a:lnTo>
                  <a:pt x="12" y="59"/>
                </a:lnTo>
                <a:lnTo>
                  <a:pt x="0" y="59"/>
                </a:lnTo>
                <a:lnTo>
                  <a:pt x="21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9" name="Freeform 27"/>
          <p:cNvSpPr>
            <a:spLocks noEditPoints="1"/>
          </p:cNvSpPr>
          <p:nvPr userDrawn="1"/>
        </p:nvSpPr>
        <p:spPr bwMode="auto">
          <a:xfrm>
            <a:off x="10198921" y="6113443"/>
            <a:ext cx="52498" cy="51845"/>
          </a:xfrm>
          <a:custGeom>
            <a:avLst/>
            <a:gdLst>
              <a:gd name="T0" fmla="*/ 22 w 47"/>
              <a:gd name="T1" fmla="*/ 27 h 59"/>
              <a:gd name="T2" fmla="*/ 22 w 47"/>
              <a:gd name="T3" fmla="*/ 27 h 59"/>
              <a:gd name="T4" fmla="*/ 32 w 47"/>
              <a:gd name="T5" fmla="*/ 19 h 59"/>
              <a:gd name="T6" fmla="*/ 22 w 47"/>
              <a:gd name="T7" fmla="*/ 10 h 59"/>
              <a:gd name="T8" fmla="*/ 12 w 47"/>
              <a:gd name="T9" fmla="*/ 10 h 59"/>
              <a:gd name="T10" fmla="*/ 12 w 47"/>
              <a:gd name="T11" fmla="*/ 27 h 59"/>
              <a:gd name="T12" fmla="*/ 22 w 47"/>
              <a:gd name="T13" fmla="*/ 27 h 59"/>
              <a:gd name="T14" fmla="*/ 0 w 47"/>
              <a:gd name="T15" fmla="*/ 0 h 59"/>
              <a:gd name="T16" fmla="*/ 0 w 47"/>
              <a:gd name="T17" fmla="*/ 0 h 59"/>
              <a:gd name="T18" fmla="*/ 24 w 47"/>
              <a:gd name="T19" fmla="*/ 0 h 59"/>
              <a:gd name="T20" fmla="*/ 45 w 47"/>
              <a:gd name="T21" fmla="*/ 18 h 59"/>
              <a:gd name="T22" fmla="*/ 33 w 47"/>
              <a:gd name="T23" fmla="*/ 35 h 59"/>
              <a:gd name="T24" fmla="*/ 47 w 47"/>
              <a:gd name="T25" fmla="*/ 59 h 59"/>
              <a:gd name="T26" fmla="*/ 33 w 47"/>
              <a:gd name="T27" fmla="*/ 59 h 59"/>
              <a:gd name="T28" fmla="*/ 21 w 47"/>
              <a:gd name="T29" fmla="*/ 37 h 59"/>
              <a:gd name="T30" fmla="*/ 12 w 47"/>
              <a:gd name="T31" fmla="*/ 37 h 59"/>
              <a:gd name="T32" fmla="*/ 12 w 47"/>
              <a:gd name="T33" fmla="*/ 59 h 59"/>
              <a:gd name="T34" fmla="*/ 0 w 47"/>
              <a:gd name="T35" fmla="*/ 59 h 59"/>
              <a:gd name="T36" fmla="*/ 0 w 47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" h="59">
                <a:moveTo>
                  <a:pt x="22" y="27"/>
                </a:moveTo>
                <a:lnTo>
                  <a:pt x="22" y="27"/>
                </a:lnTo>
                <a:cubicBezTo>
                  <a:pt x="28" y="27"/>
                  <a:pt x="32" y="24"/>
                  <a:pt x="32" y="19"/>
                </a:cubicBezTo>
                <a:cubicBezTo>
                  <a:pt x="32" y="13"/>
                  <a:pt x="28" y="10"/>
                  <a:pt x="22" y="10"/>
                </a:cubicBezTo>
                <a:lnTo>
                  <a:pt x="12" y="10"/>
                </a:lnTo>
                <a:lnTo>
                  <a:pt x="12" y="27"/>
                </a:lnTo>
                <a:lnTo>
                  <a:pt x="22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6" y="0"/>
                  <a:pt x="45" y="7"/>
                  <a:pt x="45" y="18"/>
                </a:cubicBezTo>
                <a:cubicBezTo>
                  <a:pt x="45" y="25"/>
                  <a:pt x="41" y="32"/>
                  <a:pt x="33" y="35"/>
                </a:cubicBezTo>
                <a:lnTo>
                  <a:pt x="47" y="59"/>
                </a:lnTo>
                <a:lnTo>
                  <a:pt x="33" y="59"/>
                </a:lnTo>
                <a:lnTo>
                  <a:pt x="21" y="37"/>
                </a:lnTo>
                <a:lnTo>
                  <a:pt x="12" y="37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0" name="Freeform 28"/>
          <p:cNvSpPr>
            <a:spLocks noEditPoints="1"/>
          </p:cNvSpPr>
          <p:nvPr userDrawn="1"/>
        </p:nvSpPr>
        <p:spPr bwMode="auto">
          <a:xfrm>
            <a:off x="10258658" y="6113443"/>
            <a:ext cx="52498" cy="51845"/>
          </a:xfrm>
          <a:custGeom>
            <a:avLst/>
            <a:gdLst>
              <a:gd name="T0" fmla="*/ 23 w 48"/>
              <a:gd name="T1" fmla="*/ 27 h 59"/>
              <a:gd name="T2" fmla="*/ 23 w 48"/>
              <a:gd name="T3" fmla="*/ 27 h 59"/>
              <a:gd name="T4" fmla="*/ 33 w 48"/>
              <a:gd name="T5" fmla="*/ 19 h 59"/>
              <a:gd name="T6" fmla="*/ 23 w 48"/>
              <a:gd name="T7" fmla="*/ 10 h 59"/>
              <a:gd name="T8" fmla="*/ 13 w 48"/>
              <a:gd name="T9" fmla="*/ 10 h 59"/>
              <a:gd name="T10" fmla="*/ 13 w 48"/>
              <a:gd name="T11" fmla="*/ 27 h 59"/>
              <a:gd name="T12" fmla="*/ 23 w 48"/>
              <a:gd name="T13" fmla="*/ 27 h 59"/>
              <a:gd name="T14" fmla="*/ 0 w 48"/>
              <a:gd name="T15" fmla="*/ 0 h 59"/>
              <a:gd name="T16" fmla="*/ 0 w 48"/>
              <a:gd name="T17" fmla="*/ 0 h 59"/>
              <a:gd name="T18" fmla="*/ 25 w 48"/>
              <a:gd name="T19" fmla="*/ 0 h 59"/>
              <a:gd name="T20" fmla="*/ 45 w 48"/>
              <a:gd name="T21" fmla="*/ 18 h 59"/>
              <a:gd name="T22" fmla="*/ 34 w 48"/>
              <a:gd name="T23" fmla="*/ 35 h 59"/>
              <a:gd name="T24" fmla="*/ 48 w 48"/>
              <a:gd name="T25" fmla="*/ 59 h 59"/>
              <a:gd name="T26" fmla="*/ 34 w 48"/>
              <a:gd name="T27" fmla="*/ 59 h 59"/>
              <a:gd name="T28" fmla="*/ 21 w 48"/>
              <a:gd name="T29" fmla="*/ 37 h 59"/>
              <a:gd name="T30" fmla="*/ 13 w 48"/>
              <a:gd name="T31" fmla="*/ 37 h 59"/>
              <a:gd name="T32" fmla="*/ 13 w 48"/>
              <a:gd name="T33" fmla="*/ 59 h 59"/>
              <a:gd name="T34" fmla="*/ 0 w 48"/>
              <a:gd name="T35" fmla="*/ 59 h 59"/>
              <a:gd name="T36" fmla="*/ 0 w 48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8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3" y="10"/>
                </a:lnTo>
                <a:lnTo>
                  <a:pt x="13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5"/>
                  <a:pt x="42" y="32"/>
                  <a:pt x="34" y="35"/>
                </a:cubicBezTo>
                <a:lnTo>
                  <a:pt x="48" y="59"/>
                </a:lnTo>
                <a:lnTo>
                  <a:pt x="34" y="59"/>
                </a:lnTo>
                <a:lnTo>
                  <a:pt x="21" y="37"/>
                </a:lnTo>
                <a:lnTo>
                  <a:pt x="13" y="37"/>
                </a:lnTo>
                <a:lnTo>
                  <a:pt x="1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1" name="Freeform 29"/>
          <p:cNvSpPr>
            <a:spLocks noEditPoints="1"/>
          </p:cNvSpPr>
          <p:nvPr userDrawn="1"/>
        </p:nvSpPr>
        <p:spPr bwMode="auto">
          <a:xfrm>
            <a:off x="10316586" y="6113443"/>
            <a:ext cx="52498" cy="51845"/>
          </a:xfrm>
          <a:custGeom>
            <a:avLst/>
            <a:gdLst>
              <a:gd name="T0" fmla="*/ 36 w 48"/>
              <a:gd name="T1" fmla="*/ 39 h 60"/>
              <a:gd name="T2" fmla="*/ 36 w 48"/>
              <a:gd name="T3" fmla="*/ 39 h 60"/>
              <a:gd name="T4" fmla="*/ 36 w 48"/>
              <a:gd name="T5" fmla="*/ 21 h 60"/>
              <a:gd name="T6" fmla="*/ 24 w 48"/>
              <a:gd name="T7" fmla="*/ 11 h 60"/>
              <a:gd name="T8" fmla="*/ 13 w 48"/>
              <a:gd name="T9" fmla="*/ 21 h 60"/>
              <a:gd name="T10" fmla="*/ 13 w 48"/>
              <a:gd name="T11" fmla="*/ 39 h 60"/>
              <a:gd name="T12" fmla="*/ 24 w 48"/>
              <a:gd name="T13" fmla="*/ 50 h 60"/>
              <a:gd name="T14" fmla="*/ 36 w 48"/>
              <a:gd name="T15" fmla="*/ 39 h 60"/>
              <a:gd name="T16" fmla="*/ 0 w 48"/>
              <a:gd name="T17" fmla="*/ 40 h 60"/>
              <a:gd name="T18" fmla="*/ 0 w 48"/>
              <a:gd name="T19" fmla="*/ 40 h 60"/>
              <a:gd name="T20" fmla="*/ 0 w 48"/>
              <a:gd name="T21" fmla="*/ 22 h 60"/>
              <a:gd name="T22" fmla="*/ 24 w 48"/>
              <a:gd name="T23" fmla="*/ 0 h 60"/>
              <a:gd name="T24" fmla="*/ 48 w 48"/>
              <a:gd name="T25" fmla="*/ 21 h 60"/>
              <a:gd name="T26" fmla="*/ 48 w 48"/>
              <a:gd name="T27" fmla="*/ 38 h 60"/>
              <a:gd name="T28" fmla="*/ 24 w 48"/>
              <a:gd name="T29" fmla="*/ 60 h 60"/>
              <a:gd name="T30" fmla="*/ 0 w 48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0" y="11"/>
                  <a:pt x="24" y="11"/>
                </a:cubicBezTo>
                <a:cubicBezTo>
                  <a:pt x="18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4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8" y="7"/>
                  <a:pt x="48" y="21"/>
                </a:cubicBezTo>
                <a:lnTo>
                  <a:pt x="48" y="38"/>
                </a:lnTo>
                <a:cubicBezTo>
                  <a:pt x="48" y="53"/>
                  <a:pt x="36" y="60"/>
                  <a:pt x="24" y="60"/>
                </a:cubicBezTo>
                <a:cubicBezTo>
                  <a:pt x="11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2" name="Freeform 30"/>
          <p:cNvSpPr>
            <a:spLocks/>
          </p:cNvSpPr>
          <p:nvPr userDrawn="1"/>
        </p:nvSpPr>
        <p:spPr bwMode="auto">
          <a:xfrm>
            <a:off x="10379945" y="6113443"/>
            <a:ext cx="45257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3" name="Freeform 31"/>
          <p:cNvSpPr>
            <a:spLocks/>
          </p:cNvSpPr>
          <p:nvPr userDrawn="1"/>
        </p:nvSpPr>
        <p:spPr bwMode="auto">
          <a:xfrm>
            <a:off x="10434253" y="6113443"/>
            <a:ext cx="45257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4" name="Freeform 32"/>
          <p:cNvSpPr>
            <a:spLocks noEditPoints="1"/>
          </p:cNvSpPr>
          <p:nvPr userDrawn="1"/>
        </p:nvSpPr>
        <p:spPr bwMode="auto">
          <a:xfrm>
            <a:off x="10484939" y="6113443"/>
            <a:ext cx="52498" cy="51845"/>
          </a:xfrm>
          <a:custGeom>
            <a:avLst/>
            <a:gdLst>
              <a:gd name="T0" fmla="*/ 36 w 49"/>
              <a:gd name="T1" fmla="*/ 39 h 60"/>
              <a:gd name="T2" fmla="*/ 36 w 49"/>
              <a:gd name="T3" fmla="*/ 39 h 60"/>
              <a:gd name="T4" fmla="*/ 36 w 49"/>
              <a:gd name="T5" fmla="*/ 21 h 60"/>
              <a:gd name="T6" fmla="*/ 25 w 49"/>
              <a:gd name="T7" fmla="*/ 11 h 60"/>
              <a:gd name="T8" fmla="*/ 13 w 49"/>
              <a:gd name="T9" fmla="*/ 21 h 60"/>
              <a:gd name="T10" fmla="*/ 13 w 49"/>
              <a:gd name="T11" fmla="*/ 39 h 60"/>
              <a:gd name="T12" fmla="*/ 25 w 49"/>
              <a:gd name="T13" fmla="*/ 50 h 60"/>
              <a:gd name="T14" fmla="*/ 36 w 49"/>
              <a:gd name="T15" fmla="*/ 39 h 60"/>
              <a:gd name="T16" fmla="*/ 0 w 49"/>
              <a:gd name="T17" fmla="*/ 40 h 60"/>
              <a:gd name="T18" fmla="*/ 0 w 49"/>
              <a:gd name="T19" fmla="*/ 40 h 60"/>
              <a:gd name="T20" fmla="*/ 0 w 49"/>
              <a:gd name="T21" fmla="*/ 22 h 60"/>
              <a:gd name="T22" fmla="*/ 24 w 49"/>
              <a:gd name="T23" fmla="*/ 0 h 60"/>
              <a:gd name="T24" fmla="*/ 49 w 49"/>
              <a:gd name="T25" fmla="*/ 21 h 60"/>
              <a:gd name="T26" fmla="*/ 49 w 49"/>
              <a:gd name="T27" fmla="*/ 38 h 60"/>
              <a:gd name="T28" fmla="*/ 25 w 49"/>
              <a:gd name="T29" fmla="*/ 60 h 60"/>
              <a:gd name="T30" fmla="*/ 0 w 49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1" y="11"/>
                  <a:pt x="25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9" y="7"/>
                  <a:pt x="49" y="21"/>
                </a:cubicBezTo>
                <a:lnTo>
                  <a:pt x="49" y="38"/>
                </a:lnTo>
                <a:cubicBezTo>
                  <a:pt x="49" y="53"/>
                  <a:pt x="37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5" name="Freeform 33"/>
          <p:cNvSpPr>
            <a:spLocks noEditPoints="1"/>
          </p:cNvSpPr>
          <p:nvPr userDrawn="1"/>
        </p:nvSpPr>
        <p:spPr bwMode="auto">
          <a:xfrm>
            <a:off x="10570020" y="6113443"/>
            <a:ext cx="52498" cy="51845"/>
          </a:xfrm>
          <a:custGeom>
            <a:avLst/>
            <a:gdLst>
              <a:gd name="T0" fmla="*/ 23 w 48"/>
              <a:gd name="T1" fmla="*/ 48 h 59"/>
              <a:gd name="T2" fmla="*/ 23 w 48"/>
              <a:gd name="T3" fmla="*/ 48 h 59"/>
              <a:gd name="T4" fmla="*/ 35 w 48"/>
              <a:gd name="T5" fmla="*/ 37 h 59"/>
              <a:gd name="T6" fmla="*/ 35 w 48"/>
              <a:gd name="T7" fmla="*/ 21 h 59"/>
              <a:gd name="T8" fmla="*/ 23 w 48"/>
              <a:gd name="T9" fmla="*/ 10 h 59"/>
              <a:gd name="T10" fmla="*/ 13 w 48"/>
              <a:gd name="T11" fmla="*/ 10 h 59"/>
              <a:gd name="T12" fmla="*/ 13 w 48"/>
              <a:gd name="T13" fmla="*/ 48 h 59"/>
              <a:gd name="T14" fmla="*/ 23 w 48"/>
              <a:gd name="T15" fmla="*/ 48 h 59"/>
              <a:gd name="T16" fmla="*/ 0 w 48"/>
              <a:gd name="T17" fmla="*/ 0 h 59"/>
              <a:gd name="T18" fmla="*/ 0 w 48"/>
              <a:gd name="T19" fmla="*/ 0 h 59"/>
              <a:gd name="T20" fmla="*/ 24 w 48"/>
              <a:gd name="T21" fmla="*/ 0 h 59"/>
              <a:gd name="T22" fmla="*/ 48 w 48"/>
              <a:gd name="T23" fmla="*/ 21 h 59"/>
              <a:gd name="T24" fmla="*/ 48 w 48"/>
              <a:gd name="T25" fmla="*/ 37 h 59"/>
              <a:gd name="T26" fmla="*/ 24 w 48"/>
              <a:gd name="T27" fmla="*/ 59 h 59"/>
              <a:gd name="T28" fmla="*/ 0 w 48"/>
              <a:gd name="T29" fmla="*/ 59 h 59"/>
              <a:gd name="T30" fmla="*/ 0 w 48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" h="59">
                <a:moveTo>
                  <a:pt x="23" y="48"/>
                </a:moveTo>
                <a:lnTo>
                  <a:pt x="23" y="48"/>
                </a:lnTo>
                <a:cubicBezTo>
                  <a:pt x="29" y="48"/>
                  <a:pt x="35" y="44"/>
                  <a:pt x="35" y="37"/>
                </a:cubicBezTo>
                <a:lnTo>
                  <a:pt x="35" y="21"/>
                </a:lnTo>
                <a:cubicBezTo>
                  <a:pt x="35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7" y="0"/>
                  <a:pt x="48" y="7"/>
                  <a:pt x="48" y="21"/>
                </a:cubicBezTo>
                <a:lnTo>
                  <a:pt x="48" y="37"/>
                </a:lnTo>
                <a:cubicBezTo>
                  <a:pt x="48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6" name="Freeform 34"/>
          <p:cNvSpPr>
            <a:spLocks/>
          </p:cNvSpPr>
          <p:nvPr userDrawn="1"/>
        </p:nvSpPr>
        <p:spPr bwMode="auto">
          <a:xfrm>
            <a:off x="10631570" y="6113443"/>
            <a:ext cx="47066" cy="51845"/>
          </a:xfrm>
          <a:custGeom>
            <a:avLst/>
            <a:gdLst>
              <a:gd name="T0" fmla="*/ 0 w 43"/>
              <a:gd name="T1" fmla="*/ 0 h 59"/>
              <a:gd name="T2" fmla="*/ 0 w 43"/>
              <a:gd name="T3" fmla="*/ 0 h 59"/>
              <a:gd name="T4" fmla="*/ 42 w 43"/>
              <a:gd name="T5" fmla="*/ 0 h 59"/>
              <a:gd name="T6" fmla="*/ 42 w 43"/>
              <a:gd name="T7" fmla="*/ 10 h 59"/>
              <a:gd name="T8" fmla="*/ 13 w 43"/>
              <a:gd name="T9" fmla="*/ 10 h 59"/>
              <a:gd name="T10" fmla="*/ 13 w 43"/>
              <a:gd name="T11" fmla="*/ 23 h 59"/>
              <a:gd name="T12" fmla="*/ 38 w 43"/>
              <a:gd name="T13" fmla="*/ 23 h 59"/>
              <a:gd name="T14" fmla="*/ 38 w 43"/>
              <a:gd name="T15" fmla="*/ 34 h 59"/>
              <a:gd name="T16" fmla="*/ 13 w 43"/>
              <a:gd name="T17" fmla="*/ 34 h 59"/>
              <a:gd name="T18" fmla="*/ 13 w 43"/>
              <a:gd name="T19" fmla="*/ 48 h 59"/>
              <a:gd name="T20" fmla="*/ 43 w 43"/>
              <a:gd name="T21" fmla="*/ 48 h 59"/>
              <a:gd name="T22" fmla="*/ 43 w 43"/>
              <a:gd name="T23" fmla="*/ 59 h 59"/>
              <a:gd name="T24" fmla="*/ 0 w 43"/>
              <a:gd name="T25" fmla="*/ 59 h 59"/>
              <a:gd name="T26" fmla="*/ 0 w 43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3" y="48"/>
                </a:lnTo>
                <a:lnTo>
                  <a:pt x="4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7" name="Freeform 35"/>
          <p:cNvSpPr>
            <a:spLocks/>
          </p:cNvSpPr>
          <p:nvPr userDrawn="1"/>
        </p:nvSpPr>
        <p:spPr bwMode="auto">
          <a:xfrm>
            <a:off x="10689497" y="6113443"/>
            <a:ext cx="43446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8" name="Freeform 36"/>
          <p:cNvSpPr>
            <a:spLocks noEditPoints="1"/>
          </p:cNvSpPr>
          <p:nvPr userDrawn="1"/>
        </p:nvSpPr>
        <p:spPr bwMode="auto">
          <a:xfrm>
            <a:off x="10763718" y="6113443"/>
            <a:ext cx="48877" cy="51845"/>
          </a:xfrm>
          <a:custGeom>
            <a:avLst/>
            <a:gdLst>
              <a:gd name="T0" fmla="*/ 23 w 45"/>
              <a:gd name="T1" fmla="*/ 27 h 59"/>
              <a:gd name="T2" fmla="*/ 23 w 45"/>
              <a:gd name="T3" fmla="*/ 27 h 59"/>
              <a:gd name="T4" fmla="*/ 33 w 45"/>
              <a:gd name="T5" fmla="*/ 19 h 59"/>
              <a:gd name="T6" fmla="*/ 23 w 45"/>
              <a:gd name="T7" fmla="*/ 10 h 59"/>
              <a:gd name="T8" fmla="*/ 12 w 45"/>
              <a:gd name="T9" fmla="*/ 10 h 59"/>
              <a:gd name="T10" fmla="*/ 12 w 45"/>
              <a:gd name="T11" fmla="*/ 27 h 59"/>
              <a:gd name="T12" fmla="*/ 23 w 45"/>
              <a:gd name="T13" fmla="*/ 27 h 59"/>
              <a:gd name="T14" fmla="*/ 0 w 45"/>
              <a:gd name="T15" fmla="*/ 0 h 59"/>
              <a:gd name="T16" fmla="*/ 0 w 45"/>
              <a:gd name="T17" fmla="*/ 0 h 59"/>
              <a:gd name="T18" fmla="*/ 25 w 45"/>
              <a:gd name="T19" fmla="*/ 0 h 59"/>
              <a:gd name="T20" fmla="*/ 45 w 45"/>
              <a:gd name="T21" fmla="*/ 18 h 59"/>
              <a:gd name="T22" fmla="*/ 25 w 45"/>
              <a:gd name="T23" fmla="*/ 37 h 59"/>
              <a:gd name="T24" fmla="*/ 12 w 45"/>
              <a:gd name="T25" fmla="*/ 37 h 59"/>
              <a:gd name="T26" fmla="*/ 12 w 45"/>
              <a:gd name="T27" fmla="*/ 59 h 59"/>
              <a:gd name="T28" fmla="*/ 0 w 45"/>
              <a:gd name="T29" fmla="*/ 59 h 59"/>
              <a:gd name="T30" fmla="*/ 0 w 45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2" y="10"/>
                </a:lnTo>
                <a:lnTo>
                  <a:pt x="12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8"/>
                  <a:pt x="39" y="37"/>
                  <a:pt x="25" y="37"/>
                </a:cubicBezTo>
                <a:lnTo>
                  <a:pt x="12" y="37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9" name="Freeform 37"/>
          <p:cNvSpPr>
            <a:spLocks/>
          </p:cNvSpPr>
          <p:nvPr userDrawn="1"/>
        </p:nvSpPr>
        <p:spPr bwMode="auto">
          <a:xfrm>
            <a:off x="10821646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3 w 42"/>
              <a:gd name="T9" fmla="*/ 10 h 59"/>
              <a:gd name="T10" fmla="*/ 13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3 w 42"/>
              <a:gd name="T17" fmla="*/ 34 h 59"/>
              <a:gd name="T18" fmla="*/ 13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40" name="Freeform 38"/>
          <p:cNvSpPr>
            <a:spLocks noEditPoints="1"/>
          </p:cNvSpPr>
          <p:nvPr userDrawn="1"/>
        </p:nvSpPr>
        <p:spPr bwMode="auto">
          <a:xfrm>
            <a:off x="10879573" y="6113443"/>
            <a:ext cx="52498" cy="51845"/>
          </a:xfrm>
          <a:custGeom>
            <a:avLst/>
            <a:gdLst>
              <a:gd name="T0" fmla="*/ 23 w 48"/>
              <a:gd name="T1" fmla="*/ 27 h 59"/>
              <a:gd name="T2" fmla="*/ 23 w 48"/>
              <a:gd name="T3" fmla="*/ 27 h 59"/>
              <a:gd name="T4" fmla="*/ 33 w 48"/>
              <a:gd name="T5" fmla="*/ 19 h 59"/>
              <a:gd name="T6" fmla="*/ 23 w 48"/>
              <a:gd name="T7" fmla="*/ 10 h 59"/>
              <a:gd name="T8" fmla="*/ 13 w 48"/>
              <a:gd name="T9" fmla="*/ 10 h 59"/>
              <a:gd name="T10" fmla="*/ 13 w 48"/>
              <a:gd name="T11" fmla="*/ 27 h 59"/>
              <a:gd name="T12" fmla="*/ 23 w 48"/>
              <a:gd name="T13" fmla="*/ 27 h 59"/>
              <a:gd name="T14" fmla="*/ 0 w 48"/>
              <a:gd name="T15" fmla="*/ 0 h 59"/>
              <a:gd name="T16" fmla="*/ 0 w 48"/>
              <a:gd name="T17" fmla="*/ 0 h 59"/>
              <a:gd name="T18" fmla="*/ 25 w 48"/>
              <a:gd name="T19" fmla="*/ 0 h 59"/>
              <a:gd name="T20" fmla="*/ 45 w 48"/>
              <a:gd name="T21" fmla="*/ 18 h 59"/>
              <a:gd name="T22" fmla="*/ 34 w 48"/>
              <a:gd name="T23" fmla="*/ 35 h 59"/>
              <a:gd name="T24" fmla="*/ 48 w 48"/>
              <a:gd name="T25" fmla="*/ 59 h 59"/>
              <a:gd name="T26" fmla="*/ 34 w 48"/>
              <a:gd name="T27" fmla="*/ 59 h 59"/>
              <a:gd name="T28" fmla="*/ 21 w 48"/>
              <a:gd name="T29" fmla="*/ 37 h 59"/>
              <a:gd name="T30" fmla="*/ 13 w 48"/>
              <a:gd name="T31" fmla="*/ 37 h 59"/>
              <a:gd name="T32" fmla="*/ 13 w 48"/>
              <a:gd name="T33" fmla="*/ 59 h 59"/>
              <a:gd name="T34" fmla="*/ 0 w 48"/>
              <a:gd name="T35" fmla="*/ 59 h 59"/>
              <a:gd name="T36" fmla="*/ 0 w 48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8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3" y="10"/>
                </a:lnTo>
                <a:lnTo>
                  <a:pt x="13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5"/>
                  <a:pt x="42" y="32"/>
                  <a:pt x="34" y="35"/>
                </a:cubicBezTo>
                <a:lnTo>
                  <a:pt x="48" y="59"/>
                </a:lnTo>
                <a:lnTo>
                  <a:pt x="34" y="59"/>
                </a:lnTo>
                <a:lnTo>
                  <a:pt x="21" y="37"/>
                </a:lnTo>
                <a:lnTo>
                  <a:pt x="13" y="37"/>
                </a:lnTo>
                <a:lnTo>
                  <a:pt x="1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41" name="Freeform 39"/>
          <p:cNvSpPr>
            <a:spLocks noEditPoints="1"/>
          </p:cNvSpPr>
          <p:nvPr userDrawn="1"/>
        </p:nvSpPr>
        <p:spPr bwMode="auto">
          <a:xfrm>
            <a:off x="10939310" y="6096161"/>
            <a:ext cx="50687" cy="69127"/>
          </a:xfrm>
          <a:custGeom>
            <a:avLst/>
            <a:gdLst>
              <a:gd name="T0" fmla="*/ 26 w 47"/>
              <a:gd name="T1" fmla="*/ 0 h 79"/>
              <a:gd name="T2" fmla="*/ 26 w 47"/>
              <a:gd name="T3" fmla="*/ 0 h 79"/>
              <a:gd name="T4" fmla="*/ 39 w 47"/>
              <a:gd name="T5" fmla="*/ 0 h 79"/>
              <a:gd name="T6" fmla="*/ 28 w 47"/>
              <a:gd name="T7" fmla="*/ 14 h 79"/>
              <a:gd name="T8" fmla="*/ 19 w 47"/>
              <a:gd name="T9" fmla="*/ 14 h 79"/>
              <a:gd name="T10" fmla="*/ 26 w 47"/>
              <a:gd name="T11" fmla="*/ 0 h 79"/>
              <a:gd name="T12" fmla="*/ 0 w 47"/>
              <a:gd name="T13" fmla="*/ 58 h 79"/>
              <a:gd name="T14" fmla="*/ 0 w 47"/>
              <a:gd name="T15" fmla="*/ 58 h 79"/>
              <a:gd name="T16" fmla="*/ 0 w 47"/>
              <a:gd name="T17" fmla="*/ 20 h 79"/>
              <a:gd name="T18" fmla="*/ 12 w 47"/>
              <a:gd name="T19" fmla="*/ 20 h 79"/>
              <a:gd name="T20" fmla="*/ 12 w 47"/>
              <a:gd name="T21" fmla="*/ 57 h 79"/>
              <a:gd name="T22" fmla="*/ 24 w 47"/>
              <a:gd name="T23" fmla="*/ 68 h 79"/>
              <a:gd name="T24" fmla="*/ 34 w 47"/>
              <a:gd name="T25" fmla="*/ 57 h 79"/>
              <a:gd name="T26" fmla="*/ 34 w 47"/>
              <a:gd name="T27" fmla="*/ 20 h 79"/>
              <a:gd name="T28" fmla="*/ 47 w 47"/>
              <a:gd name="T29" fmla="*/ 20 h 79"/>
              <a:gd name="T30" fmla="*/ 47 w 47"/>
              <a:gd name="T31" fmla="*/ 57 h 79"/>
              <a:gd name="T32" fmla="*/ 23 w 47"/>
              <a:gd name="T33" fmla="*/ 79 h 79"/>
              <a:gd name="T34" fmla="*/ 0 w 47"/>
              <a:gd name="T35" fmla="*/ 5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7" h="79">
                <a:moveTo>
                  <a:pt x="26" y="0"/>
                </a:moveTo>
                <a:lnTo>
                  <a:pt x="26" y="0"/>
                </a:lnTo>
                <a:lnTo>
                  <a:pt x="39" y="0"/>
                </a:lnTo>
                <a:lnTo>
                  <a:pt x="28" y="14"/>
                </a:lnTo>
                <a:lnTo>
                  <a:pt x="19" y="14"/>
                </a:lnTo>
                <a:lnTo>
                  <a:pt x="26" y="0"/>
                </a:lnTo>
                <a:close/>
                <a:moveTo>
                  <a:pt x="0" y="58"/>
                </a:moveTo>
                <a:lnTo>
                  <a:pt x="0" y="58"/>
                </a:lnTo>
                <a:lnTo>
                  <a:pt x="0" y="20"/>
                </a:lnTo>
                <a:lnTo>
                  <a:pt x="12" y="20"/>
                </a:lnTo>
                <a:lnTo>
                  <a:pt x="12" y="57"/>
                </a:lnTo>
                <a:cubicBezTo>
                  <a:pt x="12" y="64"/>
                  <a:pt x="16" y="68"/>
                  <a:pt x="24" y="68"/>
                </a:cubicBezTo>
                <a:cubicBezTo>
                  <a:pt x="31" y="68"/>
                  <a:pt x="34" y="64"/>
                  <a:pt x="34" y="57"/>
                </a:cubicBezTo>
                <a:lnTo>
                  <a:pt x="34" y="20"/>
                </a:lnTo>
                <a:lnTo>
                  <a:pt x="47" y="20"/>
                </a:lnTo>
                <a:lnTo>
                  <a:pt x="47" y="57"/>
                </a:lnTo>
                <a:cubicBezTo>
                  <a:pt x="47" y="72"/>
                  <a:pt x="37" y="79"/>
                  <a:pt x="23" y="79"/>
                </a:cubicBezTo>
                <a:cubicBezTo>
                  <a:pt x="9" y="79"/>
                  <a:pt x="0" y="72"/>
                  <a:pt x="0" y="5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</p:spTree>
    <p:extLst>
      <p:ext uri="{BB962C8B-B14F-4D97-AF65-F5344CB8AC3E}">
        <p14:creationId xmlns:p14="http://schemas.microsoft.com/office/powerpoint/2010/main" val="31929038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FIDE Misión y VIs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4"/>
            <a:ext cx="12192000" cy="6860354"/>
          </a:xfrm>
          <a:prstGeom prst="rect">
            <a:avLst/>
          </a:prstGeom>
        </p:spPr>
      </p:pic>
      <p:sp>
        <p:nvSpPr>
          <p:cNvPr id="3" name="CuadroTexto 2"/>
          <p:cNvSpPr txBox="1"/>
          <p:nvPr userDrawn="1"/>
        </p:nvSpPr>
        <p:spPr>
          <a:xfrm>
            <a:off x="4808011" y="1083870"/>
            <a:ext cx="6362201" cy="6954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90000"/>
              </a:lnSpc>
            </a:pPr>
            <a:r>
              <a:rPr lang="es-ES" sz="2177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COFIDE,</a:t>
            </a:r>
          </a:p>
          <a:p>
            <a:pPr>
              <a:lnSpc>
                <a:spcPct val="90000"/>
              </a:lnSpc>
            </a:pPr>
            <a:r>
              <a:rPr lang="es-ES" sz="2177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Somos</a:t>
            </a:r>
            <a:r>
              <a:rPr lang="es-ES" sz="2177" baseline="0" dirty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Banco de Desarrollo del Perú</a:t>
            </a:r>
            <a:endParaRPr lang="es-ES" sz="2177" dirty="0">
              <a:solidFill>
                <a:srgbClr val="00B4D5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1 Marcador de posición de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244" y="1154036"/>
            <a:ext cx="3044832" cy="1615038"/>
          </a:xfrm>
          <a:prstGeom prst="rect">
            <a:avLst/>
          </a:prstGeom>
        </p:spPr>
      </p:pic>
      <p:pic>
        <p:nvPicPr>
          <p:cNvPr id="5" name="2 Marcador de posición de imagen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7" r="6007"/>
          <a:stretch>
            <a:fillRect/>
          </a:stretch>
        </p:blipFill>
        <p:spPr>
          <a:xfrm>
            <a:off x="1209244" y="3221429"/>
            <a:ext cx="3044832" cy="1967162"/>
          </a:xfrm>
          <a:prstGeom prst="rect">
            <a:avLst/>
          </a:prstGeom>
        </p:spPr>
      </p:pic>
      <p:sp>
        <p:nvSpPr>
          <p:cNvPr id="6" name="CuadroTexto 5"/>
          <p:cNvSpPr txBox="1"/>
          <p:nvPr userDrawn="1"/>
        </p:nvSpPr>
        <p:spPr>
          <a:xfrm>
            <a:off x="4808012" y="2100288"/>
            <a:ext cx="6184371" cy="2605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633" dirty="0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Nuestro compromiso es con el desarrollo sostenible e inclusivo de nuestro país y de todos los peruanos, fomentando una cultura innovadora, socialmente responsable y de capital humano orientado a la excelencia en la gestión.</a:t>
            </a:r>
          </a:p>
          <a:p>
            <a:endParaRPr lang="es-PE" sz="1633" dirty="0">
              <a:solidFill>
                <a:srgbClr val="5755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indent="0" algn="l" defTabSz="94609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s-PE" sz="1633" dirty="0">
                <a:latin typeface="Arial" panose="020B0604020202020204" pitchFamily="34" charset="0"/>
                <a:cs typeface="Arial" panose="020B0604020202020204" pitchFamily="34" charset="0"/>
              </a:rPr>
              <a:t>Para fomentar y promover nuestra visión, basamos nuestra estrategia en generar desarrollo a través de una gestión de Triple Resultado, buscando impactar positivamente en el ámbito social, económico y ambiental.</a:t>
            </a:r>
          </a:p>
          <a:p>
            <a:endParaRPr lang="es-PE" sz="1633" dirty="0">
              <a:solidFill>
                <a:srgbClr val="57554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374536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FIDE Reconocimien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4"/>
            <a:ext cx="12192000" cy="6860354"/>
          </a:xfrm>
          <a:prstGeom prst="rect">
            <a:avLst/>
          </a:prstGeom>
        </p:spPr>
      </p:pic>
      <p:pic>
        <p:nvPicPr>
          <p:cNvPr id="3" name="2 Imagen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6"/>
            <a:ext cx="12192081" cy="6857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47358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Imagen 4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66463"/>
          </a:xfrm>
          <a:prstGeom prst="rect">
            <a:avLst/>
          </a:prstGeom>
        </p:spPr>
      </p:pic>
      <p:sp>
        <p:nvSpPr>
          <p:cNvPr id="44" name="Título 1"/>
          <p:cNvSpPr>
            <a:spLocks noGrp="1"/>
          </p:cNvSpPr>
          <p:nvPr>
            <p:ph type="title" hasCustomPrompt="1"/>
          </p:nvPr>
        </p:nvSpPr>
        <p:spPr>
          <a:xfrm>
            <a:off x="3671177" y="1033380"/>
            <a:ext cx="7308040" cy="908883"/>
          </a:xfrm>
          <a:prstGeom prst="rect">
            <a:avLst/>
          </a:prstGeom>
        </p:spPr>
        <p:txBody>
          <a:bodyPr/>
          <a:lstStyle>
            <a:lvl1pPr algn="l">
              <a:defRPr sz="344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para ingresar</a:t>
            </a:r>
            <a:br>
              <a:rPr lang="es-ES" dirty="0"/>
            </a:br>
            <a:r>
              <a:rPr lang="es-ES" dirty="0"/>
              <a:t>un  título aquí</a:t>
            </a:r>
            <a:endParaRPr lang="es-PE" dirty="0"/>
          </a:p>
        </p:txBody>
      </p:sp>
      <p:sp>
        <p:nvSpPr>
          <p:cNvPr id="46" name="Marcador de texto 3"/>
          <p:cNvSpPr>
            <a:spLocks noGrp="1"/>
          </p:cNvSpPr>
          <p:nvPr>
            <p:ph type="body" sz="quarter" idx="14" hasCustomPrompt="1"/>
          </p:nvPr>
        </p:nvSpPr>
        <p:spPr>
          <a:xfrm>
            <a:off x="3671177" y="2333445"/>
            <a:ext cx="7308854" cy="5122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ingresar un subtítulo</a:t>
            </a:r>
            <a:endParaRPr lang="es-PE" dirty="0"/>
          </a:p>
        </p:txBody>
      </p:sp>
      <p:sp>
        <p:nvSpPr>
          <p:cNvPr id="7" name="Freeform 5"/>
          <p:cNvSpPr>
            <a:spLocks/>
          </p:cNvSpPr>
          <p:nvPr userDrawn="1"/>
        </p:nvSpPr>
        <p:spPr bwMode="auto">
          <a:xfrm>
            <a:off x="8873822" y="5685718"/>
            <a:ext cx="322224" cy="394601"/>
          </a:xfrm>
          <a:custGeom>
            <a:avLst/>
            <a:gdLst>
              <a:gd name="T0" fmla="*/ 262 w 295"/>
              <a:gd name="T1" fmla="*/ 0 h 448"/>
              <a:gd name="T2" fmla="*/ 0 w 295"/>
              <a:gd name="T3" fmla="*/ 0 h 448"/>
              <a:gd name="T4" fmla="*/ 0 w 295"/>
              <a:gd name="T5" fmla="*/ 299 h 448"/>
              <a:gd name="T6" fmla="*/ 10 w 295"/>
              <a:gd name="T7" fmla="*/ 448 h 448"/>
              <a:gd name="T8" fmla="*/ 11 w 295"/>
              <a:gd name="T9" fmla="*/ 365 h 448"/>
              <a:gd name="T10" fmla="*/ 19 w 295"/>
              <a:gd name="T11" fmla="*/ 339 h 448"/>
              <a:gd name="T12" fmla="*/ 19 w 295"/>
              <a:gd name="T13" fmla="*/ 134 h 448"/>
              <a:gd name="T14" fmla="*/ 66 w 295"/>
              <a:gd name="T15" fmla="*/ 46 h 448"/>
              <a:gd name="T16" fmla="*/ 66 w 295"/>
              <a:gd name="T17" fmla="*/ 322 h 448"/>
              <a:gd name="T18" fmla="*/ 54 w 295"/>
              <a:gd name="T19" fmla="*/ 345 h 448"/>
              <a:gd name="T20" fmla="*/ 24 w 295"/>
              <a:gd name="T21" fmla="*/ 366 h 448"/>
              <a:gd name="T22" fmla="*/ 19 w 295"/>
              <a:gd name="T23" fmla="*/ 379 h 448"/>
              <a:gd name="T24" fmla="*/ 19 w 295"/>
              <a:gd name="T25" fmla="*/ 448 h 448"/>
              <a:gd name="T26" fmla="*/ 33 w 295"/>
              <a:gd name="T27" fmla="*/ 374 h 448"/>
              <a:gd name="T28" fmla="*/ 44 w 295"/>
              <a:gd name="T29" fmla="*/ 361 h 448"/>
              <a:gd name="T30" fmla="*/ 62 w 295"/>
              <a:gd name="T31" fmla="*/ 349 h 448"/>
              <a:gd name="T32" fmla="*/ 80 w 295"/>
              <a:gd name="T33" fmla="*/ 312 h 448"/>
              <a:gd name="T34" fmla="*/ 80 w 295"/>
              <a:gd name="T35" fmla="*/ 112 h 448"/>
              <a:gd name="T36" fmla="*/ 126 w 295"/>
              <a:gd name="T37" fmla="*/ 301 h 448"/>
              <a:gd name="T38" fmla="*/ 113 w 295"/>
              <a:gd name="T39" fmla="*/ 330 h 448"/>
              <a:gd name="T40" fmla="*/ 109 w 295"/>
              <a:gd name="T41" fmla="*/ 332 h 448"/>
              <a:gd name="T42" fmla="*/ 47 w 295"/>
              <a:gd name="T43" fmla="*/ 371 h 448"/>
              <a:gd name="T44" fmla="*/ 42 w 295"/>
              <a:gd name="T45" fmla="*/ 408 h 448"/>
              <a:gd name="T46" fmla="*/ 56 w 295"/>
              <a:gd name="T47" fmla="*/ 448 h 448"/>
              <a:gd name="T48" fmla="*/ 61 w 295"/>
              <a:gd name="T49" fmla="*/ 372 h 448"/>
              <a:gd name="T50" fmla="*/ 118 w 295"/>
              <a:gd name="T51" fmla="*/ 336 h 448"/>
              <a:gd name="T52" fmla="*/ 141 w 295"/>
              <a:gd name="T53" fmla="*/ 296 h 448"/>
              <a:gd name="T54" fmla="*/ 141 w 295"/>
              <a:gd name="T55" fmla="*/ 187 h 448"/>
              <a:gd name="T56" fmla="*/ 141 w 295"/>
              <a:gd name="T57" fmla="*/ 149 h 448"/>
              <a:gd name="T58" fmla="*/ 187 w 295"/>
              <a:gd name="T59" fmla="*/ 286 h 448"/>
              <a:gd name="T60" fmla="*/ 174 w 295"/>
              <a:gd name="T61" fmla="*/ 315 h 448"/>
              <a:gd name="T62" fmla="*/ 74 w 295"/>
              <a:gd name="T63" fmla="*/ 376 h 448"/>
              <a:gd name="T64" fmla="*/ 66 w 295"/>
              <a:gd name="T65" fmla="*/ 386 h 448"/>
              <a:gd name="T66" fmla="*/ 66 w 295"/>
              <a:gd name="T67" fmla="*/ 410 h 448"/>
              <a:gd name="T68" fmla="*/ 80 w 295"/>
              <a:gd name="T69" fmla="*/ 448 h 448"/>
              <a:gd name="T70" fmla="*/ 80 w 295"/>
              <a:gd name="T71" fmla="*/ 386 h 448"/>
              <a:gd name="T72" fmla="*/ 88 w 295"/>
              <a:gd name="T73" fmla="*/ 376 h 448"/>
              <a:gd name="T74" fmla="*/ 201 w 295"/>
              <a:gd name="T75" fmla="*/ 282 h 448"/>
              <a:gd name="T76" fmla="*/ 201 w 295"/>
              <a:gd name="T77" fmla="*/ 280 h 448"/>
              <a:gd name="T78" fmla="*/ 248 w 295"/>
              <a:gd name="T79" fmla="*/ 158 h 448"/>
              <a:gd name="T80" fmla="*/ 248 w 295"/>
              <a:gd name="T81" fmla="*/ 272 h 448"/>
              <a:gd name="T82" fmla="*/ 231 w 295"/>
              <a:gd name="T83" fmla="*/ 300 h 448"/>
              <a:gd name="T84" fmla="*/ 94 w 295"/>
              <a:gd name="T85" fmla="*/ 382 h 448"/>
              <a:gd name="T86" fmla="*/ 89 w 295"/>
              <a:gd name="T87" fmla="*/ 392 h 448"/>
              <a:gd name="T88" fmla="*/ 89 w 295"/>
              <a:gd name="T89" fmla="*/ 448 h 448"/>
              <a:gd name="T90" fmla="*/ 262 w 295"/>
              <a:gd name="T91" fmla="*/ 448 h 448"/>
              <a:gd name="T92" fmla="*/ 295 w 295"/>
              <a:gd name="T93" fmla="*/ 299 h 448"/>
              <a:gd name="T94" fmla="*/ 295 w 295"/>
              <a:gd name="T95" fmla="*/ 32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448">
                <a:moveTo>
                  <a:pt x="262" y="0"/>
                </a:moveTo>
                <a:lnTo>
                  <a:pt x="262" y="0"/>
                </a:lnTo>
                <a:lnTo>
                  <a:pt x="145" y="0"/>
                </a:lnTo>
                <a:lnTo>
                  <a:pt x="0" y="0"/>
                </a:lnTo>
                <a:lnTo>
                  <a:pt x="0" y="149"/>
                </a:lnTo>
                <a:lnTo>
                  <a:pt x="0" y="299"/>
                </a:lnTo>
                <a:lnTo>
                  <a:pt x="0" y="448"/>
                </a:lnTo>
                <a:lnTo>
                  <a:pt x="10" y="448"/>
                </a:lnTo>
                <a:lnTo>
                  <a:pt x="10" y="370"/>
                </a:lnTo>
                <a:cubicBezTo>
                  <a:pt x="10" y="368"/>
                  <a:pt x="10" y="367"/>
                  <a:pt x="11" y="365"/>
                </a:cubicBezTo>
                <a:cubicBezTo>
                  <a:pt x="11" y="365"/>
                  <a:pt x="13" y="362"/>
                  <a:pt x="13" y="361"/>
                </a:cubicBezTo>
                <a:cubicBezTo>
                  <a:pt x="17" y="355"/>
                  <a:pt x="19" y="347"/>
                  <a:pt x="19" y="339"/>
                </a:cubicBezTo>
                <a:lnTo>
                  <a:pt x="19" y="285"/>
                </a:lnTo>
                <a:lnTo>
                  <a:pt x="19" y="134"/>
                </a:lnTo>
                <a:lnTo>
                  <a:pt x="19" y="74"/>
                </a:lnTo>
                <a:lnTo>
                  <a:pt x="66" y="46"/>
                </a:lnTo>
                <a:lnTo>
                  <a:pt x="66" y="318"/>
                </a:lnTo>
                <a:lnTo>
                  <a:pt x="66" y="322"/>
                </a:lnTo>
                <a:cubicBezTo>
                  <a:pt x="65" y="323"/>
                  <a:pt x="65" y="324"/>
                  <a:pt x="65" y="324"/>
                </a:cubicBezTo>
                <a:cubicBezTo>
                  <a:pt x="64" y="332"/>
                  <a:pt x="60" y="339"/>
                  <a:pt x="54" y="345"/>
                </a:cubicBezTo>
                <a:cubicBezTo>
                  <a:pt x="53" y="345"/>
                  <a:pt x="51" y="347"/>
                  <a:pt x="51" y="347"/>
                </a:cubicBezTo>
                <a:lnTo>
                  <a:pt x="24" y="366"/>
                </a:lnTo>
                <a:cubicBezTo>
                  <a:pt x="21" y="368"/>
                  <a:pt x="19" y="371"/>
                  <a:pt x="19" y="374"/>
                </a:cubicBezTo>
                <a:lnTo>
                  <a:pt x="19" y="379"/>
                </a:lnTo>
                <a:lnTo>
                  <a:pt x="19" y="411"/>
                </a:lnTo>
                <a:lnTo>
                  <a:pt x="19" y="448"/>
                </a:lnTo>
                <a:lnTo>
                  <a:pt x="33" y="448"/>
                </a:lnTo>
                <a:lnTo>
                  <a:pt x="33" y="374"/>
                </a:lnTo>
                <a:cubicBezTo>
                  <a:pt x="33" y="371"/>
                  <a:pt x="34" y="369"/>
                  <a:pt x="36" y="367"/>
                </a:cubicBezTo>
                <a:cubicBezTo>
                  <a:pt x="37" y="366"/>
                  <a:pt x="44" y="361"/>
                  <a:pt x="44" y="361"/>
                </a:cubicBezTo>
                <a:lnTo>
                  <a:pt x="58" y="352"/>
                </a:lnTo>
                <a:cubicBezTo>
                  <a:pt x="59" y="351"/>
                  <a:pt x="60" y="350"/>
                  <a:pt x="62" y="349"/>
                </a:cubicBezTo>
                <a:lnTo>
                  <a:pt x="64" y="347"/>
                </a:lnTo>
                <a:cubicBezTo>
                  <a:pt x="74" y="338"/>
                  <a:pt x="80" y="326"/>
                  <a:pt x="80" y="312"/>
                </a:cubicBezTo>
                <a:lnTo>
                  <a:pt x="80" y="206"/>
                </a:lnTo>
                <a:lnTo>
                  <a:pt x="80" y="112"/>
                </a:lnTo>
                <a:lnTo>
                  <a:pt x="126" y="84"/>
                </a:lnTo>
                <a:lnTo>
                  <a:pt x="126" y="301"/>
                </a:lnTo>
                <a:cubicBezTo>
                  <a:pt x="127" y="301"/>
                  <a:pt x="126" y="303"/>
                  <a:pt x="126" y="303"/>
                </a:cubicBezTo>
                <a:cubicBezTo>
                  <a:pt x="126" y="314"/>
                  <a:pt x="121" y="324"/>
                  <a:pt x="113" y="330"/>
                </a:cubicBezTo>
                <a:lnTo>
                  <a:pt x="112" y="331"/>
                </a:lnTo>
                <a:cubicBezTo>
                  <a:pt x="111" y="331"/>
                  <a:pt x="110" y="332"/>
                  <a:pt x="109" y="332"/>
                </a:cubicBezTo>
                <a:lnTo>
                  <a:pt x="51" y="369"/>
                </a:lnTo>
                <a:lnTo>
                  <a:pt x="47" y="371"/>
                </a:lnTo>
                <a:cubicBezTo>
                  <a:pt x="44" y="373"/>
                  <a:pt x="42" y="376"/>
                  <a:pt x="42" y="379"/>
                </a:cubicBezTo>
                <a:lnTo>
                  <a:pt x="42" y="408"/>
                </a:lnTo>
                <a:lnTo>
                  <a:pt x="42" y="448"/>
                </a:lnTo>
                <a:lnTo>
                  <a:pt x="56" y="448"/>
                </a:lnTo>
                <a:lnTo>
                  <a:pt x="56" y="380"/>
                </a:lnTo>
                <a:cubicBezTo>
                  <a:pt x="56" y="377"/>
                  <a:pt x="58" y="374"/>
                  <a:pt x="61" y="372"/>
                </a:cubicBezTo>
                <a:cubicBezTo>
                  <a:pt x="61" y="372"/>
                  <a:pt x="68" y="368"/>
                  <a:pt x="68" y="368"/>
                </a:cubicBezTo>
                <a:lnTo>
                  <a:pt x="118" y="336"/>
                </a:lnTo>
                <a:lnTo>
                  <a:pt x="119" y="336"/>
                </a:lnTo>
                <a:cubicBezTo>
                  <a:pt x="132" y="327"/>
                  <a:pt x="141" y="313"/>
                  <a:pt x="141" y="296"/>
                </a:cubicBezTo>
                <a:lnTo>
                  <a:pt x="141" y="292"/>
                </a:lnTo>
                <a:lnTo>
                  <a:pt x="141" y="187"/>
                </a:lnTo>
                <a:lnTo>
                  <a:pt x="141" y="187"/>
                </a:lnTo>
                <a:lnTo>
                  <a:pt x="141" y="149"/>
                </a:lnTo>
                <a:lnTo>
                  <a:pt x="187" y="121"/>
                </a:lnTo>
                <a:lnTo>
                  <a:pt x="187" y="286"/>
                </a:lnTo>
                <a:cubicBezTo>
                  <a:pt x="187" y="287"/>
                  <a:pt x="187" y="287"/>
                  <a:pt x="187" y="288"/>
                </a:cubicBezTo>
                <a:cubicBezTo>
                  <a:pt x="187" y="299"/>
                  <a:pt x="182" y="309"/>
                  <a:pt x="174" y="315"/>
                </a:cubicBezTo>
                <a:cubicBezTo>
                  <a:pt x="174" y="315"/>
                  <a:pt x="169" y="318"/>
                  <a:pt x="169" y="318"/>
                </a:cubicBezTo>
                <a:lnTo>
                  <a:pt x="74" y="376"/>
                </a:lnTo>
                <a:lnTo>
                  <a:pt x="70" y="378"/>
                </a:lnTo>
                <a:cubicBezTo>
                  <a:pt x="68" y="379"/>
                  <a:pt x="66" y="382"/>
                  <a:pt x="66" y="386"/>
                </a:cubicBezTo>
                <a:lnTo>
                  <a:pt x="66" y="386"/>
                </a:lnTo>
                <a:lnTo>
                  <a:pt x="66" y="410"/>
                </a:lnTo>
                <a:lnTo>
                  <a:pt x="66" y="448"/>
                </a:lnTo>
                <a:lnTo>
                  <a:pt x="80" y="448"/>
                </a:lnTo>
                <a:lnTo>
                  <a:pt x="80" y="386"/>
                </a:lnTo>
                <a:lnTo>
                  <a:pt x="80" y="386"/>
                </a:lnTo>
                <a:cubicBezTo>
                  <a:pt x="80" y="383"/>
                  <a:pt x="82" y="380"/>
                  <a:pt x="84" y="379"/>
                </a:cubicBezTo>
                <a:cubicBezTo>
                  <a:pt x="84" y="379"/>
                  <a:pt x="88" y="376"/>
                  <a:pt x="88" y="376"/>
                </a:cubicBezTo>
                <a:lnTo>
                  <a:pt x="177" y="323"/>
                </a:lnTo>
                <a:cubicBezTo>
                  <a:pt x="191" y="315"/>
                  <a:pt x="201" y="300"/>
                  <a:pt x="201" y="282"/>
                </a:cubicBezTo>
                <a:cubicBezTo>
                  <a:pt x="201" y="281"/>
                  <a:pt x="201" y="281"/>
                  <a:pt x="201" y="280"/>
                </a:cubicBezTo>
                <a:lnTo>
                  <a:pt x="201" y="280"/>
                </a:lnTo>
                <a:lnTo>
                  <a:pt x="201" y="186"/>
                </a:lnTo>
                <a:lnTo>
                  <a:pt x="248" y="158"/>
                </a:lnTo>
                <a:lnTo>
                  <a:pt x="248" y="272"/>
                </a:lnTo>
                <a:lnTo>
                  <a:pt x="248" y="272"/>
                </a:lnTo>
                <a:cubicBezTo>
                  <a:pt x="247" y="283"/>
                  <a:pt x="241" y="293"/>
                  <a:pt x="232" y="299"/>
                </a:cubicBezTo>
                <a:cubicBezTo>
                  <a:pt x="232" y="299"/>
                  <a:pt x="231" y="300"/>
                  <a:pt x="231" y="300"/>
                </a:cubicBezTo>
                <a:lnTo>
                  <a:pt x="109" y="373"/>
                </a:lnTo>
                <a:lnTo>
                  <a:pt x="94" y="382"/>
                </a:lnTo>
                <a:cubicBezTo>
                  <a:pt x="91" y="384"/>
                  <a:pt x="89" y="387"/>
                  <a:pt x="89" y="390"/>
                </a:cubicBezTo>
                <a:cubicBezTo>
                  <a:pt x="89" y="391"/>
                  <a:pt x="89" y="392"/>
                  <a:pt x="89" y="392"/>
                </a:cubicBezTo>
                <a:lnTo>
                  <a:pt x="89" y="429"/>
                </a:lnTo>
                <a:lnTo>
                  <a:pt x="89" y="448"/>
                </a:lnTo>
                <a:lnTo>
                  <a:pt x="145" y="448"/>
                </a:lnTo>
                <a:lnTo>
                  <a:pt x="262" y="448"/>
                </a:lnTo>
                <a:cubicBezTo>
                  <a:pt x="280" y="448"/>
                  <a:pt x="295" y="433"/>
                  <a:pt x="295" y="415"/>
                </a:cubicBezTo>
                <a:lnTo>
                  <a:pt x="295" y="299"/>
                </a:lnTo>
                <a:lnTo>
                  <a:pt x="295" y="149"/>
                </a:lnTo>
                <a:lnTo>
                  <a:pt x="295" y="32"/>
                </a:lnTo>
                <a:cubicBezTo>
                  <a:pt x="295" y="14"/>
                  <a:pt x="280" y="0"/>
                  <a:pt x="262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8542546" y="5685718"/>
            <a:ext cx="320414" cy="394601"/>
          </a:xfrm>
          <a:custGeom>
            <a:avLst/>
            <a:gdLst>
              <a:gd name="T0" fmla="*/ 32 w 294"/>
              <a:gd name="T1" fmla="*/ 0 h 448"/>
              <a:gd name="T2" fmla="*/ 294 w 294"/>
              <a:gd name="T3" fmla="*/ 0 h 448"/>
              <a:gd name="T4" fmla="*/ 294 w 294"/>
              <a:gd name="T5" fmla="*/ 299 h 448"/>
              <a:gd name="T6" fmla="*/ 285 w 294"/>
              <a:gd name="T7" fmla="*/ 448 h 448"/>
              <a:gd name="T8" fmla="*/ 283 w 294"/>
              <a:gd name="T9" fmla="*/ 365 h 448"/>
              <a:gd name="T10" fmla="*/ 275 w 294"/>
              <a:gd name="T11" fmla="*/ 339 h 448"/>
              <a:gd name="T12" fmla="*/ 275 w 294"/>
              <a:gd name="T13" fmla="*/ 134 h 448"/>
              <a:gd name="T14" fmla="*/ 229 w 294"/>
              <a:gd name="T15" fmla="*/ 46 h 448"/>
              <a:gd name="T16" fmla="*/ 229 w 294"/>
              <a:gd name="T17" fmla="*/ 322 h 448"/>
              <a:gd name="T18" fmla="*/ 241 w 294"/>
              <a:gd name="T19" fmla="*/ 345 h 448"/>
              <a:gd name="T20" fmla="*/ 271 w 294"/>
              <a:gd name="T21" fmla="*/ 366 h 448"/>
              <a:gd name="T22" fmla="*/ 275 w 294"/>
              <a:gd name="T23" fmla="*/ 379 h 448"/>
              <a:gd name="T24" fmla="*/ 275 w 294"/>
              <a:gd name="T25" fmla="*/ 448 h 448"/>
              <a:gd name="T26" fmla="*/ 261 w 294"/>
              <a:gd name="T27" fmla="*/ 374 h 448"/>
              <a:gd name="T28" fmla="*/ 250 w 294"/>
              <a:gd name="T29" fmla="*/ 361 h 448"/>
              <a:gd name="T30" fmla="*/ 232 w 294"/>
              <a:gd name="T31" fmla="*/ 349 h 448"/>
              <a:gd name="T32" fmla="*/ 215 w 294"/>
              <a:gd name="T33" fmla="*/ 312 h 448"/>
              <a:gd name="T34" fmla="*/ 215 w 294"/>
              <a:gd name="T35" fmla="*/ 206 h 448"/>
              <a:gd name="T36" fmla="*/ 168 w 294"/>
              <a:gd name="T37" fmla="*/ 84 h 448"/>
              <a:gd name="T38" fmla="*/ 168 w 294"/>
              <a:gd name="T39" fmla="*/ 303 h 448"/>
              <a:gd name="T40" fmla="*/ 183 w 294"/>
              <a:gd name="T41" fmla="*/ 331 h 448"/>
              <a:gd name="T42" fmla="*/ 244 w 294"/>
              <a:gd name="T43" fmla="*/ 369 h 448"/>
              <a:gd name="T44" fmla="*/ 252 w 294"/>
              <a:gd name="T45" fmla="*/ 379 h 448"/>
              <a:gd name="T46" fmla="*/ 252 w 294"/>
              <a:gd name="T47" fmla="*/ 448 h 448"/>
              <a:gd name="T48" fmla="*/ 238 w 294"/>
              <a:gd name="T49" fmla="*/ 380 h 448"/>
              <a:gd name="T50" fmla="*/ 227 w 294"/>
              <a:gd name="T51" fmla="*/ 368 h 448"/>
              <a:gd name="T52" fmla="*/ 176 w 294"/>
              <a:gd name="T53" fmla="*/ 336 h 448"/>
              <a:gd name="T54" fmla="*/ 154 w 294"/>
              <a:gd name="T55" fmla="*/ 292 h 448"/>
              <a:gd name="T56" fmla="*/ 154 w 294"/>
              <a:gd name="T57" fmla="*/ 149 h 448"/>
              <a:gd name="T58" fmla="*/ 107 w 294"/>
              <a:gd name="T59" fmla="*/ 286 h 448"/>
              <a:gd name="T60" fmla="*/ 121 w 294"/>
              <a:gd name="T61" fmla="*/ 315 h 448"/>
              <a:gd name="T62" fmla="*/ 220 w 294"/>
              <a:gd name="T63" fmla="*/ 376 h 448"/>
              <a:gd name="T64" fmla="*/ 229 w 294"/>
              <a:gd name="T65" fmla="*/ 386 h 448"/>
              <a:gd name="T66" fmla="*/ 229 w 294"/>
              <a:gd name="T67" fmla="*/ 410 h 448"/>
              <a:gd name="T68" fmla="*/ 215 w 294"/>
              <a:gd name="T69" fmla="*/ 448 h 448"/>
              <a:gd name="T70" fmla="*/ 214 w 294"/>
              <a:gd name="T71" fmla="*/ 386 h 448"/>
              <a:gd name="T72" fmla="*/ 206 w 294"/>
              <a:gd name="T73" fmla="*/ 376 h 448"/>
              <a:gd name="T74" fmla="*/ 93 w 294"/>
              <a:gd name="T75" fmla="*/ 282 h 448"/>
              <a:gd name="T76" fmla="*/ 93 w 294"/>
              <a:gd name="T77" fmla="*/ 280 h 448"/>
              <a:gd name="T78" fmla="*/ 46 w 294"/>
              <a:gd name="T79" fmla="*/ 158 h 448"/>
              <a:gd name="T80" fmla="*/ 46 w 294"/>
              <a:gd name="T81" fmla="*/ 272 h 448"/>
              <a:gd name="T82" fmla="*/ 64 w 294"/>
              <a:gd name="T83" fmla="*/ 300 h 448"/>
              <a:gd name="T84" fmla="*/ 200 w 294"/>
              <a:gd name="T85" fmla="*/ 382 h 448"/>
              <a:gd name="T86" fmla="*/ 205 w 294"/>
              <a:gd name="T87" fmla="*/ 392 h 448"/>
              <a:gd name="T88" fmla="*/ 205 w 294"/>
              <a:gd name="T89" fmla="*/ 448 h 448"/>
              <a:gd name="T90" fmla="*/ 32 w 294"/>
              <a:gd name="T91" fmla="*/ 448 h 448"/>
              <a:gd name="T92" fmla="*/ 0 w 294"/>
              <a:gd name="T93" fmla="*/ 299 h 448"/>
              <a:gd name="T94" fmla="*/ 0 w 294"/>
              <a:gd name="T95" fmla="*/ 32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4" h="448">
                <a:moveTo>
                  <a:pt x="32" y="0"/>
                </a:moveTo>
                <a:lnTo>
                  <a:pt x="32" y="0"/>
                </a:lnTo>
                <a:lnTo>
                  <a:pt x="149" y="0"/>
                </a:lnTo>
                <a:lnTo>
                  <a:pt x="294" y="0"/>
                </a:lnTo>
                <a:lnTo>
                  <a:pt x="294" y="149"/>
                </a:lnTo>
                <a:lnTo>
                  <a:pt x="294" y="299"/>
                </a:lnTo>
                <a:lnTo>
                  <a:pt x="294" y="448"/>
                </a:lnTo>
                <a:lnTo>
                  <a:pt x="285" y="448"/>
                </a:lnTo>
                <a:lnTo>
                  <a:pt x="285" y="370"/>
                </a:lnTo>
                <a:cubicBezTo>
                  <a:pt x="285" y="368"/>
                  <a:pt x="284" y="367"/>
                  <a:pt x="283" y="365"/>
                </a:cubicBezTo>
                <a:cubicBezTo>
                  <a:pt x="283" y="365"/>
                  <a:pt x="282" y="362"/>
                  <a:pt x="281" y="361"/>
                </a:cubicBezTo>
                <a:cubicBezTo>
                  <a:pt x="277" y="355"/>
                  <a:pt x="275" y="347"/>
                  <a:pt x="275" y="339"/>
                </a:cubicBezTo>
                <a:lnTo>
                  <a:pt x="275" y="285"/>
                </a:lnTo>
                <a:lnTo>
                  <a:pt x="275" y="134"/>
                </a:lnTo>
                <a:lnTo>
                  <a:pt x="275" y="74"/>
                </a:lnTo>
                <a:lnTo>
                  <a:pt x="229" y="46"/>
                </a:lnTo>
                <a:lnTo>
                  <a:pt x="229" y="318"/>
                </a:lnTo>
                <a:lnTo>
                  <a:pt x="229" y="322"/>
                </a:lnTo>
                <a:cubicBezTo>
                  <a:pt x="229" y="323"/>
                  <a:pt x="229" y="324"/>
                  <a:pt x="229" y="324"/>
                </a:cubicBezTo>
                <a:cubicBezTo>
                  <a:pt x="231" y="332"/>
                  <a:pt x="235" y="339"/>
                  <a:pt x="241" y="345"/>
                </a:cubicBezTo>
                <a:cubicBezTo>
                  <a:pt x="241" y="345"/>
                  <a:pt x="243" y="347"/>
                  <a:pt x="243" y="347"/>
                </a:cubicBezTo>
                <a:lnTo>
                  <a:pt x="271" y="366"/>
                </a:lnTo>
                <a:cubicBezTo>
                  <a:pt x="273" y="368"/>
                  <a:pt x="275" y="371"/>
                  <a:pt x="275" y="374"/>
                </a:cubicBezTo>
                <a:lnTo>
                  <a:pt x="275" y="379"/>
                </a:lnTo>
                <a:lnTo>
                  <a:pt x="275" y="411"/>
                </a:lnTo>
                <a:lnTo>
                  <a:pt x="275" y="448"/>
                </a:lnTo>
                <a:lnTo>
                  <a:pt x="261" y="448"/>
                </a:lnTo>
                <a:lnTo>
                  <a:pt x="261" y="374"/>
                </a:lnTo>
                <a:cubicBezTo>
                  <a:pt x="261" y="371"/>
                  <a:pt x="260" y="369"/>
                  <a:pt x="258" y="367"/>
                </a:cubicBezTo>
                <a:cubicBezTo>
                  <a:pt x="258" y="366"/>
                  <a:pt x="250" y="361"/>
                  <a:pt x="250" y="361"/>
                </a:cubicBezTo>
                <a:lnTo>
                  <a:pt x="237" y="352"/>
                </a:lnTo>
                <a:cubicBezTo>
                  <a:pt x="235" y="351"/>
                  <a:pt x="234" y="350"/>
                  <a:pt x="232" y="349"/>
                </a:cubicBezTo>
                <a:lnTo>
                  <a:pt x="230" y="347"/>
                </a:lnTo>
                <a:cubicBezTo>
                  <a:pt x="221" y="338"/>
                  <a:pt x="215" y="326"/>
                  <a:pt x="215" y="312"/>
                </a:cubicBezTo>
                <a:lnTo>
                  <a:pt x="215" y="206"/>
                </a:lnTo>
                <a:lnTo>
                  <a:pt x="215" y="206"/>
                </a:lnTo>
                <a:lnTo>
                  <a:pt x="215" y="112"/>
                </a:lnTo>
                <a:lnTo>
                  <a:pt x="168" y="84"/>
                </a:lnTo>
                <a:lnTo>
                  <a:pt x="168" y="301"/>
                </a:lnTo>
                <a:lnTo>
                  <a:pt x="168" y="303"/>
                </a:lnTo>
                <a:cubicBezTo>
                  <a:pt x="168" y="314"/>
                  <a:pt x="174" y="324"/>
                  <a:pt x="182" y="330"/>
                </a:cubicBezTo>
                <a:lnTo>
                  <a:pt x="183" y="331"/>
                </a:lnTo>
                <a:cubicBezTo>
                  <a:pt x="184" y="331"/>
                  <a:pt x="185" y="332"/>
                  <a:pt x="186" y="332"/>
                </a:cubicBezTo>
                <a:lnTo>
                  <a:pt x="244" y="369"/>
                </a:lnTo>
                <a:lnTo>
                  <a:pt x="247" y="371"/>
                </a:lnTo>
                <a:cubicBezTo>
                  <a:pt x="250" y="373"/>
                  <a:pt x="252" y="376"/>
                  <a:pt x="252" y="379"/>
                </a:cubicBezTo>
                <a:lnTo>
                  <a:pt x="252" y="408"/>
                </a:lnTo>
                <a:lnTo>
                  <a:pt x="252" y="448"/>
                </a:lnTo>
                <a:lnTo>
                  <a:pt x="238" y="448"/>
                </a:lnTo>
                <a:lnTo>
                  <a:pt x="238" y="380"/>
                </a:lnTo>
                <a:cubicBezTo>
                  <a:pt x="238" y="377"/>
                  <a:pt x="236" y="374"/>
                  <a:pt x="234" y="372"/>
                </a:cubicBezTo>
                <a:cubicBezTo>
                  <a:pt x="234" y="372"/>
                  <a:pt x="227" y="368"/>
                  <a:pt x="227" y="368"/>
                </a:cubicBezTo>
                <a:lnTo>
                  <a:pt x="176" y="336"/>
                </a:lnTo>
                <a:lnTo>
                  <a:pt x="176" y="336"/>
                </a:lnTo>
                <a:cubicBezTo>
                  <a:pt x="163" y="327"/>
                  <a:pt x="154" y="313"/>
                  <a:pt x="154" y="296"/>
                </a:cubicBezTo>
                <a:lnTo>
                  <a:pt x="154" y="292"/>
                </a:lnTo>
                <a:lnTo>
                  <a:pt x="154" y="187"/>
                </a:lnTo>
                <a:lnTo>
                  <a:pt x="154" y="149"/>
                </a:lnTo>
                <a:lnTo>
                  <a:pt x="107" y="121"/>
                </a:lnTo>
                <a:lnTo>
                  <a:pt x="107" y="286"/>
                </a:lnTo>
                <a:cubicBezTo>
                  <a:pt x="107" y="287"/>
                  <a:pt x="107" y="287"/>
                  <a:pt x="107" y="288"/>
                </a:cubicBezTo>
                <a:cubicBezTo>
                  <a:pt x="107" y="299"/>
                  <a:pt x="112" y="309"/>
                  <a:pt x="121" y="315"/>
                </a:cubicBezTo>
                <a:cubicBezTo>
                  <a:pt x="121" y="315"/>
                  <a:pt x="125" y="318"/>
                  <a:pt x="125" y="318"/>
                </a:cubicBezTo>
                <a:lnTo>
                  <a:pt x="220" y="376"/>
                </a:lnTo>
                <a:lnTo>
                  <a:pt x="224" y="378"/>
                </a:lnTo>
                <a:cubicBezTo>
                  <a:pt x="227" y="379"/>
                  <a:pt x="228" y="382"/>
                  <a:pt x="229" y="386"/>
                </a:cubicBezTo>
                <a:lnTo>
                  <a:pt x="229" y="386"/>
                </a:lnTo>
                <a:lnTo>
                  <a:pt x="229" y="410"/>
                </a:lnTo>
                <a:lnTo>
                  <a:pt x="229" y="448"/>
                </a:lnTo>
                <a:lnTo>
                  <a:pt x="215" y="448"/>
                </a:lnTo>
                <a:lnTo>
                  <a:pt x="215" y="386"/>
                </a:lnTo>
                <a:lnTo>
                  <a:pt x="214" y="386"/>
                </a:lnTo>
                <a:cubicBezTo>
                  <a:pt x="214" y="383"/>
                  <a:pt x="213" y="380"/>
                  <a:pt x="210" y="379"/>
                </a:cubicBezTo>
                <a:cubicBezTo>
                  <a:pt x="210" y="379"/>
                  <a:pt x="206" y="376"/>
                  <a:pt x="206" y="376"/>
                </a:cubicBezTo>
                <a:lnTo>
                  <a:pt x="118" y="323"/>
                </a:lnTo>
                <a:cubicBezTo>
                  <a:pt x="103" y="315"/>
                  <a:pt x="93" y="300"/>
                  <a:pt x="93" y="282"/>
                </a:cubicBezTo>
                <a:cubicBezTo>
                  <a:pt x="93" y="281"/>
                  <a:pt x="93" y="281"/>
                  <a:pt x="93" y="280"/>
                </a:cubicBezTo>
                <a:lnTo>
                  <a:pt x="93" y="280"/>
                </a:lnTo>
                <a:lnTo>
                  <a:pt x="93" y="186"/>
                </a:lnTo>
                <a:lnTo>
                  <a:pt x="46" y="158"/>
                </a:lnTo>
                <a:lnTo>
                  <a:pt x="46" y="272"/>
                </a:lnTo>
                <a:lnTo>
                  <a:pt x="46" y="272"/>
                </a:lnTo>
                <a:cubicBezTo>
                  <a:pt x="47" y="283"/>
                  <a:pt x="53" y="293"/>
                  <a:pt x="62" y="299"/>
                </a:cubicBezTo>
                <a:cubicBezTo>
                  <a:pt x="62" y="299"/>
                  <a:pt x="64" y="300"/>
                  <a:pt x="64" y="300"/>
                </a:cubicBezTo>
                <a:lnTo>
                  <a:pt x="185" y="373"/>
                </a:lnTo>
                <a:lnTo>
                  <a:pt x="200" y="382"/>
                </a:lnTo>
                <a:cubicBezTo>
                  <a:pt x="203" y="384"/>
                  <a:pt x="205" y="387"/>
                  <a:pt x="205" y="390"/>
                </a:cubicBezTo>
                <a:lnTo>
                  <a:pt x="205" y="392"/>
                </a:lnTo>
                <a:lnTo>
                  <a:pt x="205" y="429"/>
                </a:lnTo>
                <a:lnTo>
                  <a:pt x="205" y="448"/>
                </a:lnTo>
                <a:lnTo>
                  <a:pt x="149" y="448"/>
                </a:lnTo>
                <a:lnTo>
                  <a:pt x="32" y="448"/>
                </a:lnTo>
                <a:cubicBezTo>
                  <a:pt x="14" y="448"/>
                  <a:pt x="0" y="433"/>
                  <a:pt x="0" y="415"/>
                </a:cubicBezTo>
                <a:lnTo>
                  <a:pt x="0" y="299"/>
                </a:lnTo>
                <a:lnTo>
                  <a:pt x="0" y="149"/>
                </a:lnTo>
                <a:lnTo>
                  <a:pt x="0" y="32"/>
                </a:lnTo>
                <a:cubicBezTo>
                  <a:pt x="0" y="14"/>
                  <a:pt x="14" y="0"/>
                  <a:pt x="32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auto">
          <a:xfrm>
            <a:off x="9358968" y="5980949"/>
            <a:ext cx="1634652" cy="66247"/>
          </a:xfrm>
          <a:custGeom>
            <a:avLst/>
            <a:gdLst>
              <a:gd name="T0" fmla="*/ 13 w 1496"/>
              <a:gd name="T1" fmla="*/ 0 h 75"/>
              <a:gd name="T2" fmla="*/ 13 w 1496"/>
              <a:gd name="T3" fmla="*/ 0 h 75"/>
              <a:gd name="T4" fmla="*/ 1483 w 1496"/>
              <a:gd name="T5" fmla="*/ 0 h 75"/>
              <a:gd name="T6" fmla="*/ 1496 w 1496"/>
              <a:gd name="T7" fmla="*/ 7 h 75"/>
              <a:gd name="T8" fmla="*/ 1496 w 1496"/>
              <a:gd name="T9" fmla="*/ 67 h 75"/>
              <a:gd name="T10" fmla="*/ 1483 w 1496"/>
              <a:gd name="T11" fmla="*/ 75 h 75"/>
              <a:gd name="T12" fmla="*/ 13 w 1496"/>
              <a:gd name="T13" fmla="*/ 75 h 75"/>
              <a:gd name="T14" fmla="*/ 0 w 1496"/>
              <a:gd name="T15" fmla="*/ 67 h 75"/>
              <a:gd name="T16" fmla="*/ 0 w 1496"/>
              <a:gd name="T17" fmla="*/ 7 h 75"/>
              <a:gd name="T18" fmla="*/ 13 w 1496"/>
              <a:gd name="T19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96" h="75">
                <a:moveTo>
                  <a:pt x="13" y="0"/>
                </a:moveTo>
                <a:lnTo>
                  <a:pt x="13" y="0"/>
                </a:lnTo>
                <a:lnTo>
                  <a:pt x="1483" y="0"/>
                </a:lnTo>
                <a:cubicBezTo>
                  <a:pt x="1490" y="0"/>
                  <a:pt x="1496" y="3"/>
                  <a:pt x="1496" y="7"/>
                </a:cubicBezTo>
                <a:lnTo>
                  <a:pt x="1496" y="67"/>
                </a:lnTo>
                <a:cubicBezTo>
                  <a:pt x="1496" y="71"/>
                  <a:pt x="1490" y="75"/>
                  <a:pt x="1483" y="75"/>
                </a:cubicBezTo>
                <a:lnTo>
                  <a:pt x="13" y="75"/>
                </a:lnTo>
                <a:cubicBezTo>
                  <a:pt x="6" y="75"/>
                  <a:pt x="0" y="71"/>
                  <a:pt x="0" y="67"/>
                </a:cubicBezTo>
                <a:lnTo>
                  <a:pt x="0" y="7"/>
                </a:lnTo>
                <a:cubicBezTo>
                  <a:pt x="0" y="3"/>
                  <a:pt x="6" y="0"/>
                  <a:pt x="13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9358967" y="5685717"/>
            <a:ext cx="282398" cy="262108"/>
          </a:xfrm>
          <a:custGeom>
            <a:avLst/>
            <a:gdLst>
              <a:gd name="T0" fmla="*/ 205 w 258"/>
              <a:gd name="T1" fmla="*/ 268 h 298"/>
              <a:gd name="T2" fmla="*/ 205 w 258"/>
              <a:gd name="T3" fmla="*/ 268 h 298"/>
              <a:gd name="T4" fmla="*/ 156 w 258"/>
              <a:gd name="T5" fmla="*/ 280 h 298"/>
              <a:gd name="T6" fmla="*/ 98 w 258"/>
              <a:gd name="T7" fmla="*/ 265 h 298"/>
              <a:gd name="T8" fmla="*/ 60 w 258"/>
              <a:gd name="T9" fmla="*/ 222 h 298"/>
              <a:gd name="T10" fmla="*/ 48 w 258"/>
              <a:gd name="T11" fmla="*/ 154 h 298"/>
              <a:gd name="T12" fmla="*/ 61 w 258"/>
              <a:gd name="T13" fmla="*/ 75 h 298"/>
              <a:gd name="T14" fmla="*/ 98 w 258"/>
              <a:gd name="T15" fmla="*/ 29 h 298"/>
              <a:gd name="T16" fmla="*/ 149 w 258"/>
              <a:gd name="T17" fmla="*/ 15 h 298"/>
              <a:gd name="T18" fmla="*/ 207 w 258"/>
              <a:gd name="T19" fmla="*/ 34 h 298"/>
              <a:gd name="T20" fmla="*/ 245 w 258"/>
              <a:gd name="T21" fmla="*/ 97 h 298"/>
              <a:gd name="T22" fmla="*/ 251 w 258"/>
              <a:gd name="T23" fmla="*/ 97 h 298"/>
              <a:gd name="T24" fmla="*/ 245 w 258"/>
              <a:gd name="T25" fmla="*/ 0 h 298"/>
              <a:gd name="T26" fmla="*/ 238 w 258"/>
              <a:gd name="T27" fmla="*/ 0 h 298"/>
              <a:gd name="T28" fmla="*/ 230 w 258"/>
              <a:gd name="T29" fmla="*/ 15 h 298"/>
              <a:gd name="T30" fmla="*/ 220 w 258"/>
              <a:gd name="T31" fmla="*/ 19 h 298"/>
              <a:gd name="T32" fmla="*/ 207 w 258"/>
              <a:gd name="T33" fmla="*/ 15 h 298"/>
              <a:gd name="T34" fmla="*/ 146 w 258"/>
              <a:gd name="T35" fmla="*/ 0 h 298"/>
              <a:gd name="T36" fmla="*/ 72 w 258"/>
              <a:gd name="T37" fmla="*/ 19 h 298"/>
              <a:gd name="T38" fmla="*/ 19 w 258"/>
              <a:gd name="T39" fmla="*/ 75 h 298"/>
              <a:gd name="T40" fmla="*/ 0 w 258"/>
              <a:gd name="T41" fmla="*/ 154 h 298"/>
              <a:gd name="T42" fmla="*/ 29 w 258"/>
              <a:gd name="T43" fmla="*/ 246 h 298"/>
              <a:gd name="T44" fmla="*/ 140 w 258"/>
              <a:gd name="T45" fmla="*/ 298 h 298"/>
              <a:gd name="T46" fmla="*/ 208 w 258"/>
              <a:gd name="T47" fmla="*/ 281 h 298"/>
              <a:gd name="T48" fmla="*/ 258 w 258"/>
              <a:gd name="T49" fmla="*/ 225 h 298"/>
              <a:gd name="T50" fmla="*/ 251 w 258"/>
              <a:gd name="T51" fmla="*/ 222 h 298"/>
              <a:gd name="T52" fmla="*/ 205 w 258"/>
              <a:gd name="T53" fmla="*/ 26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8" h="298">
                <a:moveTo>
                  <a:pt x="205" y="268"/>
                </a:moveTo>
                <a:lnTo>
                  <a:pt x="205" y="268"/>
                </a:lnTo>
                <a:cubicBezTo>
                  <a:pt x="191" y="276"/>
                  <a:pt x="174" y="280"/>
                  <a:pt x="156" y="280"/>
                </a:cubicBezTo>
                <a:cubicBezTo>
                  <a:pt x="134" y="280"/>
                  <a:pt x="115" y="275"/>
                  <a:pt x="98" y="265"/>
                </a:cubicBezTo>
                <a:cubicBezTo>
                  <a:pt x="82" y="254"/>
                  <a:pt x="69" y="240"/>
                  <a:pt x="60" y="222"/>
                </a:cubicBezTo>
                <a:cubicBezTo>
                  <a:pt x="52" y="203"/>
                  <a:pt x="48" y="180"/>
                  <a:pt x="48" y="154"/>
                </a:cubicBezTo>
                <a:cubicBezTo>
                  <a:pt x="48" y="123"/>
                  <a:pt x="53" y="97"/>
                  <a:pt x="61" y="75"/>
                </a:cubicBezTo>
                <a:cubicBezTo>
                  <a:pt x="70" y="54"/>
                  <a:pt x="83" y="39"/>
                  <a:pt x="98" y="29"/>
                </a:cubicBezTo>
                <a:cubicBezTo>
                  <a:pt x="113" y="19"/>
                  <a:pt x="130" y="15"/>
                  <a:pt x="149" y="15"/>
                </a:cubicBezTo>
                <a:cubicBezTo>
                  <a:pt x="172" y="15"/>
                  <a:pt x="191" y="21"/>
                  <a:pt x="207" y="34"/>
                </a:cubicBezTo>
                <a:cubicBezTo>
                  <a:pt x="224" y="47"/>
                  <a:pt x="236" y="68"/>
                  <a:pt x="245" y="97"/>
                </a:cubicBezTo>
                <a:lnTo>
                  <a:pt x="251" y="97"/>
                </a:lnTo>
                <a:lnTo>
                  <a:pt x="245" y="0"/>
                </a:lnTo>
                <a:lnTo>
                  <a:pt x="238" y="0"/>
                </a:lnTo>
                <a:cubicBezTo>
                  <a:pt x="236" y="7"/>
                  <a:pt x="233" y="12"/>
                  <a:pt x="230" y="15"/>
                </a:cubicBezTo>
                <a:cubicBezTo>
                  <a:pt x="227" y="18"/>
                  <a:pt x="224" y="19"/>
                  <a:pt x="220" y="19"/>
                </a:cubicBezTo>
                <a:cubicBezTo>
                  <a:pt x="217" y="19"/>
                  <a:pt x="213" y="18"/>
                  <a:pt x="207" y="15"/>
                </a:cubicBezTo>
                <a:cubicBezTo>
                  <a:pt x="187" y="6"/>
                  <a:pt x="167" y="0"/>
                  <a:pt x="146" y="0"/>
                </a:cubicBezTo>
                <a:cubicBezTo>
                  <a:pt x="119" y="0"/>
                  <a:pt x="95" y="7"/>
                  <a:pt x="72" y="19"/>
                </a:cubicBezTo>
                <a:cubicBezTo>
                  <a:pt x="50" y="32"/>
                  <a:pt x="32" y="51"/>
                  <a:pt x="19" y="75"/>
                </a:cubicBezTo>
                <a:cubicBezTo>
                  <a:pt x="6" y="99"/>
                  <a:pt x="0" y="125"/>
                  <a:pt x="0" y="154"/>
                </a:cubicBezTo>
                <a:cubicBezTo>
                  <a:pt x="0" y="190"/>
                  <a:pt x="9" y="220"/>
                  <a:pt x="29" y="246"/>
                </a:cubicBezTo>
                <a:cubicBezTo>
                  <a:pt x="55" y="281"/>
                  <a:pt x="92" y="298"/>
                  <a:pt x="140" y="298"/>
                </a:cubicBezTo>
                <a:cubicBezTo>
                  <a:pt x="166" y="298"/>
                  <a:pt x="189" y="292"/>
                  <a:pt x="208" y="281"/>
                </a:cubicBezTo>
                <a:cubicBezTo>
                  <a:pt x="227" y="269"/>
                  <a:pt x="244" y="250"/>
                  <a:pt x="258" y="225"/>
                </a:cubicBezTo>
                <a:lnTo>
                  <a:pt x="251" y="222"/>
                </a:lnTo>
                <a:cubicBezTo>
                  <a:pt x="235" y="244"/>
                  <a:pt x="219" y="260"/>
                  <a:pt x="205" y="26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1" name="Freeform 9"/>
          <p:cNvSpPr>
            <a:spLocks noEditPoints="1"/>
          </p:cNvSpPr>
          <p:nvPr userDrawn="1"/>
        </p:nvSpPr>
        <p:spPr bwMode="auto">
          <a:xfrm>
            <a:off x="9668519" y="5685717"/>
            <a:ext cx="307742" cy="262108"/>
          </a:xfrm>
          <a:custGeom>
            <a:avLst/>
            <a:gdLst>
              <a:gd name="T0" fmla="*/ 206 w 281"/>
              <a:gd name="T1" fmla="*/ 252 h 298"/>
              <a:gd name="T2" fmla="*/ 206 w 281"/>
              <a:gd name="T3" fmla="*/ 252 h 298"/>
              <a:gd name="T4" fmla="*/ 140 w 281"/>
              <a:gd name="T5" fmla="*/ 283 h 298"/>
              <a:gd name="T6" fmla="*/ 139 w 281"/>
              <a:gd name="T7" fmla="*/ 283 h 298"/>
              <a:gd name="T8" fmla="*/ 79 w 281"/>
              <a:gd name="T9" fmla="*/ 255 h 298"/>
              <a:gd name="T10" fmla="*/ 48 w 281"/>
              <a:gd name="T11" fmla="*/ 148 h 298"/>
              <a:gd name="T12" fmla="*/ 77 w 281"/>
              <a:gd name="T13" fmla="*/ 44 h 298"/>
              <a:gd name="T14" fmla="*/ 139 w 281"/>
              <a:gd name="T15" fmla="*/ 15 h 298"/>
              <a:gd name="T16" fmla="*/ 140 w 281"/>
              <a:gd name="T17" fmla="*/ 15 h 298"/>
              <a:gd name="T18" fmla="*/ 203 w 281"/>
              <a:gd name="T19" fmla="*/ 44 h 298"/>
              <a:gd name="T20" fmla="*/ 232 w 281"/>
              <a:gd name="T21" fmla="*/ 153 h 298"/>
              <a:gd name="T22" fmla="*/ 206 w 281"/>
              <a:gd name="T23" fmla="*/ 252 h 298"/>
              <a:gd name="T24" fmla="*/ 143 w 281"/>
              <a:gd name="T25" fmla="*/ 0 h 298"/>
              <a:gd name="T26" fmla="*/ 143 w 281"/>
              <a:gd name="T27" fmla="*/ 0 h 298"/>
              <a:gd name="T28" fmla="*/ 140 w 281"/>
              <a:gd name="T29" fmla="*/ 0 h 298"/>
              <a:gd name="T30" fmla="*/ 47 w 281"/>
              <a:gd name="T31" fmla="*/ 37 h 298"/>
              <a:gd name="T32" fmla="*/ 0 w 281"/>
              <a:gd name="T33" fmla="*/ 149 h 298"/>
              <a:gd name="T34" fmla="*/ 40 w 281"/>
              <a:gd name="T35" fmla="*/ 257 h 298"/>
              <a:gd name="T36" fmla="*/ 139 w 281"/>
              <a:gd name="T37" fmla="*/ 298 h 298"/>
              <a:gd name="T38" fmla="*/ 140 w 281"/>
              <a:gd name="T39" fmla="*/ 298 h 298"/>
              <a:gd name="T40" fmla="*/ 239 w 281"/>
              <a:gd name="T41" fmla="*/ 255 h 298"/>
              <a:gd name="T42" fmla="*/ 281 w 281"/>
              <a:gd name="T43" fmla="*/ 148 h 298"/>
              <a:gd name="T44" fmla="*/ 240 w 281"/>
              <a:gd name="T45" fmla="*/ 42 h 298"/>
              <a:gd name="T46" fmla="*/ 143 w 281"/>
              <a:gd name="T4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1" h="298">
                <a:moveTo>
                  <a:pt x="206" y="252"/>
                </a:moveTo>
                <a:lnTo>
                  <a:pt x="206" y="252"/>
                </a:lnTo>
                <a:cubicBezTo>
                  <a:pt x="189" y="272"/>
                  <a:pt x="167" y="283"/>
                  <a:pt x="140" y="283"/>
                </a:cubicBezTo>
                <a:lnTo>
                  <a:pt x="139" y="283"/>
                </a:lnTo>
                <a:cubicBezTo>
                  <a:pt x="114" y="283"/>
                  <a:pt x="94" y="274"/>
                  <a:pt x="79" y="255"/>
                </a:cubicBezTo>
                <a:cubicBezTo>
                  <a:pt x="58" y="230"/>
                  <a:pt x="48" y="194"/>
                  <a:pt x="48" y="148"/>
                </a:cubicBezTo>
                <a:cubicBezTo>
                  <a:pt x="48" y="101"/>
                  <a:pt x="58" y="67"/>
                  <a:pt x="77" y="44"/>
                </a:cubicBezTo>
                <a:cubicBezTo>
                  <a:pt x="93" y="25"/>
                  <a:pt x="113" y="15"/>
                  <a:pt x="139" y="15"/>
                </a:cubicBezTo>
                <a:lnTo>
                  <a:pt x="140" y="15"/>
                </a:lnTo>
                <a:cubicBezTo>
                  <a:pt x="167" y="15"/>
                  <a:pt x="188" y="25"/>
                  <a:pt x="203" y="44"/>
                </a:cubicBezTo>
                <a:cubicBezTo>
                  <a:pt x="222" y="68"/>
                  <a:pt x="232" y="104"/>
                  <a:pt x="232" y="153"/>
                </a:cubicBezTo>
                <a:cubicBezTo>
                  <a:pt x="232" y="199"/>
                  <a:pt x="223" y="231"/>
                  <a:pt x="206" y="252"/>
                </a:cubicBezTo>
                <a:close/>
                <a:moveTo>
                  <a:pt x="143" y="0"/>
                </a:moveTo>
                <a:lnTo>
                  <a:pt x="143" y="0"/>
                </a:lnTo>
                <a:lnTo>
                  <a:pt x="140" y="0"/>
                </a:lnTo>
                <a:cubicBezTo>
                  <a:pt x="103" y="1"/>
                  <a:pt x="72" y="12"/>
                  <a:pt x="47" y="37"/>
                </a:cubicBezTo>
                <a:cubicBezTo>
                  <a:pt x="15" y="66"/>
                  <a:pt x="0" y="103"/>
                  <a:pt x="0" y="149"/>
                </a:cubicBezTo>
                <a:cubicBezTo>
                  <a:pt x="0" y="193"/>
                  <a:pt x="13" y="229"/>
                  <a:pt x="40" y="257"/>
                </a:cubicBezTo>
                <a:cubicBezTo>
                  <a:pt x="67" y="285"/>
                  <a:pt x="100" y="298"/>
                  <a:pt x="139" y="298"/>
                </a:cubicBezTo>
                <a:lnTo>
                  <a:pt x="140" y="298"/>
                </a:lnTo>
                <a:cubicBezTo>
                  <a:pt x="179" y="298"/>
                  <a:pt x="212" y="284"/>
                  <a:pt x="239" y="255"/>
                </a:cubicBezTo>
                <a:cubicBezTo>
                  <a:pt x="266" y="228"/>
                  <a:pt x="281" y="191"/>
                  <a:pt x="281" y="148"/>
                </a:cubicBezTo>
                <a:cubicBezTo>
                  <a:pt x="281" y="105"/>
                  <a:pt x="267" y="70"/>
                  <a:pt x="240" y="42"/>
                </a:cubicBezTo>
                <a:cubicBezTo>
                  <a:pt x="212" y="14"/>
                  <a:pt x="180" y="0"/>
                  <a:pt x="143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auto">
          <a:xfrm>
            <a:off x="10725702" y="5691478"/>
            <a:ext cx="267916" cy="250586"/>
          </a:xfrm>
          <a:custGeom>
            <a:avLst/>
            <a:gdLst>
              <a:gd name="T0" fmla="*/ 238 w 246"/>
              <a:gd name="T1" fmla="*/ 214 h 285"/>
              <a:gd name="T2" fmla="*/ 238 w 246"/>
              <a:gd name="T3" fmla="*/ 214 h 285"/>
              <a:gd name="T4" fmla="*/ 210 w 246"/>
              <a:gd name="T5" fmla="*/ 253 h 285"/>
              <a:gd name="T6" fmla="*/ 190 w 246"/>
              <a:gd name="T7" fmla="*/ 265 h 285"/>
              <a:gd name="T8" fmla="*/ 154 w 246"/>
              <a:gd name="T9" fmla="*/ 269 h 285"/>
              <a:gd name="T10" fmla="*/ 105 w 246"/>
              <a:gd name="T11" fmla="*/ 269 h 285"/>
              <a:gd name="T12" fmla="*/ 89 w 246"/>
              <a:gd name="T13" fmla="*/ 267 h 285"/>
              <a:gd name="T14" fmla="*/ 83 w 246"/>
              <a:gd name="T15" fmla="*/ 260 h 285"/>
              <a:gd name="T16" fmla="*/ 82 w 246"/>
              <a:gd name="T17" fmla="*/ 237 h 285"/>
              <a:gd name="T18" fmla="*/ 82 w 246"/>
              <a:gd name="T19" fmla="*/ 143 h 285"/>
              <a:gd name="T20" fmla="*/ 145 w 246"/>
              <a:gd name="T21" fmla="*/ 143 h 285"/>
              <a:gd name="T22" fmla="*/ 172 w 246"/>
              <a:gd name="T23" fmla="*/ 148 h 285"/>
              <a:gd name="T24" fmla="*/ 184 w 246"/>
              <a:gd name="T25" fmla="*/ 159 h 285"/>
              <a:gd name="T26" fmla="*/ 190 w 246"/>
              <a:gd name="T27" fmla="*/ 186 h 285"/>
              <a:gd name="T28" fmla="*/ 197 w 246"/>
              <a:gd name="T29" fmla="*/ 186 h 285"/>
              <a:gd name="T30" fmla="*/ 197 w 246"/>
              <a:gd name="T31" fmla="*/ 86 h 285"/>
              <a:gd name="T32" fmla="*/ 190 w 246"/>
              <a:gd name="T33" fmla="*/ 86 h 285"/>
              <a:gd name="T34" fmla="*/ 178 w 246"/>
              <a:gd name="T35" fmla="*/ 120 h 285"/>
              <a:gd name="T36" fmla="*/ 145 w 246"/>
              <a:gd name="T37" fmla="*/ 128 h 285"/>
              <a:gd name="T38" fmla="*/ 82 w 246"/>
              <a:gd name="T39" fmla="*/ 128 h 285"/>
              <a:gd name="T40" fmla="*/ 82 w 246"/>
              <a:gd name="T41" fmla="*/ 14 h 285"/>
              <a:gd name="T42" fmla="*/ 161 w 246"/>
              <a:gd name="T43" fmla="*/ 14 h 285"/>
              <a:gd name="T44" fmla="*/ 191 w 246"/>
              <a:gd name="T45" fmla="*/ 18 h 285"/>
              <a:gd name="T46" fmla="*/ 207 w 246"/>
              <a:gd name="T47" fmla="*/ 30 h 285"/>
              <a:gd name="T48" fmla="*/ 217 w 246"/>
              <a:gd name="T49" fmla="*/ 62 h 285"/>
              <a:gd name="T50" fmla="*/ 225 w 246"/>
              <a:gd name="T51" fmla="*/ 62 h 285"/>
              <a:gd name="T52" fmla="*/ 221 w 246"/>
              <a:gd name="T53" fmla="*/ 0 h 285"/>
              <a:gd name="T54" fmla="*/ 0 w 246"/>
              <a:gd name="T55" fmla="*/ 0 h 285"/>
              <a:gd name="T56" fmla="*/ 0 w 246"/>
              <a:gd name="T57" fmla="*/ 7 h 285"/>
              <a:gd name="T58" fmla="*/ 10 w 246"/>
              <a:gd name="T59" fmla="*/ 7 h 285"/>
              <a:gd name="T60" fmla="*/ 36 w 246"/>
              <a:gd name="T61" fmla="*/ 15 h 285"/>
              <a:gd name="T62" fmla="*/ 41 w 246"/>
              <a:gd name="T63" fmla="*/ 49 h 285"/>
              <a:gd name="T64" fmla="*/ 41 w 246"/>
              <a:gd name="T65" fmla="*/ 234 h 285"/>
              <a:gd name="T66" fmla="*/ 39 w 246"/>
              <a:gd name="T67" fmla="*/ 263 h 285"/>
              <a:gd name="T68" fmla="*/ 30 w 246"/>
              <a:gd name="T69" fmla="*/ 272 h 285"/>
              <a:gd name="T70" fmla="*/ 10 w 246"/>
              <a:gd name="T71" fmla="*/ 277 h 285"/>
              <a:gd name="T72" fmla="*/ 0 w 246"/>
              <a:gd name="T73" fmla="*/ 277 h 285"/>
              <a:gd name="T74" fmla="*/ 0 w 246"/>
              <a:gd name="T75" fmla="*/ 285 h 285"/>
              <a:gd name="T76" fmla="*/ 221 w 246"/>
              <a:gd name="T77" fmla="*/ 285 h 285"/>
              <a:gd name="T78" fmla="*/ 246 w 246"/>
              <a:gd name="T79" fmla="*/ 214 h 285"/>
              <a:gd name="T80" fmla="*/ 238 w 246"/>
              <a:gd name="T81" fmla="*/ 214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6" h="285">
                <a:moveTo>
                  <a:pt x="238" y="214"/>
                </a:moveTo>
                <a:lnTo>
                  <a:pt x="238" y="214"/>
                </a:lnTo>
                <a:cubicBezTo>
                  <a:pt x="229" y="231"/>
                  <a:pt x="220" y="244"/>
                  <a:pt x="210" y="253"/>
                </a:cubicBezTo>
                <a:cubicBezTo>
                  <a:pt x="203" y="260"/>
                  <a:pt x="197" y="264"/>
                  <a:pt x="190" y="265"/>
                </a:cubicBezTo>
                <a:cubicBezTo>
                  <a:pt x="182" y="268"/>
                  <a:pt x="170" y="269"/>
                  <a:pt x="154" y="269"/>
                </a:cubicBezTo>
                <a:lnTo>
                  <a:pt x="105" y="269"/>
                </a:lnTo>
                <a:cubicBezTo>
                  <a:pt x="98" y="269"/>
                  <a:pt x="92" y="269"/>
                  <a:pt x="89" y="267"/>
                </a:cubicBezTo>
                <a:cubicBezTo>
                  <a:pt x="86" y="265"/>
                  <a:pt x="85" y="263"/>
                  <a:pt x="83" y="260"/>
                </a:cubicBezTo>
                <a:cubicBezTo>
                  <a:pt x="83" y="258"/>
                  <a:pt x="82" y="250"/>
                  <a:pt x="82" y="237"/>
                </a:cubicBezTo>
                <a:lnTo>
                  <a:pt x="82" y="143"/>
                </a:lnTo>
                <a:lnTo>
                  <a:pt x="145" y="143"/>
                </a:lnTo>
                <a:cubicBezTo>
                  <a:pt x="157" y="143"/>
                  <a:pt x="165" y="145"/>
                  <a:pt x="172" y="148"/>
                </a:cubicBezTo>
                <a:cubicBezTo>
                  <a:pt x="178" y="151"/>
                  <a:pt x="181" y="155"/>
                  <a:pt x="184" y="159"/>
                </a:cubicBezTo>
                <a:cubicBezTo>
                  <a:pt x="186" y="164"/>
                  <a:pt x="188" y="172"/>
                  <a:pt x="190" y="186"/>
                </a:cubicBezTo>
                <a:lnTo>
                  <a:pt x="197" y="186"/>
                </a:lnTo>
                <a:lnTo>
                  <a:pt x="197" y="86"/>
                </a:lnTo>
                <a:lnTo>
                  <a:pt x="190" y="86"/>
                </a:lnTo>
                <a:cubicBezTo>
                  <a:pt x="189" y="103"/>
                  <a:pt x="185" y="114"/>
                  <a:pt x="178" y="120"/>
                </a:cubicBezTo>
                <a:cubicBezTo>
                  <a:pt x="172" y="126"/>
                  <a:pt x="162" y="128"/>
                  <a:pt x="145" y="128"/>
                </a:cubicBezTo>
                <a:lnTo>
                  <a:pt x="82" y="128"/>
                </a:lnTo>
                <a:lnTo>
                  <a:pt x="82" y="14"/>
                </a:lnTo>
                <a:lnTo>
                  <a:pt x="161" y="14"/>
                </a:lnTo>
                <a:cubicBezTo>
                  <a:pt x="175" y="14"/>
                  <a:pt x="185" y="16"/>
                  <a:pt x="191" y="18"/>
                </a:cubicBezTo>
                <a:cubicBezTo>
                  <a:pt x="197" y="21"/>
                  <a:pt x="203" y="25"/>
                  <a:pt x="207" y="30"/>
                </a:cubicBezTo>
                <a:cubicBezTo>
                  <a:pt x="210" y="37"/>
                  <a:pt x="213" y="46"/>
                  <a:pt x="217" y="62"/>
                </a:cubicBezTo>
                <a:lnTo>
                  <a:pt x="225" y="62"/>
                </a:lnTo>
                <a:lnTo>
                  <a:pt x="221" y="0"/>
                </a:lnTo>
                <a:lnTo>
                  <a:pt x="0" y="0"/>
                </a:lnTo>
                <a:lnTo>
                  <a:pt x="0" y="7"/>
                </a:lnTo>
                <a:lnTo>
                  <a:pt x="10" y="7"/>
                </a:lnTo>
                <a:cubicBezTo>
                  <a:pt x="22" y="7"/>
                  <a:pt x="31" y="10"/>
                  <a:pt x="36" y="15"/>
                </a:cubicBezTo>
                <a:cubicBezTo>
                  <a:pt x="39" y="20"/>
                  <a:pt x="41" y="30"/>
                  <a:pt x="41" y="49"/>
                </a:cubicBezTo>
                <a:lnTo>
                  <a:pt x="41" y="234"/>
                </a:lnTo>
                <a:cubicBezTo>
                  <a:pt x="41" y="248"/>
                  <a:pt x="41" y="258"/>
                  <a:pt x="39" y="263"/>
                </a:cubicBezTo>
                <a:cubicBezTo>
                  <a:pt x="38" y="266"/>
                  <a:pt x="35" y="270"/>
                  <a:pt x="30" y="272"/>
                </a:cubicBezTo>
                <a:cubicBezTo>
                  <a:pt x="24" y="275"/>
                  <a:pt x="17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221" y="285"/>
                </a:lnTo>
                <a:lnTo>
                  <a:pt x="246" y="214"/>
                </a:lnTo>
                <a:lnTo>
                  <a:pt x="238" y="214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3" name="Freeform 11"/>
          <p:cNvSpPr>
            <a:spLocks noEditPoints="1"/>
          </p:cNvSpPr>
          <p:nvPr userDrawn="1"/>
        </p:nvSpPr>
        <p:spPr bwMode="auto">
          <a:xfrm>
            <a:off x="10412530" y="5691478"/>
            <a:ext cx="314983" cy="250586"/>
          </a:xfrm>
          <a:custGeom>
            <a:avLst/>
            <a:gdLst>
              <a:gd name="T0" fmla="*/ 209 w 289"/>
              <a:gd name="T1" fmla="*/ 236 h 285"/>
              <a:gd name="T2" fmla="*/ 209 w 289"/>
              <a:gd name="T3" fmla="*/ 236 h 285"/>
              <a:gd name="T4" fmla="*/ 162 w 289"/>
              <a:gd name="T5" fmla="*/ 265 h 285"/>
              <a:gd name="T6" fmla="*/ 127 w 289"/>
              <a:gd name="T7" fmla="*/ 270 h 285"/>
              <a:gd name="T8" fmla="*/ 82 w 289"/>
              <a:gd name="T9" fmla="*/ 264 h 285"/>
              <a:gd name="T10" fmla="*/ 82 w 289"/>
              <a:gd name="T11" fmla="*/ 21 h 285"/>
              <a:gd name="T12" fmla="*/ 126 w 289"/>
              <a:gd name="T13" fmla="*/ 15 h 285"/>
              <a:gd name="T14" fmla="*/ 162 w 289"/>
              <a:gd name="T15" fmla="*/ 20 h 285"/>
              <a:gd name="T16" fmla="*/ 209 w 289"/>
              <a:gd name="T17" fmla="*/ 49 h 285"/>
              <a:gd name="T18" fmla="*/ 241 w 289"/>
              <a:gd name="T19" fmla="*/ 143 h 285"/>
              <a:gd name="T20" fmla="*/ 209 w 289"/>
              <a:gd name="T21" fmla="*/ 236 h 285"/>
              <a:gd name="T22" fmla="*/ 269 w 289"/>
              <a:gd name="T23" fmla="*/ 62 h 285"/>
              <a:gd name="T24" fmla="*/ 269 w 289"/>
              <a:gd name="T25" fmla="*/ 62 h 285"/>
              <a:gd name="T26" fmla="*/ 215 w 289"/>
              <a:gd name="T27" fmla="*/ 14 h 285"/>
              <a:gd name="T28" fmla="*/ 162 w 289"/>
              <a:gd name="T29" fmla="*/ 2 h 285"/>
              <a:gd name="T30" fmla="*/ 117 w 289"/>
              <a:gd name="T31" fmla="*/ 0 h 285"/>
              <a:gd name="T32" fmla="*/ 0 w 289"/>
              <a:gd name="T33" fmla="*/ 0 h 285"/>
              <a:gd name="T34" fmla="*/ 0 w 289"/>
              <a:gd name="T35" fmla="*/ 7 h 285"/>
              <a:gd name="T36" fmla="*/ 11 w 289"/>
              <a:gd name="T37" fmla="*/ 7 h 285"/>
              <a:gd name="T38" fmla="*/ 36 w 289"/>
              <a:gd name="T39" fmla="*/ 16 h 285"/>
              <a:gd name="T40" fmla="*/ 41 w 289"/>
              <a:gd name="T41" fmla="*/ 49 h 285"/>
              <a:gd name="T42" fmla="*/ 41 w 289"/>
              <a:gd name="T43" fmla="*/ 234 h 285"/>
              <a:gd name="T44" fmla="*/ 37 w 289"/>
              <a:gd name="T45" fmla="*/ 265 h 285"/>
              <a:gd name="T46" fmla="*/ 11 w 289"/>
              <a:gd name="T47" fmla="*/ 277 h 285"/>
              <a:gd name="T48" fmla="*/ 0 w 289"/>
              <a:gd name="T49" fmla="*/ 277 h 285"/>
              <a:gd name="T50" fmla="*/ 0 w 289"/>
              <a:gd name="T51" fmla="*/ 285 h 285"/>
              <a:gd name="T52" fmla="*/ 128 w 289"/>
              <a:gd name="T53" fmla="*/ 285 h 285"/>
              <a:gd name="T54" fmla="*/ 162 w 289"/>
              <a:gd name="T55" fmla="*/ 283 h 285"/>
              <a:gd name="T56" fmla="*/ 253 w 289"/>
              <a:gd name="T57" fmla="*/ 240 h 285"/>
              <a:gd name="T58" fmla="*/ 289 w 289"/>
              <a:gd name="T59" fmla="*/ 141 h 285"/>
              <a:gd name="T60" fmla="*/ 269 w 289"/>
              <a:gd name="T61" fmla="*/ 62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9" h="285">
                <a:moveTo>
                  <a:pt x="209" y="236"/>
                </a:moveTo>
                <a:lnTo>
                  <a:pt x="209" y="236"/>
                </a:lnTo>
                <a:cubicBezTo>
                  <a:pt x="195" y="250"/>
                  <a:pt x="179" y="260"/>
                  <a:pt x="162" y="265"/>
                </a:cubicBezTo>
                <a:cubicBezTo>
                  <a:pt x="151" y="269"/>
                  <a:pt x="140" y="270"/>
                  <a:pt x="127" y="270"/>
                </a:cubicBezTo>
                <a:cubicBezTo>
                  <a:pt x="115" y="270"/>
                  <a:pt x="100" y="268"/>
                  <a:pt x="82" y="264"/>
                </a:cubicBezTo>
                <a:lnTo>
                  <a:pt x="82" y="21"/>
                </a:lnTo>
                <a:cubicBezTo>
                  <a:pt x="98" y="17"/>
                  <a:pt x="113" y="15"/>
                  <a:pt x="126" y="15"/>
                </a:cubicBezTo>
                <a:cubicBezTo>
                  <a:pt x="139" y="15"/>
                  <a:pt x="150" y="17"/>
                  <a:pt x="162" y="20"/>
                </a:cubicBezTo>
                <a:cubicBezTo>
                  <a:pt x="180" y="25"/>
                  <a:pt x="195" y="35"/>
                  <a:pt x="209" y="49"/>
                </a:cubicBezTo>
                <a:cubicBezTo>
                  <a:pt x="230" y="72"/>
                  <a:pt x="241" y="103"/>
                  <a:pt x="241" y="143"/>
                </a:cubicBezTo>
                <a:cubicBezTo>
                  <a:pt x="241" y="183"/>
                  <a:pt x="230" y="214"/>
                  <a:pt x="209" y="236"/>
                </a:cubicBezTo>
                <a:close/>
                <a:moveTo>
                  <a:pt x="269" y="62"/>
                </a:moveTo>
                <a:lnTo>
                  <a:pt x="269" y="62"/>
                </a:lnTo>
                <a:cubicBezTo>
                  <a:pt x="255" y="40"/>
                  <a:pt x="237" y="24"/>
                  <a:pt x="215" y="14"/>
                </a:cubicBezTo>
                <a:cubicBezTo>
                  <a:pt x="201" y="8"/>
                  <a:pt x="183" y="3"/>
                  <a:pt x="162" y="2"/>
                </a:cubicBezTo>
                <a:cubicBezTo>
                  <a:pt x="148" y="1"/>
                  <a:pt x="133" y="0"/>
                  <a:pt x="117" y="0"/>
                </a:cubicBezTo>
                <a:lnTo>
                  <a:pt x="0" y="0"/>
                </a:lnTo>
                <a:lnTo>
                  <a:pt x="0" y="7"/>
                </a:lnTo>
                <a:lnTo>
                  <a:pt x="11" y="7"/>
                </a:lnTo>
                <a:cubicBezTo>
                  <a:pt x="22" y="7"/>
                  <a:pt x="30" y="10"/>
                  <a:pt x="36" y="16"/>
                </a:cubicBezTo>
                <a:cubicBezTo>
                  <a:pt x="40" y="21"/>
                  <a:pt x="41" y="32"/>
                  <a:pt x="41" y="49"/>
                </a:cubicBezTo>
                <a:lnTo>
                  <a:pt x="41" y="234"/>
                </a:lnTo>
                <a:cubicBezTo>
                  <a:pt x="41" y="250"/>
                  <a:pt x="40" y="261"/>
                  <a:pt x="37" y="265"/>
                </a:cubicBezTo>
                <a:cubicBezTo>
                  <a:pt x="32" y="273"/>
                  <a:pt x="23" y="277"/>
                  <a:pt x="11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8" y="285"/>
                </a:lnTo>
                <a:cubicBezTo>
                  <a:pt x="140" y="285"/>
                  <a:pt x="151" y="285"/>
                  <a:pt x="162" y="283"/>
                </a:cubicBezTo>
                <a:cubicBezTo>
                  <a:pt x="201" y="278"/>
                  <a:pt x="232" y="264"/>
                  <a:pt x="253" y="240"/>
                </a:cubicBezTo>
                <a:cubicBezTo>
                  <a:pt x="277" y="214"/>
                  <a:pt x="289" y="181"/>
                  <a:pt x="289" y="141"/>
                </a:cubicBezTo>
                <a:cubicBezTo>
                  <a:pt x="289" y="111"/>
                  <a:pt x="283" y="85"/>
                  <a:pt x="269" y="62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4" name="Freeform 12"/>
          <p:cNvSpPr>
            <a:spLocks/>
          </p:cNvSpPr>
          <p:nvPr userDrawn="1"/>
        </p:nvSpPr>
        <p:spPr bwMode="auto">
          <a:xfrm>
            <a:off x="9981692" y="5691478"/>
            <a:ext cx="235332" cy="250586"/>
          </a:xfrm>
          <a:custGeom>
            <a:avLst/>
            <a:gdLst>
              <a:gd name="T0" fmla="*/ 0 w 216"/>
              <a:gd name="T1" fmla="*/ 0 h 285"/>
              <a:gd name="T2" fmla="*/ 0 w 216"/>
              <a:gd name="T3" fmla="*/ 0 h 285"/>
              <a:gd name="T4" fmla="*/ 0 w 216"/>
              <a:gd name="T5" fmla="*/ 7 h 285"/>
              <a:gd name="T6" fmla="*/ 10 w 216"/>
              <a:gd name="T7" fmla="*/ 7 h 285"/>
              <a:gd name="T8" fmla="*/ 30 w 216"/>
              <a:gd name="T9" fmla="*/ 12 h 285"/>
              <a:gd name="T10" fmla="*/ 38 w 216"/>
              <a:gd name="T11" fmla="*/ 21 h 285"/>
              <a:gd name="T12" fmla="*/ 41 w 216"/>
              <a:gd name="T13" fmla="*/ 49 h 285"/>
              <a:gd name="T14" fmla="*/ 41 w 216"/>
              <a:gd name="T15" fmla="*/ 234 h 285"/>
              <a:gd name="T16" fmla="*/ 36 w 216"/>
              <a:gd name="T17" fmla="*/ 267 h 285"/>
              <a:gd name="T18" fmla="*/ 10 w 216"/>
              <a:gd name="T19" fmla="*/ 277 h 285"/>
              <a:gd name="T20" fmla="*/ 0 w 216"/>
              <a:gd name="T21" fmla="*/ 277 h 285"/>
              <a:gd name="T22" fmla="*/ 0 w 216"/>
              <a:gd name="T23" fmla="*/ 285 h 285"/>
              <a:gd name="T24" fmla="*/ 123 w 216"/>
              <a:gd name="T25" fmla="*/ 285 h 285"/>
              <a:gd name="T26" fmla="*/ 123 w 216"/>
              <a:gd name="T27" fmla="*/ 277 h 285"/>
              <a:gd name="T28" fmla="*/ 113 w 216"/>
              <a:gd name="T29" fmla="*/ 277 h 285"/>
              <a:gd name="T30" fmla="*/ 93 w 216"/>
              <a:gd name="T31" fmla="*/ 272 h 285"/>
              <a:gd name="T32" fmla="*/ 85 w 216"/>
              <a:gd name="T33" fmla="*/ 263 h 285"/>
              <a:gd name="T34" fmla="*/ 82 w 216"/>
              <a:gd name="T35" fmla="*/ 234 h 285"/>
              <a:gd name="T36" fmla="*/ 82 w 216"/>
              <a:gd name="T37" fmla="*/ 145 h 285"/>
              <a:gd name="T38" fmla="*/ 134 w 216"/>
              <a:gd name="T39" fmla="*/ 145 h 285"/>
              <a:gd name="T40" fmla="*/ 155 w 216"/>
              <a:gd name="T41" fmla="*/ 149 h 285"/>
              <a:gd name="T42" fmla="*/ 167 w 216"/>
              <a:gd name="T43" fmla="*/ 161 h 285"/>
              <a:gd name="T44" fmla="*/ 171 w 216"/>
              <a:gd name="T45" fmla="*/ 185 h 285"/>
              <a:gd name="T46" fmla="*/ 179 w 216"/>
              <a:gd name="T47" fmla="*/ 185 h 285"/>
              <a:gd name="T48" fmla="*/ 179 w 216"/>
              <a:gd name="T49" fmla="*/ 88 h 285"/>
              <a:gd name="T50" fmla="*/ 171 w 216"/>
              <a:gd name="T51" fmla="*/ 88 h 285"/>
              <a:gd name="T52" fmla="*/ 160 w 216"/>
              <a:gd name="T53" fmla="*/ 119 h 285"/>
              <a:gd name="T54" fmla="*/ 134 w 216"/>
              <a:gd name="T55" fmla="*/ 127 h 285"/>
              <a:gd name="T56" fmla="*/ 82 w 216"/>
              <a:gd name="T57" fmla="*/ 127 h 285"/>
              <a:gd name="T58" fmla="*/ 82 w 216"/>
              <a:gd name="T59" fmla="*/ 14 h 285"/>
              <a:gd name="T60" fmla="*/ 145 w 216"/>
              <a:gd name="T61" fmla="*/ 14 h 285"/>
              <a:gd name="T62" fmla="*/ 177 w 216"/>
              <a:gd name="T63" fmla="*/ 19 h 285"/>
              <a:gd name="T64" fmla="*/ 196 w 216"/>
              <a:gd name="T65" fmla="*/ 33 h 285"/>
              <a:gd name="T66" fmla="*/ 209 w 216"/>
              <a:gd name="T67" fmla="*/ 62 h 285"/>
              <a:gd name="T68" fmla="*/ 216 w 216"/>
              <a:gd name="T69" fmla="*/ 62 h 285"/>
              <a:gd name="T70" fmla="*/ 213 w 216"/>
              <a:gd name="T71" fmla="*/ 0 h 285"/>
              <a:gd name="T72" fmla="*/ 0 w 216"/>
              <a:gd name="T73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6" h="285">
                <a:moveTo>
                  <a:pt x="0" y="0"/>
                </a:moveTo>
                <a:lnTo>
                  <a:pt x="0" y="0"/>
                </a:lnTo>
                <a:lnTo>
                  <a:pt x="0" y="7"/>
                </a:lnTo>
                <a:lnTo>
                  <a:pt x="10" y="7"/>
                </a:lnTo>
                <a:cubicBezTo>
                  <a:pt x="17" y="7"/>
                  <a:pt x="24" y="8"/>
                  <a:pt x="30" y="12"/>
                </a:cubicBezTo>
                <a:cubicBezTo>
                  <a:pt x="34" y="14"/>
                  <a:pt x="37" y="18"/>
                  <a:pt x="38" y="21"/>
                </a:cubicBezTo>
                <a:cubicBezTo>
                  <a:pt x="40" y="26"/>
                  <a:pt x="41" y="35"/>
                  <a:pt x="41" y="49"/>
                </a:cubicBezTo>
                <a:lnTo>
                  <a:pt x="41" y="234"/>
                </a:lnTo>
                <a:cubicBezTo>
                  <a:pt x="41" y="251"/>
                  <a:pt x="39" y="263"/>
                  <a:pt x="36" y="267"/>
                </a:cubicBezTo>
                <a:cubicBezTo>
                  <a:pt x="31" y="274"/>
                  <a:pt x="22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3" y="285"/>
                </a:lnTo>
                <a:lnTo>
                  <a:pt x="123" y="277"/>
                </a:lnTo>
                <a:lnTo>
                  <a:pt x="113" y="277"/>
                </a:lnTo>
                <a:cubicBezTo>
                  <a:pt x="106" y="277"/>
                  <a:pt x="99" y="275"/>
                  <a:pt x="93" y="272"/>
                </a:cubicBezTo>
                <a:cubicBezTo>
                  <a:pt x="88" y="269"/>
                  <a:pt x="85" y="266"/>
                  <a:pt x="85" y="263"/>
                </a:cubicBezTo>
                <a:cubicBezTo>
                  <a:pt x="82" y="258"/>
                  <a:pt x="82" y="249"/>
                  <a:pt x="82" y="234"/>
                </a:cubicBezTo>
                <a:lnTo>
                  <a:pt x="82" y="145"/>
                </a:lnTo>
                <a:lnTo>
                  <a:pt x="134" y="145"/>
                </a:lnTo>
                <a:cubicBezTo>
                  <a:pt x="143" y="145"/>
                  <a:pt x="151" y="146"/>
                  <a:pt x="155" y="149"/>
                </a:cubicBezTo>
                <a:cubicBezTo>
                  <a:pt x="160" y="151"/>
                  <a:pt x="164" y="155"/>
                  <a:pt x="167" y="161"/>
                </a:cubicBezTo>
                <a:cubicBezTo>
                  <a:pt x="170" y="166"/>
                  <a:pt x="171" y="174"/>
                  <a:pt x="171" y="185"/>
                </a:cubicBezTo>
                <a:lnTo>
                  <a:pt x="179" y="185"/>
                </a:lnTo>
                <a:lnTo>
                  <a:pt x="179" y="88"/>
                </a:lnTo>
                <a:lnTo>
                  <a:pt x="171" y="88"/>
                </a:lnTo>
                <a:cubicBezTo>
                  <a:pt x="169" y="103"/>
                  <a:pt x="165" y="114"/>
                  <a:pt x="160" y="119"/>
                </a:cubicBezTo>
                <a:cubicBezTo>
                  <a:pt x="155" y="125"/>
                  <a:pt x="145" y="127"/>
                  <a:pt x="134" y="127"/>
                </a:cubicBezTo>
                <a:lnTo>
                  <a:pt x="82" y="127"/>
                </a:lnTo>
                <a:lnTo>
                  <a:pt x="82" y="14"/>
                </a:lnTo>
                <a:lnTo>
                  <a:pt x="145" y="14"/>
                </a:lnTo>
                <a:cubicBezTo>
                  <a:pt x="160" y="14"/>
                  <a:pt x="171" y="16"/>
                  <a:pt x="177" y="19"/>
                </a:cubicBezTo>
                <a:cubicBezTo>
                  <a:pt x="185" y="21"/>
                  <a:pt x="191" y="26"/>
                  <a:pt x="196" y="33"/>
                </a:cubicBezTo>
                <a:cubicBezTo>
                  <a:pt x="200" y="39"/>
                  <a:pt x="205" y="49"/>
                  <a:pt x="209" y="62"/>
                </a:cubicBezTo>
                <a:lnTo>
                  <a:pt x="216" y="62"/>
                </a:lnTo>
                <a:lnTo>
                  <a:pt x="21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5" name="Freeform 13"/>
          <p:cNvSpPr>
            <a:spLocks/>
          </p:cNvSpPr>
          <p:nvPr userDrawn="1"/>
        </p:nvSpPr>
        <p:spPr bwMode="auto">
          <a:xfrm>
            <a:off x="10244177" y="5691478"/>
            <a:ext cx="133958" cy="250586"/>
          </a:xfrm>
          <a:custGeom>
            <a:avLst/>
            <a:gdLst>
              <a:gd name="T0" fmla="*/ 0 w 123"/>
              <a:gd name="T1" fmla="*/ 7 h 285"/>
              <a:gd name="T2" fmla="*/ 0 w 123"/>
              <a:gd name="T3" fmla="*/ 7 h 285"/>
              <a:gd name="T4" fmla="*/ 10 w 123"/>
              <a:gd name="T5" fmla="*/ 7 h 285"/>
              <a:gd name="T6" fmla="*/ 29 w 123"/>
              <a:gd name="T7" fmla="*/ 12 h 285"/>
              <a:gd name="T8" fmla="*/ 38 w 123"/>
              <a:gd name="T9" fmla="*/ 21 h 285"/>
              <a:gd name="T10" fmla="*/ 41 w 123"/>
              <a:gd name="T11" fmla="*/ 49 h 285"/>
              <a:gd name="T12" fmla="*/ 41 w 123"/>
              <a:gd name="T13" fmla="*/ 234 h 285"/>
              <a:gd name="T14" fmla="*/ 36 w 123"/>
              <a:gd name="T15" fmla="*/ 267 h 285"/>
              <a:gd name="T16" fmla="*/ 10 w 123"/>
              <a:gd name="T17" fmla="*/ 277 h 285"/>
              <a:gd name="T18" fmla="*/ 0 w 123"/>
              <a:gd name="T19" fmla="*/ 277 h 285"/>
              <a:gd name="T20" fmla="*/ 0 w 123"/>
              <a:gd name="T21" fmla="*/ 285 h 285"/>
              <a:gd name="T22" fmla="*/ 123 w 123"/>
              <a:gd name="T23" fmla="*/ 285 h 285"/>
              <a:gd name="T24" fmla="*/ 123 w 123"/>
              <a:gd name="T25" fmla="*/ 277 h 285"/>
              <a:gd name="T26" fmla="*/ 112 w 123"/>
              <a:gd name="T27" fmla="*/ 277 h 285"/>
              <a:gd name="T28" fmla="*/ 93 w 123"/>
              <a:gd name="T29" fmla="*/ 272 h 285"/>
              <a:gd name="T30" fmla="*/ 84 w 123"/>
              <a:gd name="T31" fmla="*/ 263 h 285"/>
              <a:gd name="T32" fmla="*/ 81 w 123"/>
              <a:gd name="T33" fmla="*/ 234 h 285"/>
              <a:gd name="T34" fmla="*/ 81 w 123"/>
              <a:gd name="T35" fmla="*/ 49 h 285"/>
              <a:gd name="T36" fmla="*/ 86 w 123"/>
              <a:gd name="T37" fmla="*/ 18 h 285"/>
              <a:gd name="T38" fmla="*/ 112 w 123"/>
              <a:gd name="T39" fmla="*/ 7 h 285"/>
              <a:gd name="T40" fmla="*/ 123 w 123"/>
              <a:gd name="T41" fmla="*/ 7 h 285"/>
              <a:gd name="T42" fmla="*/ 123 w 123"/>
              <a:gd name="T43" fmla="*/ 0 h 285"/>
              <a:gd name="T44" fmla="*/ 0 w 123"/>
              <a:gd name="T45" fmla="*/ 0 h 285"/>
              <a:gd name="T46" fmla="*/ 0 w 123"/>
              <a:gd name="T47" fmla="*/ 7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3" h="285">
                <a:moveTo>
                  <a:pt x="0" y="7"/>
                </a:moveTo>
                <a:lnTo>
                  <a:pt x="0" y="7"/>
                </a:lnTo>
                <a:lnTo>
                  <a:pt x="10" y="7"/>
                </a:lnTo>
                <a:cubicBezTo>
                  <a:pt x="17" y="7"/>
                  <a:pt x="23" y="8"/>
                  <a:pt x="29" y="12"/>
                </a:cubicBezTo>
                <a:cubicBezTo>
                  <a:pt x="34" y="14"/>
                  <a:pt x="37" y="18"/>
                  <a:pt x="38" y="21"/>
                </a:cubicBezTo>
                <a:cubicBezTo>
                  <a:pt x="40" y="26"/>
                  <a:pt x="41" y="35"/>
                  <a:pt x="41" y="49"/>
                </a:cubicBezTo>
                <a:lnTo>
                  <a:pt x="41" y="234"/>
                </a:lnTo>
                <a:cubicBezTo>
                  <a:pt x="41" y="251"/>
                  <a:pt x="39" y="263"/>
                  <a:pt x="36" y="267"/>
                </a:cubicBezTo>
                <a:cubicBezTo>
                  <a:pt x="30" y="274"/>
                  <a:pt x="22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3" y="285"/>
                </a:lnTo>
                <a:lnTo>
                  <a:pt x="123" y="277"/>
                </a:lnTo>
                <a:lnTo>
                  <a:pt x="112" y="277"/>
                </a:lnTo>
                <a:cubicBezTo>
                  <a:pt x="106" y="277"/>
                  <a:pt x="99" y="275"/>
                  <a:pt x="93" y="272"/>
                </a:cubicBezTo>
                <a:cubicBezTo>
                  <a:pt x="89" y="269"/>
                  <a:pt x="86" y="266"/>
                  <a:pt x="84" y="263"/>
                </a:cubicBezTo>
                <a:cubicBezTo>
                  <a:pt x="83" y="258"/>
                  <a:pt x="81" y="249"/>
                  <a:pt x="81" y="234"/>
                </a:cubicBezTo>
                <a:lnTo>
                  <a:pt x="81" y="49"/>
                </a:lnTo>
                <a:cubicBezTo>
                  <a:pt x="81" y="33"/>
                  <a:pt x="83" y="21"/>
                  <a:pt x="86" y="18"/>
                </a:cubicBezTo>
                <a:cubicBezTo>
                  <a:pt x="92" y="10"/>
                  <a:pt x="101" y="7"/>
                  <a:pt x="112" y="7"/>
                </a:cubicBezTo>
                <a:lnTo>
                  <a:pt x="123" y="7"/>
                </a:lnTo>
                <a:lnTo>
                  <a:pt x="123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6" name="Freeform 14"/>
          <p:cNvSpPr>
            <a:spLocks/>
          </p:cNvSpPr>
          <p:nvPr userDrawn="1"/>
        </p:nvSpPr>
        <p:spPr bwMode="auto">
          <a:xfrm>
            <a:off x="9358968" y="6113443"/>
            <a:ext cx="47066" cy="51845"/>
          </a:xfrm>
          <a:custGeom>
            <a:avLst/>
            <a:gdLst>
              <a:gd name="T0" fmla="*/ 0 w 43"/>
              <a:gd name="T1" fmla="*/ 0 h 59"/>
              <a:gd name="T2" fmla="*/ 0 w 43"/>
              <a:gd name="T3" fmla="*/ 0 h 59"/>
              <a:gd name="T4" fmla="*/ 42 w 43"/>
              <a:gd name="T5" fmla="*/ 0 h 59"/>
              <a:gd name="T6" fmla="*/ 42 w 43"/>
              <a:gd name="T7" fmla="*/ 10 h 59"/>
              <a:gd name="T8" fmla="*/ 13 w 43"/>
              <a:gd name="T9" fmla="*/ 10 h 59"/>
              <a:gd name="T10" fmla="*/ 13 w 43"/>
              <a:gd name="T11" fmla="*/ 23 h 59"/>
              <a:gd name="T12" fmla="*/ 39 w 43"/>
              <a:gd name="T13" fmla="*/ 23 h 59"/>
              <a:gd name="T14" fmla="*/ 39 w 43"/>
              <a:gd name="T15" fmla="*/ 34 h 59"/>
              <a:gd name="T16" fmla="*/ 13 w 43"/>
              <a:gd name="T17" fmla="*/ 34 h 59"/>
              <a:gd name="T18" fmla="*/ 13 w 43"/>
              <a:gd name="T19" fmla="*/ 48 h 59"/>
              <a:gd name="T20" fmla="*/ 43 w 43"/>
              <a:gd name="T21" fmla="*/ 48 h 59"/>
              <a:gd name="T22" fmla="*/ 43 w 43"/>
              <a:gd name="T23" fmla="*/ 59 h 59"/>
              <a:gd name="T24" fmla="*/ 0 w 43"/>
              <a:gd name="T25" fmla="*/ 59 h 59"/>
              <a:gd name="T26" fmla="*/ 0 w 43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9" y="23"/>
                </a:lnTo>
                <a:lnTo>
                  <a:pt x="39" y="34"/>
                </a:lnTo>
                <a:lnTo>
                  <a:pt x="13" y="34"/>
                </a:lnTo>
                <a:lnTo>
                  <a:pt x="13" y="48"/>
                </a:lnTo>
                <a:lnTo>
                  <a:pt x="43" y="48"/>
                </a:lnTo>
                <a:lnTo>
                  <a:pt x="4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7" name="Freeform 15"/>
          <p:cNvSpPr>
            <a:spLocks/>
          </p:cNvSpPr>
          <p:nvPr userDrawn="1"/>
        </p:nvSpPr>
        <p:spPr bwMode="auto">
          <a:xfrm>
            <a:off x="9415085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13 w 42"/>
              <a:gd name="T5" fmla="*/ 0 h 59"/>
              <a:gd name="T6" fmla="*/ 13 w 42"/>
              <a:gd name="T7" fmla="*/ 48 h 59"/>
              <a:gd name="T8" fmla="*/ 42 w 42"/>
              <a:gd name="T9" fmla="*/ 48 h 59"/>
              <a:gd name="T10" fmla="*/ 42 w 42"/>
              <a:gd name="T11" fmla="*/ 59 h 59"/>
              <a:gd name="T12" fmla="*/ 0 w 42"/>
              <a:gd name="T13" fmla="*/ 59 h 59"/>
              <a:gd name="T14" fmla="*/ 0 w 42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8" name="Freeform 16"/>
          <p:cNvSpPr>
            <a:spLocks noEditPoints="1"/>
          </p:cNvSpPr>
          <p:nvPr userDrawn="1"/>
        </p:nvSpPr>
        <p:spPr bwMode="auto">
          <a:xfrm>
            <a:off x="9491115" y="6113443"/>
            <a:ext cx="50687" cy="51845"/>
          </a:xfrm>
          <a:custGeom>
            <a:avLst/>
            <a:gdLst>
              <a:gd name="T0" fmla="*/ 26 w 47"/>
              <a:gd name="T1" fmla="*/ 48 h 59"/>
              <a:gd name="T2" fmla="*/ 26 w 47"/>
              <a:gd name="T3" fmla="*/ 48 h 59"/>
              <a:gd name="T4" fmla="*/ 34 w 47"/>
              <a:gd name="T5" fmla="*/ 41 h 59"/>
              <a:gd name="T6" fmla="*/ 26 w 47"/>
              <a:gd name="T7" fmla="*/ 34 h 59"/>
              <a:gd name="T8" fmla="*/ 13 w 47"/>
              <a:gd name="T9" fmla="*/ 34 h 59"/>
              <a:gd name="T10" fmla="*/ 13 w 47"/>
              <a:gd name="T11" fmla="*/ 48 h 59"/>
              <a:gd name="T12" fmla="*/ 26 w 47"/>
              <a:gd name="T13" fmla="*/ 48 h 59"/>
              <a:gd name="T14" fmla="*/ 25 w 47"/>
              <a:gd name="T15" fmla="*/ 23 h 59"/>
              <a:gd name="T16" fmla="*/ 25 w 47"/>
              <a:gd name="T17" fmla="*/ 23 h 59"/>
              <a:gd name="T18" fmla="*/ 33 w 47"/>
              <a:gd name="T19" fmla="*/ 17 h 59"/>
              <a:gd name="T20" fmla="*/ 25 w 47"/>
              <a:gd name="T21" fmla="*/ 10 h 59"/>
              <a:gd name="T22" fmla="*/ 13 w 47"/>
              <a:gd name="T23" fmla="*/ 10 h 59"/>
              <a:gd name="T24" fmla="*/ 13 w 47"/>
              <a:gd name="T25" fmla="*/ 23 h 59"/>
              <a:gd name="T26" fmla="*/ 25 w 47"/>
              <a:gd name="T27" fmla="*/ 23 h 59"/>
              <a:gd name="T28" fmla="*/ 0 w 47"/>
              <a:gd name="T29" fmla="*/ 0 h 59"/>
              <a:gd name="T30" fmla="*/ 0 w 47"/>
              <a:gd name="T31" fmla="*/ 0 h 59"/>
              <a:gd name="T32" fmla="*/ 28 w 47"/>
              <a:gd name="T33" fmla="*/ 0 h 59"/>
              <a:gd name="T34" fmla="*/ 45 w 47"/>
              <a:gd name="T35" fmla="*/ 15 h 59"/>
              <a:gd name="T36" fmla="*/ 37 w 47"/>
              <a:gd name="T37" fmla="*/ 28 h 59"/>
              <a:gd name="T38" fmla="*/ 37 w 47"/>
              <a:gd name="T39" fmla="*/ 28 h 59"/>
              <a:gd name="T40" fmla="*/ 47 w 47"/>
              <a:gd name="T41" fmla="*/ 42 h 59"/>
              <a:gd name="T42" fmla="*/ 29 w 47"/>
              <a:gd name="T43" fmla="*/ 59 h 59"/>
              <a:gd name="T44" fmla="*/ 0 w 47"/>
              <a:gd name="T45" fmla="*/ 59 h 59"/>
              <a:gd name="T46" fmla="*/ 0 w 47"/>
              <a:gd name="T4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" h="59">
                <a:moveTo>
                  <a:pt x="26" y="48"/>
                </a:moveTo>
                <a:lnTo>
                  <a:pt x="26" y="48"/>
                </a:lnTo>
                <a:cubicBezTo>
                  <a:pt x="31" y="48"/>
                  <a:pt x="34" y="45"/>
                  <a:pt x="34" y="41"/>
                </a:cubicBezTo>
                <a:cubicBezTo>
                  <a:pt x="34" y="36"/>
                  <a:pt x="31" y="34"/>
                  <a:pt x="26" y="34"/>
                </a:cubicBezTo>
                <a:lnTo>
                  <a:pt x="13" y="34"/>
                </a:lnTo>
                <a:lnTo>
                  <a:pt x="13" y="48"/>
                </a:lnTo>
                <a:lnTo>
                  <a:pt x="26" y="48"/>
                </a:lnTo>
                <a:close/>
                <a:moveTo>
                  <a:pt x="25" y="23"/>
                </a:moveTo>
                <a:lnTo>
                  <a:pt x="25" y="23"/>
                </a:lnTo>
                <a:cubicBezTo>
                  <a:pt x="30" y="23"/>
                  <a:pt x="33" y="21"/>
                  <a:pt x="33" y="17"/>
                </a:cubicBezTo>
                <a:cubicBezTo>
                  <a:pt x="33" y="12"/>
                  <a:pt x="30" y="10"/>
                  <a:pt x="25" y="10"/>
                </a:cubicBezTo>
                <a:lnTo>
                  <a:pt x="13" y="10"/>
                </a:lnTo>
                <a:lnTo>
                  <a:pt x="13" y="23"/>
                </a:lnTo>
                <a:lnTo>
                  <a:pt x="25" y="23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8" y="0"/>
                </a:lnTo>
                <a:cubicBezTo>
                  <a:pt x="39" y="0"/>
                  <a:pt x="45" y="5"/>
                  <a:pt x="45" y="15"/>
                </a:cubicBezTo>
                <a:cubicBezTo>
                  <a:pt x="45" y="20"/>
                  <a:pt x="43" y="25"/>
                  <a:pt x="37" y="28"/>
                </a:cubicBezTo>
                <a:lnTo>
                  <a:pt x="37" y="28"/>
                </a:lnTo>
                <a:cubicBezTo>
                  <a:pt x="43" y="29"/>
                  <a:pt x="47" y="35"/>
                  <a:pt x="47" y="42"/>
                </a:cubicBezTo>
                <a:cubicBezTo>
                  <a:pt x="47" y="52"/>
                  <a:pt x="39" y="59"/>
                  <a:pt x="29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9" name="Freeform 17"/>
          <p:cNvSpPr>
            <a:spLocks noEditPoints="1"/>
          </p:cNvSpPr>
          <p:nvPr userDrawn="1"/>
        </p:nvSpPr>
        <p:spPr bwMode="auto">
          <a:xfrm>
            <a:off x="9545423" y="6113443"/>
            <a:ext cx="61548" cy="51845"/>
          </a:xfrm>
          <a:custGeom>
            <a:avLst/>
            <a:gdLst>
              <a:gd name="T0" fmla="*/ 35 w 56"/>
              <a:gd name="T1" fmla="*/ 36 h 59"/>
              <a:gd name="T2" fmla="*/ 35 w 56"/>
              <a:gd name="T3" fmla="*/ 36 h 59"/>
              <a:gd name="T4" fmla="*/ 28 w 56"/>
              <a:gd name="T5" fmla="*/ 14 h 59"/>
              <a:gd name="T6" fmla="*/ 27 w 56"/>
              <a:gd name="T7" fmla="*/ 14 h 59"/>
              <a:gd name="T8" fmla="*/ 20 w 56"/>
              <a:gd name="T9" fmla="*/ 36 h 59"/>
              <a:gd name="T10" fmla="*/ 35 w 56"/>
              <a:gd name="T11" fmla="*/ 36 h 59"/>
              <a:gd name="T12" fmla="*/ 22 w 56"/>
              <a:gd name="T13" fmla="*/ 0 h 59"/>
              <a:gd name="T14" fmla="*/ 22 w 56"/>
              <a:gd name="T15" fmla="*/ 0 h 59"/>
              <a:gd name="T16" fmla="*/ 35 w 56"/>
              <a:gd name="T17" fmla="*/ 0 h 59"/>
              <a:gd name="T18" fmla="*/ 56 w 56"/>
              <a:gd name="T19" fmla="*/ 59 h 59"/>
              <a:gd name="T20" fmla="*/ 42 w 56"/>
              <a:gd name="T21" fmla="*/ 59 h 59"/>
              <a:gd name="T22" fmla="*/ 38 w 56"/>
              <a:gd name="T23" fmla="*/ 47 h 59"/>
              <a:gd name="T24" fmla="*/ 17 w 56"/>
              <a:gd name="T25" fmla="*/ 47 h 59"/>
              <a:gd name="T26" fmla="*/ 13 w 56"/>
              <a:gd name="T27" fmla="*/ 59 h 59"/>
              <a:gd name="T28" fmla="*/ 0 w 56"/>
              <a:gd name="T29" fmla="*/ 59 h 59"/>
              <a:gd name="T30" fmla="*/ 22 w 56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59">
                <a:moveTo>
                  <a:pt x="35" y="36"/>
                </a:moveTo>
                <a:lnTo>
                  <a:pt x="35" y="36"/>
                </a:lnTo>
                <a:lnTo>
                  <a:pt x="28" y="14"/>
                </a:lnTo>
                <a:lnTo>
                  <a:pt x="27" y="14"/>
                </a:lnTo>
                <a:lnTo>
                  <a:pt x="20" y="36"/>
                </a:lnTo>
                <a:lnTo>
                  <a:pt x="35" y="36"/>
                </a:lnTo>
                <a:close/>
                <a:moveTo>
                  <a:pt x="22" y="0"/>
                </a:moveTo>
                <a:lnTo>
                  <a:pt x="22" y="0"/>
                </a:lnTo>
                <a:lnTo>
                  <a:pt x="35" y="0"/>
                </a:lnTo>
                <a:lnTo>
                  <a:pt x="56" y="59"/>
                </a:lnTo>
                <a:lnTo>
                  <a:pt x="42" y="59"/>
                </a:lnTo>
                <a:lnTo>
                  <a:pt x="38" y="47"/>
                </a:lnTo>
                <a:lnTo>
                  <a:pt x="17" y="47"/>
                </a:lnTo>
                <a:lnTo>
                  <a:pt x="13" y="59"/>
                </a:lnTo>
                <a:lnTo>
                  <a:pt x="0" y="59"/>
                </a:lnTo>
                <a:lnTo>
                  <a:pt x="22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0" name="Freeform 18"/>
          <p:cNvSpPr>
            <a:spLocks/>
          </p:cNvSpPr>
          <p:nvPr userDrawn="1"/>
        </p:nvSpPr>
        <p:spPr bwMode="auto">
          <a:xfrm>
            <a:off x="9614211" y="6113443"/>
            <a:ext cx="52498" cy="51845"/>
          </a:xfrm>
          <a:custGeom>
            <a:avLst/>
            <a:gdLst>
              <a:gd name="T0" fmla="*/ 0 w 49"/>
              <a:gd name="T1" fmla="*/ 0 h 59"/>
              <a:gd name="T2" fmla="*/ 0 w 49"/>
              <a:gd name="T3" fmla="*/ 0 h 59"/>
              <a:gd name="T4" fmla="*/ 12 w 49"/>
              <a:gd name="T5" fmla="*/ 0 h 59"/>
              <a:gd name="T6" fmla="*/ 36 w 49"/>
              <a:gd name="T7" fmla="*/ 36 h 59"/>
              <a:gd name="T8" fmla="*/ 37 w 49"/>
              <a:gd name="T9" fmla="*/ 36 h 59"/>
              <a:gd name="T10" fmla="*/ 37 w 49"/>
              <a:gd name="T11" fmla="*/ 0 h 59"/>
              <a:gd name="T12" fmla="*/ 49 w 49"/>
              <a:gd name="T13" fmla="*/ 0 h 59"/>
              <a:gd name="T14" fmla="*/ 49 w 49"/>
              <a:gd name="T15" fmla="*/ 59 h 59"/>
              <a:gd name="T16" fmla="*/ 37 w 49"/>
              <a:gd name="T17" fmla="*/ 59 h 59"/>
              <a:gd name="T18" fmla="*/ 12 w 49"/>
              <a:gd name="T19" fmla="*/ 21 h 59"/>
              <a:gd name="T20" fmla="*/ 12 w 49"/>
              <a:gd name="T21" fmla="*/ 21 h 59"/>
              <a:gd name="T22" fmla="*/ 12 w 49"/>
              <a:gd name="T23" fmla="*/ 59 h 59"/>
              <a:gd name="T24" fmla="*/ 0 w 49"/>
              <a:gd name="T25" fmla="*/ 59 h 59"/>
              <a:gd name="T26" fmla="*/ 0 w 49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9" h="59">
                <a:moveTo>
                  <a:pt x="0" y="0"/>
                </a:moveTo>
                <a:lnTo>
                  <a:pt x="0" y="0"/>
                </a:lnTo>
                <a:lnTo>
                  <a:pt x="12" y="0"/>
                </a:lnTo>
                <a:lnTo>
                  <a:pt x="36" y="36"/>
                </a:lnTo>
                <a:lnTo>
                  <a:pt x="37" y="36"/>
                </a:lnTo>
                <a:lnTo>
                  <a:pt x="37" y="0"/>
                </a:lnTo>
                <a:lnTo>
                  <a:pt x="49" y="0"/>
                </a:lnTo>
                <a:lnTo>
                  <a:pt x="49" y="59"/>
                </a:lnTo>
                <a:lnTo>
                  <a:pt x="37" y="59"/>
                </a:lnTo>
                <a:lnTo>
                  <a:pt x="12" y="21"/>
                </a:lnTo>
                <a:lnTo>
                  <a:pt x="12" y="21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1" name="Freeform 19"/>
          <p:cNvSpPr>
            <a:spLocks/>
          </p:cNvSpPr>
          <p:nvPr userDrawn="1"/>
        </p:nvSpPr>
        <p:spPr bwMode="auto">
          <a:xfrm>
            <a:off x="9677570" y="6113443"/>
            <a:ext cx="52498" cy="51845"/>
          </a:xfrm>
          <a:custGeom>
            <a:avLst/>
            <a:gdLst>
              <a:gd name="T0" fmla="*/ 0 w 48"/>
              <a:gd name="T1" fmla="*/ 40 h 60"/>
              <a:gd name="T2" fmla="*/ 0 w 48"/>
              <a:gd name="T3" fmla="*/ 40 h 60"/>
              <a:gd name="T4" fmla="*/ 0 w 48"/>
              <a:gd name="T5" fmla="*/ 21 h 60"/>
              <a:gd name="T6" fmla="*/ 24 w 48"/>
              <a:gd name="T7" fmla="*/ 0 h 60"/>
              <a:gd name="T8" fmla="*/ 48 w 48"/>
              <a:gd name="T9" fmla="*/ 19 h 60"/>
              <a:gd name="T10" fmla="*/ 48 w 48"/>
              <a:gd name="T11" fmla="*/ 21 h 60"/>
              <a:gd name="T12" fmla="*/ 35 w 48"/>
              <a:gd name="T13" fmla="*/ 21 h 60"/>
              <a:gd name="T14" fmla="*/ 35 w 48"/>
              <a:gd name="T15" fmla="*/ 20 h 60"/>
              <a:gd name="T16" fmla="*/ 24 w 48"/>
              <a:gd name="T17" fmla="*/ 11 h 60"/>
              <a:gd name="T18" fmla="*/ 13 w 48"/>
              <a:gd name="T19" fmla="*/ 21 h 60"/>
              <a:gd name="T20" fmla="*/ 13 w 48"/>
              <a:gd name="T21" fmla="*/ 39 h 60"/>
              <a:gd name="T22" fmla="*/ 25 w 48"/>
              <a:gd name="T23" fmla="*/ 50 h 60"/>
              <a:gd name="T24" fmla="*/ 35 w 48"/>
              <a:gd name="T25" fmla="*/ 40 h 60"/>
              <a:gd name="T26" fmla="*/ 35 w 48"/>
              <a:gd name="T27" fmla="*/ 39 h 60"/>
              <a:gd name="T28" fmla="*/ 48 w 48"/>
              <a:gd name="T29" fmla="*/ 39 h 60"/>
              <a:gd name="T30" fmla="*/ 48 w 48"/>
              <a:gd name="T31" fmla="*/ 41 h 60"/>
              <a:gd name="T32" fmla="*/ 25 w 48"/>
              <a:gd name="T33" fmla="*/ 60 h 60"/>
              <a:gd name="T34" fmla="*/ 0 w 48"/>
              <a:gd name="T35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" h="60">
                <a:moveTo>
                  <a:pt x="0" y="40"/>
                </a:moveTo>
                <a:lnTo>
                  <a:pt x="0" y="40"/>
                </a:lnTo>
                <a:lnTo>
                  <a:pt x="0" y="21"/>
                </a:lnTo>
                <a:cubicBezTo>
                  <a:pt x="0" y="7"/>
                  <a:pt x="11" y="0"/>
                  <a:pt x="24" y="0"/>
                </a:cubicBezTo>
                <a:cubicBezTo>
                  <a:pt x="36" y="0"/>
                  <a:pt x="48" y="6"/>
                  <a:pt x="48" y="19"/>
                </a:cubicBezTo>
                <a:lnTo>
                  <a:pt x="48" y="21"/>
                </a:lnTo>
                <a:lnTo>
                  <a:pt x="35" y="21"/>
                </a:lnTo>
                <a:lnTo>
                  <a:pt x="35" y="20"/>
                </a:lnTo>
                <a:cubicBezTo>
                  <a:pt x="35" y="13"/>
                  <a:pt x="29" y="11"/>
                  <a:pt x="24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5" y="47"/>
                  <a:pt x="35" y="40"/>
                </a:cubicBezTo>
                <a:lnTo>
                  <a:pt x="35" y="39"/>
                </a:lnTo>
                <a:lnTo>
                  <a:pt x="48" y="39"/>
                </a:lnTo>
                <a:lnTo>
                  <a:pt x="48" y="41"/>
                </a:lnTo>
                <a:cubicBezTo>
                  <a:pt x="48" y="54"/>
                  <a:pt x="36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2" name="Freeform 20"/>
          <p:cNvSpPr>
            <a:spLocks noEditPoints="1"/>
          </p:cNvSpPr>
          <p:nvPr userDrawn="1"/>
        </p:nvSpPr>
        <p:spPr bwMode="auto">
          <a:xfrm>
            <a:off x="9737308" y="6113443"/>
            <a:ext cx="52498" cy="51845"/>
          </a:xfrm>
          <a:custGeom>
            <a:avLst/>
            <a:gdLst>
              <a:gd name="T0" fmla="*/ 36 w 49"/>
              <a:gd name="T1" fmla="*/ 39 h 60"/>
              <a:gd name="T2" fmla="*/ 36 w 49"/>
              <a:gd name="T3" fmla="*/ 39 h 60"/>
              <a:gd name="T4" fmla="*/ 36 w 49"/>
              <a:gd name="T5" fmla="*/ 21 h 60"/>
              <a:gd name="T6" fmla="*/ 24 w 49"/>
              <a:gd name="T7" fmla="*/ 11 h 60"/>
              <a:gd name="T8" fmla="*/ 13 w 49"/>
              <a:gd name="T9" fmla="*/ 21 h 60"/>
              <a:gd name="T10" fmla="*/ 13 w 49"/>
              <a:gd name="T11" fmla="*/ 39 h 60"/>
              <a:gd name="T12" fmla="*/ 25 w 49"/>
              <a:gd name="T13" fmla="*/ 50 h 60"/>
              <a:gd name="T14" fmla="*/ 36 w 49"/>
              <a:gd name="T15" fmla="*/ 39 h 60"/>
              <a:gd name="T16" fmla="*/ 0 w 49"/>
              <a:gd name="T17" fmla="*/ 40 h 60"/>
              <a:gd name="T18" fmla="*/ 0 w 49"/>
              <a:gd name="T19" fmla="*/ 40 h 60"/>
              <a:gd name="T20" fmla="*/ 0 w 49"/>
              <a:gd name="T21" fmla="*/ 22 h 60"/>
              <a:gd name="T22" fmla="*/ 24 w 49"/>
              <a:gd name="T23" fmla="*/ 0 h 60"/>
              <a:gd name="T24" fmla="*/ 49 w 49"/>
              <a:gd name="T25" fmla="*/ 21 h 60"/>
              <a:gd name="T26" fmla="*/ 49 w 49"/>
              <a:gd name="T27" fmla="*/ 38 h 60"/>
              <a:gd name="T28" fmla="*/ 25 w 49"/>
              <a:gd name="T29" fmla="*/ 60 h 60"/>
              <a:gd name="T30" fmla="*/ 0 w 49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1" y="11"/>
                  <a:pt x="24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9" y="7"/>
                  <a:pt x="49" y="21"/>
                </a:cubicBezTo>
                <a:lnTo>
                  <a:pt x="49" y="38"/>
                </a:lnTo>
                <a:cubicBezTo>
                  <a:pt x="49" y="53"/>
                  <a:pt x="37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3" name="Freeform 21"/>
          <p:cNvSpPr>
            <a:spLocks noEditPoints="1"/>
          </p:cNvSpPr>
          <p:nvPr userDrawn="1"/>
        </p:nvSpPr>
        <p:spPr bwMode="auto">
          <a:xfrm>
            <a:off x="9822390" y="6113443"/>
            <a:ext cx="50687" cy="51845"/>
          </a:xfrm>
          <a:custGeom>
            <a:avLst/>
            <a:gdLst>
              <a:gd name="T0" fmla="*/ 23 w 47"/>
              <a:gd name="T1" fmla="*/ 48 h 59"/>
              <a:gd name="T2" fmla="*/ 23 w 47"/>
              <a:gd name="T3" fmla="*/ 48 h 59"/>
              <a:gd name="T4" fmla="*/ 35 w 47"/>
              <a:gd name="T5" fmla="*/ 37 h 59"/>
              <a:gd name="T6" fmla="*/ 35 w 47"/>
              <a:gd name="T7" fmla="*/ 21 h 59"/>
              <a:gd name="T8" fmla="*/ 23 w 47"/>
              <a:gd name="T9" fmla="*/ 10 h 59"/>
              <a:gd name="T10" fmla="*/ 13 w 47"/>
              <a:gd name="T11" fmla="*/ 10 h 59"/>
              <a:gd name="T12" fmla="*/ 13 w 47"/>
              <a:gd name="T13" fmla="*/ 48 h 59"/>
              <a:gd name="T14" fmla="*/ 23 w 47"/>
              <a:gd name="T15" fmla="*/ 48 h 59"/>
              <a:gd name="T16" fmla="*/ 0 w 47"/>
              <a:gd name="T17" fmla="*/ 0 h 59"/>
              <a:gd name="T18" fmla="*/ 0 w 47"/>
              <a:gd name="T19" fmla="*/ 0 h 59"/>
              <a:gd name="T20" fmla="*/ 24 w 47"/>
              <a:gd name="T21" fmla="*/ 0 h 59"/>
              <a:gd name="T22" fmla="*/ 47 w 47"/>
              <a:gd name="T23" fmla="*/ 21 h 59"/>
              <a:gd name="T24" fmla="*/ 47 w 47"/>
              <a:gd name="T25" fmla="*/ 37 h 59"/>
              <a:gd name="T26" fmla="*/ 24 w 47"/>
              <a:gd name="T27" fmla="*/ 59 h 59"/>
              <a:gd name="T28" fmla="*/ 0 w 47"/>
              <a:gd name="T29" fmla="*/ 59 h 59"/>
              <a:gd name="T30" fmla="*/ 0 w 47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59">
                <a:moveTo>
                  <a:pt x="23" y="48"/>
                </a:moveTo>
                <a:lnTo>
                  <a:pt x="23" y="48"/>
                </a:lnTo>
                <a:cubicBezTo>
                  <a:pt x="29" y="48"/>
                  <a:pt x="35" y="44"/>
                  <a:pt x="35" y="37"/>
                </a:cubicBezTo>
                <a:lnTo>
                  <a:pt x="35" y="21"/>
                </a:lnTo>
                <a:cubicBezTo>
                  <a:pt x="35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7" y="0"/>
                  <a:pt x="47" y="7"/>
                  <a:pt x="47" y="21"/>
                </a:cubicBezTo>
                <a:lnTo>
                  <a:pt x="47" y="37"/>
                </a:lnTo>
                <a:cubicBezTo>
                  <a:pt x="47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4" name="Freeform 22"/>
          <p:cNvSpPr>
            <a:spLocks/>
          </p:cNvSpPr>
          <p:nvPr userDrawn="1"/>
        </p:nvSpPr>
        <p:spPr bwMode="auto">
          <a:xfrm>
            <a:off x="9883939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3 w 42"/>
              <a:gd name="T9" fmla="*/ 10 h 59"/>
              <a:gd name="T10" fmla="*/ 13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3 w 42"/>
              <a:gd name="T17" fmla="*/ 34 h 59"/>
              <a:gd name="T18" fmla="*/ 13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5" name="Freeform 23"/>
          <p:cNvSpPr>
            <a:spLocks noEditPoints="1"/>
          </p:cNvSpPr>
          <p:nvPr userDrawn="1"/>
        </p:nvSpPr>
        <p:spPr bwMode="auto">
          <a:xfrm>
            <a:off x="9963589" y="6113443"/>
            <a:ext cx="50687" cy="51845"/>
          </a:xfrm>
          <a:custGeom>
            <a:avLst/>
            <a:gdLst>
              <a:gd name="T0" fmla="*/ 23 w 47"/>
              <a:gd name="T1" fmla="*/ 48 h 59"/>
              <a:gd name="T2" fmla="*/ 23 w 47"/>
              <a:gd name="T3" fmla="*/ 48 h 59"/>
              <a:gd name="T4" fmla="*/ 34 w 47"/>
              <a:gd name="T5" fmla="*/ 37 h 59"/>
              <a:gd name="T6" fmla="*/ 34 w 47"/>
              <a:gd name="T7" fmla="*/ 21 h 59"/>
              <a:gd name="T8" fmla="*/ 23 w 47"/>
              <a:gd name="T9" fmla="*/ 10 h 59"/>
              <a:gd name="T10" fmla="*/ 13 w 47"/>
              <a:gd name="T11" fmla="*/ 10 h 59"/>
              <a:gd name="T12" fmla="*/ 13 w 47"/>
              <a:gd name="T13" fmla="*/ 48 h 59"/>
              <a:gd name="T14" fmla="*/ 23 w 47"/>
              <a:gd name="T15" fmla="*/ 48 h 59"/>
              <a:gd name="T16" fmla="*/ 0 w 47"/>
              <a:gd name="T17" fmla="*/ 0 h 59"/>
              <a:gd name="T18" fmla="*/ 0 w 47"/>
              <a:gd name="T19" fmla="*/ 0 h 59"/>
              <a:gd name="T20" fmla="*/ 23 w 47"/>
              <a:gd name="T21" fmla="*/ 0 h 59"/>
              <a:gd name="T22" fmla="*/ 47 w 47"/>
              <a:gd name="T23" fmla="*/ 21 h 59"/>
              <a:gd name="T24" fmla="*/ 47 w 47"/>
              <a:gd name="T25" fmla="*/ 37 h 59"/>
              <a:gd name="T26" fmla="*/ 24 w 47"/>
              <a:gd name="T27" fmla="*/ 59 h 59"/>
              <a:gd name="T28" fmla="*/ 0 w 47"/>
              <a:gd name="T29" fmla="*/ 59 h 59"/>
              <a:gd name="T30" fmla="*/ 0 w 47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59">
                <a:moveTo>
                  <a:pt x="23" y="48"/>
                </a:moveTo>
                <a:lnTo>
                  <a:pt x="23" y="48"/>
                </a:lnTo>
                <a:cubicBezTo>
                  <a:pt x="28" y="48"/>
                  <a:pt x="34" y="44"/>
                  <a:pt x="34" y="37"/>
                </a:cubicBezTo>
                <a:lnTo>
                  <a:pt x="34" y="21"/>
                </a:lnTo>
                <a:cubicBezTo>
                  <a:pt x="34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3" y="0"/>
                </a:lnTo>
                <a:cubicBezTo>
                  <a:pt x="36" y="0"/>
                  <a:pt x="47" y="7"/>
                  <a:pt x="47" y="21"/>
                </a:cubicBezTo>
                <a:lnTo>
                  <a:pt x="47" y="37"/>
                </a:lnTo>
                <a:cubicBezTo>
                  <a:pt x="47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6" name="Freeform 24"/>
          <p:cNvSpPr>
            <a:spLocks/>
          </p:cNvSpPr>
          <p:nvPr userDrawn="1"/>
        </p:nvSpPr>
        <p:spPr bwMode="auto">
          <a:xfrm>
            <a:off x="10025138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2 w 42"/>
              <a:gd name="T9" fmla="*/ 10 h 59"/>
              <a:gd name="T10" fmla="*/ 12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2 w 42"/>
              <a:gd name="T17" fmla="*/ 34 h 59"/>
              <a:gd name="T18" fmla="*/ 12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2" y="10"/>
                </a:lnTo>
                <a:lnTo>
                  <a:pt x="12" y="23"/>
                </a:lnTo>
                <a:lnTo>
                  <a:pt x="38" y="23"/>
                </a:lnTo>
                <a:lnTo>
                  <a:pt x="38" y="34"/>
                </a:lnTo>
                <a:lnTo>
                  <a:pt x="12" y="34"/>
                </a:lnTo>
                <a:lnTo>
                  <a:pt x="12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7" name="Freeform 25"/>
          <p:cNvSpPr>
            <a:spLocks/>
          </p:cNvSpPr>
          <p:nvPr userDrawn="1"/>
        </p:nvSpPr>
        <p:spPr bwMode="auto">
          <a:xfrm>
            <a:off x="10075824" y="6113443"/>
            <a:ext cx="52498" cy="51845"/>
          </a:xfrm>
          <a:custGeom>
            <a:avLst/>
            <a:gdLst>
              <a:gd name="T0" fmla="*/ 0 w 48"/>
              <a:gd name="T1" fmla="*/ 48 h 60"/>
              <a:gd name="T2" fmla="*/ 0 w 48"/>
              <a:gd name="T3" fmla="*/ 48 h 60"/>
              <a:gd name="T4" fmla="*/ 10 w 48"/>
              <a:gd name="T5" fmla="*/ 42 h 60"/>
              <a:gd name="T6" fmla="*/ 25 w 48"/>
              <a:gd name="T7" fmla="*/ 50 h 60"/>
              <a:gd name="T8" fmla="*/ 35 w 48"/>
              <a:gd name="T9" fmla="*/ 43 h 60"/>
              <a:gd name="T10" fmla="*/ 28 w 48"/>
              <a:gd name="T11" fmla="*/ 36 h 60"/>
              <a:gd name="T12" fmla="*/ 18 w 48"/>
              <a:gd name="T13" fmla="*/ 34 h 60"/>
              <a:gd name="T14" fmla="*/ 4 w 48"/>
              <a:gd name="T15" fmla="*/ 18 h 60"/>
              <a:gd name="T16" fmla="*/ 25 w 48"/>
              <a:gd name="T17" fmla="*/ 0 h 60"/>
              <a:gd name="T18" fmla="*/ 47 w 48"/>
              <a:gd name="T19" fmla="*/ 10 h 60"/>
              <a:gd name="T20" fmla="*/ 37 w 48"/>
              <a:gd name="T21" fmla="*/ 16 h 60"/>
              <a:gd name="T22" fmla="*/ 25 w 48"/>
              <a:gd name="T23" fmla="*/ 10 h 60"/>
              <a:gd name="T24" fmla="*/ 16 w 48"/>
              <a:gd name="T25" fmla="*/ 17 h 60"/>
              <a:gd name="T26" fmla="*/ 24 w 48"/>
              <a:gd name="T27" fmla="*/ 23 h 60"/>
              <a:gd name="T28" fmla="*/ 34 w 48"/>
              <a:gd name="T29" fmla="*/ 26 h 60"/>
              <a:gd name="T30" fmla="*/ 48 w 48"/>
              <a:gd name="T31" fmla="*/ 42 h 60"/>
              <a:gd name="T32" fmla="*/ 25 w 48"/>
              <a:gd name="T33" fmla="*/ 60 h 60"/>
              <a:gd name="T34" fmla="*/ 0 w 48"/>
              <a:gd name="T35" fmla="*/ 4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" h="60">
                <a:moveTo>
                  <a:pt x="0" y="48"/>
                </a:moveTo>
                <a:lnTo>
                  <a:pt x="0" y="48"/>
                </a:lnTo>
                <a:lnTo>
                  <a:pt x="10" y="42"/>
                </a:lnTo>
                <a:cubicBezTo>
                  <a:pt x="13" y="47"/>
                  <a:pt x="18" y="50"/>
                  <a:pt x="25" y="50"/>
                </a:cubicBezTo>
                <a:cubicBezTo>
                  <a:pt x="30" y="50"/>
                  <a:pt x="35" y="48"/>
                  <a:pt x="35" y="43"/>
                </a:cubicBezTo>
                <a:cubicBezTo>
                  <a:pt x="35" y="39"/>
                  <a:pt x="32" y="38"/>
                  <a:pt x="28" y="36"/>
                </a:cubicBezTo>
                <a:lnTo>
                  <a:pt x="18" y="34"/>
                </a:lnTo>
                <a:cubicBezTo>
                  <a:pt x="10" y="32"/>
                  <a:pt x="4" y="28"/>
                  <a:pt x="4" y="18"/>
                </a:cubicBezTo>
                <a:cubicBezTo>
                  <a:pt x="4" y="7"/>
                  <a:pt x="13" y="0"/>
                  <a:pt x="25" y="0"/>
                </a:cubicBezTo>
                <a:cubicBezTo>
                  <a:pt x="35" y="0"/>
                  <a:pt x="42" y="3"/>
                  <a:pt x="47" y="10"/>
                </a:cubicBezTo>
                <a:lnTo>
                  <a:pt x="37" y="16"/>
                </a:lnTo>
                <a:cubicBezTo>
                  <a:pt x="35" y="12"/>
                  <a:pt x="30" y="10"/>
                  <a:pt x="25" y="10"/>
                </a:cubicBezTo>
                <a:cubicBezTo>
                  <a:pt x="20" y="10"/>
                  <a:pt x="16" y="12"/>
                  <a:pt x="16" y="17"/>
                </a:cubicBezTo>
                <a:cubicBezTo>
                  <a:pt x="16" y="20"/>
                  <a:pt x="20" y="22"/>
                  <a:pt x="24" y="23"/>
                </a:cubicBezTo>
                <a:lnTo>
                  <a:pt x="34" y="26"/>
                </a:lnTo>
                <a:cubicBezTo>
                  <a:pt x="42" y="27"/>
                  <a:pt x="48" y="32"/>
                  <a:pt x="48" y="42"/>
                </a:cubicBezTo>
                <a:cubicBezTo>
                  <a:pt x="48" y="54"/>
                  <a:pt x="37" y="60"/>
                  <a:pt x="25" y="60"/>
                </a:cubicBezTo>
                <a:cubicBezTo>
                  <a:pt x="14" y="60"/>
                  <a:pt x="5" y="57"/>
                  <a:pt x="0" y="4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8" name="Freeform 26"/>
          <p:cNvSpPr>
            <a:spLocks noEditPoints="1"/>
          </p:cNvSpPr>
          <p:nvPr userDrawn="1"/>
        </p:nvSpPr>
        <p:spPr bwMode="auto">
          <a:xfrm>
            <a:off x="10131941" y="6113443"/>
            <a:ext cx="59739" cy="51845"/>
          </a:xfrm>
          <a:custGeom>
            <a:avLst/>
            <a:gdLst>
              <a:gd name="T0" fmla="*/ 35 w 55"/>
              <a:gd name="T1" fmla="*/ 36 h 59"/>
              <a:gd name="T2" fmla="*/ 35 w 55"/>
              <a:gd name="T3" fmla="*/ 36 h 59"/>
              <a:gd name="T4" fmla="*/ 27 w 55"/>
              <a:gd name="T5" fmla="*/ 14 h 59"/>
              <a:gd name="T6" fmla="*/ 27 w 55"/>
              <a:gd name="T7" fmla="*/ 14 h 59"/>
              <a:gd name="T8" fmla="*/ 20 w 55"/>
              <a:gd name="T9" fmla="*/ 36 h 59"/>
              <a:gd name="T10" fmla="*/ 35 w 55"/>
              <a:gd name="T11" fmla="*/ 36 h 59"/>
              <a:gd name="T12" fmla="*/ 21 w 55"/>
              <a:gd name="T13" fmla="*/ 0 h 59"/>
              <a:gd name="T14" fmla="*/ 21 w 55"/>
              <a:gd name="T15" fmla="*/ 0 h 59"/>
              <a:gd name="T16" fmla="*/ 34 w 55"/>
              <a:gd name="T17" fmla="*/ 0 h 59"/>
              <a:gd name="T18" fmla="*/ 55 w 55"/>
              <a:gd name="T19" fmla="*/ 59 h 59"/>
              <a:gd name="T20" fmla="*/ 42 w 55"/>
              <a:gd name="T21" fmla="*/ 59 h 59"/>
              <a:gd name="T22" fmla="*/ 38 w 55"/>
              <a:gd name="T23" fmla="*/ 47 h 59"/>
              <a:gd name="T24" fmla="*/ 16 w 55"/>
              <a:gd name="T25" fmla="*/ 47 h 59"/>
              <a:gd name="T26" fmla="*/ 12 w 55"/>
              <a:gd name="T27" fmla="*/ 59 h 59"/>
              <a:gd name="T28" fmla="*/ 0 w 55"/>
              <a:gd name="T29" fmla="*/ 59 h 59"/>
              <a:gd name="T30" fmla="*/ 21 w 55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5" h="59">
                <a:moveTo>
                  <a:pt x="35" y="36"/>
                </a:moveTo>
                <a:lnTo>
                  <a:pt x="35" y="36"/>
                </a:lnTo>
                <a:lnTo>
                  <a:pt x="27" y="14"/>
                </a:lnTo>
                <a:lnTo>
                  <a:pt x="27" y="14"/>
                </a:lnTo>
                <a:lnTo>
                  <a:pt x="20" y="36"/>
                </a:lnTo>
                <a:lnTo>
                  <a:pt x="35" y="36"/>
                </a:lnTo>
                <a:close/>
                <a:moveTo>
                  <a:pt x="21" y="0"/>
                </a:moveTo>
                <a:lnTo>
                  <a:pt x="21" y="0"/>
                </a:lnTo>
                <a:lnTo>
                  <a:pt x="34" y="0"/>
                </a:lnTo>
                <a:lnTo>
                  <a:pt x="55" y="59"/>
                </a:lnTo>
                <a:lnTo>
                  <a:pt x="42" y="59"/>
                </a:lnTo>
                <a:lnTo>
                  <a:pt x="38" y="47"/>
                </a:lnTo>
                <a:lnTo>
                  <a:pt x="16" y="47"/>
                </a:lnTo>
                <a:lnTo>
                  <a:pt x="12" y="59"/>
                </a:lnTo>
                <a:lnTo>
                  <a:pt x="0" y="59"/>
                </a:lnTo>
                <a:lnTo>
                  <a:pt x="21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9" name="Freeform 27"/>
          <p:cNvSpPr>
            <a:spLocks noEditPoints="1"/>
          </p:cNvSpPr>
          <p:nvPr userDrawn="1"/>
        </p:nvSpPr>
        <p:spPr bwMode="auto">
          <a:xfrm>
            <a:off x="10198921" y="6113443"/>
            <a:ext cx="52498" cy="51845"/>
          </a:xfrm>
          <a:custGeom>
            <a:avLst/>
            <a:gdLst>
              <a:gd name="T0" fmla="*/ 22 w 47"/>
              <a:gd name="T1" fmla="*/ 27 h 59"/>
              <a:gd name="T2" fmla="*/ 22 w 47"/>
              <a:gd name="T3" fmla="*/ 27 h 59"/>
              <a:gd name="T4" fmla="*/ 32 w 47"/>
              <a:gd name="T5" fmla="*/ 19 h 59"/>
              <a:gd name="T6" fmla="*/ 22 w 47"/>
              <a:gd name="T7" fmla="*/ 10 h 59"/>
              <a:gd name="T8" fmla="*/ 12 w 47"/>
              <a:gd name="T9" fmla="*/ 10 h 59"/>
              <a:gd name="T10" fmla="*/ 12 w 47"/>
              <a:gd name="T11" fmla="*/ 27 h 59"/>
              <a:gd name="T12" fmla="*/ 22 w 47"/>
              <a:gd name="T13" fmla="*/ 27 h 59"/>
              <a:gd name="T14" fmla="*/ 0 w 47"/>
              <a:gd name="T15" fmla="*/ 0 h 59"/>
              <a:gd name="T16" fmla="*/ 0 w 47"/>
              <a:gd name="T17" fmla="*/ 0 h 59"/>
              <a:gd name="T18" fmla="*/ 24 w 47"/>
              <a:gd name="T19" fmla="*/ 0 h 59"/>
              <a:gd name="T20" fmla="*/ 45 w 47"/>
              <a:gd name="T21" fmla="*/ 18 h 59"/>
              <a:gd name="T22" fmla="*/ 33 w 47"/>
              <a:gd name="T23" fmla="*/ 35 h 59"/>
              <a:gd name="T24" fmla="*/ 47 w 47"/>
              <a:gd name="T25" fmla="*/ 59 h 59"/>
              <a:gd name="T26" fmla="*/ 33 w 47"/>
              <a:gd name="T27" fmla="*/ 59 h 59"/>
              <a:gd name="T28" fmla="*/ 21 w 47"/>
              <a:gd name="T29" fmla="*/ 37 h 59"/>
              <a:gd name="T30" fmla="*/ 12 w 47"/>
              <a:gd name="T31" fmla="*/ 37 h 59"/>
              <a:gd name="T32" fmla="*/ 12 w 47"/>
              <a:gd name="T33" fmla="*/ 59 h 59"/>
              <a:gd name="T34" fmla="*/ 0 w 47"/>
              <a:gd name="T35" fmla="*/ 59 h 59"/>
              <a:gd name="T36" fmla="*/ 0 w 47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" h="59">
                <a:moveTo>
                  <a:pt x="22" y="27"/>
                </a:moveTo>
                <a:lnTo>
                  <a:pt x="22" y="27"/>
                </a:lnTo>
                <a:cubicBezTo>
                  <a:pt x="28" y="27"/>
                  <a:pt x="32" y="24"/>
                  <a:pt x="32" y="19"/>
                </a:cubicBezTo>
                <a:cubicBezTo>
                  <a:pt x="32" y="13"/>
                  <a:pt x="28" y="10"/>
                  <a:pt x="22" y="10"/>
                </a:cubicBezTo>
                <a:lnTo>
                  <a:pt x="12" y="10"/>
                </a:lnTo>
                <a:lnTo>
                  <a:pt x="12" y="27"/>
                </a:lnTo>
                <a:lnTo>
                  <a:pt x="22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6" y="0"/>
                  <a:pt x="45" y="7"/>
                  <a:pt x="45" y="18"/>
                </a:cubicBezTo>
                <a:cubicBezTo>
                  <a:pt x="45" y="25"/>
                  <a:pt x="41" y="32"/>
                  <a:pt x="33" y="35"/>
                </a:cubicBezTo>
                <a:lnTo>
                  <a:pt x="47" y="59"/>
                </a:lnTo>
                <a:lnTo>
                  <a:pt x="33" y="59"/>
                </a:lnTo>
                <a:lnTo>
                  <a:pt x="21" y="37"/>
                </a:lnTo>
                <a:lnTo>
                  <a:pt x="12" y="37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0" name="Freeform 28"/>
          <p:cNvSpPr>
            <a:spLocks noEditPoints="1"/>
          </p:cNvSpPr>
          <p:nvPr userDrawn="1"/>
        </p:nvSpPr>
        <p:spPr bwMode="auto">
          <a:xfrm>
            <a:off x="10258658" y="6113443"/>
            <a:ext cx="52498" cy="51845"/>
          </a:xfrm>
          <a:custGeom>
            <a:avLst/>
            <a:gdLst>
              <a:gd name="T0" fmla="*/ 23 w 48"/>
              <a:gd name="T1" fmla="*/ 27 h 59"/>
              <a:gd name="T2" fmla="*/ 23 w 48"/>
              <a:gd name="T3" fmla="*/ 27 h 59"/>
              <a:gd name="T4" fmla="*/ 33 w 48"/>
              <a:gd name="T5" fmla="*/ 19 h 59"/>
              <a:gd name="T6" fmla="*/ 23 w 48"/>
              <a:gd name="T7" fmla="*/ 10 h 59"/>
              <a:gd name="T8" fmla="*/ 13 w 48"/>
              <a:gd name="T9" fmla="*/ 10 h 59"/>
              <a:gd name="T10" fmla="*/ 13 w 48"/>
              <a:gd name="T11" fmla="*/ 27 h 59"/>
              <a:gd name="T12" fmla="*/ 23 w 48"/>
              <a:gd name="T13" fmla="*/ 27 h 59"/>
              <a:gd name="T14" fmla="*/ 0 w 48"/>
              <a:gd name="T15" fmla="*/ 0 h 59"/>
              <a:gd name="T16" fmla="*/ 0 w 48"/>
              <a:gd name="T17" fmla="*/ 0 h 59"/>
              <a:gd name="T18" fmla="*/ 25 w 48"/>
              <a:gd name="T19" fmla="*/ 0 h 59"/>
              <a:gd name="T20" fmla="*/ 45 w 48"/>
              <a:gd name="T21" fmla="*/ 18 h 59"/>
              <a:gd name="T22" fmla="*/ 34 w 48"/>
              <a:gd name="T23" fmla="*/ 35 h 59"/>
              <a:gd name="T24" fmla="*/ 48 w 48"/>
              <a:gd name="T25" fmla="*/ 59 h 59"/>
              <a:gd name="T26" fmla="*/ 34 w 48"/>
              <a:gd name="T27" fmla="*/ 59 h 59"/>
              <a:gd name="T28" fmla="*/ 21 w 48"/>
              <a:gd name="T29" fmla="*/ 37 h 59"/>
              <a:gd name="T30" fmla="*/ 13 w 48"/>
              <a:gd name="T31" fmla="*/ 37 h 59"/>
              <a:gd name="T32" fmla="*/ 13 w 48"/>
              <a:gd name="T33" fmla="*/ 59 h 59"/>
              <a:gd name="T34" fmla="*/ 0 w 48"/>
              <a:gd name="T35" fmla="*/ 59 h 59"/>
              <a:gd name="T36" fmla="*/ 0 w 48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8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3" y="10"/>
                </a:lnTo>
                <a:lnTo>
                  <a:pt x="13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5"/>
                  <a:pt x="42" y="32"/>
                  <a:pt x="34" y="35"/>
                </a:cubicBezTo>
                <a:lnTo>
                  <a:pt x="48" y="59"/>
                </a:lnTo>
                <a:lnTo>
                  <a:pt x="34" y="59"/>
                </a:lnTo>
                <a:lnTo>
                  <a:pt x="21" y="37"/>
                </a:lnTo>
                <a:lnTo>
                  <a:pt x="13" y="37"/>
                </a:lnTo>
                <a:lnTo>
                  <a:pt x="1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1" name="Freeform 29"/>
          <p:cNvSpPr>
            <a:spLocks noEditPoints="1"/>
          </p:cNvSpPr>
          <p:nvPr userDrawn="1"/>
        </p:nvSpPr>
        <p:spPr bwMode="auto">
          <a:xfrm>
            <a:off x="10316586" y="6113443"/>
            <a:ext cx="52498" cy="51845"/>
          </a:xfrm>
          <a:custGeom>
            <a:avLst/>
            <a:gdLst>
              <a:gd name="T0" fmla="*/ 36 w 48"/>
              <a:gd name="T1" fmla="*/ 39 h 60"/>
              <a:gd name="T2" fmla="*/ 36 w 48"/>
              <a:gd name="T3" fmla="*/ 39 h 60"/>
              <a:gd name="T4" fmla="*/ 36 w 48"/>
              <a:gd name="T5" fmla="*/ 21 h 60"/>
              <a:gd name="T6" fmla="*/ 24 w 48"/>
              <a:gd name="T7" fmla="*/ 11 h 60"/>
              <a:gd name="T8" fmla="*/ 13 w 48"/>
              <a:gd name="T9" fmla="*/ 21 h 60"/>
              <a:gd name="T10" fmla="*/ 13 w 48"/>
              <a:gd name="T11" fmla="*/ 39 h 60"/>
              <a:gd name="T12" fmla="*/ 24 w 48"/>
              <a:gd name="T13" fmla="*/ 50 h 60"/>
              <a:gd name="T14" fmla="*/ 36 w 48"/>
              <a:gd name="T15" fmla="*/ 39 h 60"/>
              <a:gd name="T16" fmla="*/ 0 w 48"/>
              <a:gd name="T17" fmla="*/ 40 h 60"/>
              <a:gd name="T18" fmla="*/ 0 w 48"/>
              <a:gd name="T19" fmla="*/ 40 h 60"/>
              <a:gd name="T20" fmla="*/ 0 w 48"/>
              <a:gd name="T21" fmla="*/ 22 h 60"/>
              <a:gd name="T22" fmla="*/ 24 w 48"/>
              <a:gd name="T23" fmla="*/ 0 h 60"/>
              <a:gd name="T24" fmla="*/ 48 w 48"/>
              <a:gd name="T25" fmla="*/ 21 h 60"/>
              <a:gd name="T26" fmla="*/ 48 w 48"/>
              <a:gd name="T27" fmla="*/ 38 h 60"/>
              <a:gd name="T28" fmla="*/ 24 w 48"/>
              <a:gd name="T29" fmla="*/ 60 h 60"/>
              <a:gd name="T30" fmla="*/ 0 w 48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0" y="11"/>
                  <a:pt x="24" y="11"/>
                </a:cubicBezTo>
                <a:cubicBezTo>
                  <a:pt x="18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4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8" y="7"/>
                  <a:pt x="48" y="21"/>
                </a:cubicBezTo>
                <a:lnTo>
                  <a:pt x="48" y="38"/>
                </a:lnTo>
                <a:cubicBezTo>
                  <a:pt x="48" y="53"/>
                  <a:pt x="36" y="60"/>
                  <a:pt x="24" y="60"/>
                </a:cubicBezTo>
                <a:cubicBezTo>
                  <a:pt x="11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2" name="Freeform 30"/>
          <p:cNvSpPr>
            <a:spLocks/>
          </p:cNvSpPr>
          <p:nvPr userDrawn="1"/>
        </p:nvSpPr>
        <p:spPr bwMode="auto">
          <a:xfrm>
            <a:off x="10379945" y="6113443"/>
            <a:ext cx="45257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3" name="Freeform 31"/>
          <p:cNvSpPr>
            <a:spLocks/>
          </p:cNvSpPr>
          <p:nvPr userDrawn="1"/>
        </p:nvSpPr>
        <p:spPr bwMode="auto">
          <a:xfrm>
            <a:off x="10434253" y="6113443"/>
            <a:ext cx="45257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4" name="Freeform 32"/>
          <p:cNvSpPr>
            <a:spLocks noEditPoints="1"/>
          </p:cNvSpPr>
          <p:nvPr userDrawn="1"/>
        </p:nvSpPr>
        <p:spPr bwMode="auto">
          <a:xfrm>
            <a:off x="10484939" y="6113443"/>
            <a:ext cx="52498" cy="51845"/>
          </a:xfrm>
          <a:custGeom>
            <a:avLst/>
            <a:gdLst>
              <a:gd name="T0" fmla="*/ 36 w 49"/>
              <a:gd name="T1" fmla="*/ 39 h 60"/>
              <a:gd name="T2" fmla="*/ 36 w 49"/>
              <a:gd name="T3" fmla="*/ 39 h 60"/>
              <a:gd name="T4" fmla="*/ 36 w 49"/>
              <a:gd name="T5" fmla="*/ 21 h 60"/>
              <a:gd name="T6" fmla="*/ 25 w 49"/>
              <a:gd name="T7" fmla="*/ 11 h 60"/>
              <a:gd name="T8" fmla="*/ 13 w 49"/>
              <a:gd name="T9" fmla="*/ 21 h 60"/>
              <a:gd name="T10" fmla="*/ 13 w 49"/>
              <a:gd name="T11" fmla="*/ 39 h 60"/>
              <a:gd name="T12" fmla="*/ 25 w 49"/>
              <a:gd name="T13" fmla="*/ 50 h 60"/>
              <a:gd name="T14" fmla="*/ 36 w 49"/>
              <a:gd name="T15" fmla="*/ 39 h 60"/>
              <a:gd name="T16" fmla="*/ 0 w 49"/>
              <a:gd name="T17" fmla="*/ 40 h 60"/>
              <a:gd name="T18" fmla="*/ 0 w 49"/>
              <a:gd name="T19" fmla="*/ 40 h 60"/>
              <a:gd name="T20" fmla="*/ 0 w 49"/>
              <a:gd name="T21" fmla="*/ 22 h 60"/>
              <a:gd name="T22" fmla="*/ 24 w 49"/>
              <a:gd name="T23" fmla="*/ 0 h 60"/>
              <a:gd name="T24" fmla="*/ 49 w 49"/>
              <a:gd name="T25" fmla="*/ 21 h 60"/>
              <a:gd name="T26" fmla="*/ 49 w 49"/>
              <a:gd name="T27" fmla="*/ 38 h 60"/>
              <a:gd name="T28" fmla="*/ 25 w 49"/>
              <a:gd name="T29" fmla="*/ 60 h 60"/>
              <a:gd name="T30" fmla="*/ 0 w 49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1" y="11"/>
                  <a:pt x="25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9" y="7"/>
                  <a:pt x="49" y="21"/>
                </a:cubicBezTo>
                <a:lnTo>
                  <a:pt x="49" y="38"/>
                </a:lnTo>
                <a:cubicBezTo>
                  <a:pt x="49" y="53"/>
                  <a:pt x="37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5" name="Freeform 33"/>
          <p:cNvSpPr>
            <a:spLocks noEditPoints="1"/>
          </p:cNvSpPr>
          <p:nvPr userDrawn="1"/>
        </p:nvSpPr>
        <p:spPr bwMode="auto">
          <a:xfrm>
            <a:off x="10570020" y="6113443"/>
            <a:ext cx="52498" cy="51845"/>
          </a:xfrm>
          <a:custGeom>
            <a:avLst/>
            <a:gdLst>
              <a:gd name="T0" fmla="*/ 23 w 48"/>
              <a:gd name="T1" fmla="*/ 48 h 59"/>
              <a:gd name="T2" fmla="*/ 23 w 48"/>
              <a:gd name="T3" fmla="*/ 48 h 59"/>
              <a:gd name="T4" fmla="*/ 35 w 48"/>
              <a:gd name="T5" fmla="*/ 37 h 59"/>
              <a:gd name="T6" fmla="*/ 35 w 48"/>
              <a:gd name="T7" fmla="*/ 21 h 59"/>
              <a:gd name="T8" fmla="*/ 23 w 48"/>
              <a:gd name="T9" fmla="*/ 10 h 59"/>
              <a:gd name="T10" fmla="*/ 13 w 48"/>
              <a:gd name="T11" fmla="*/ 10 h 59"/>
              <a:gd name="T12" fmla="*/ 13 w 48"/>
              <a:gd name="T13" fmla="*/ 48 h 59"/>
              <a:gd name="T14" fmla="*/ 23 w 48"/>
              <a:gd name="T15" fmla="*/ 48 h 59"/>
              <a:gd name="T16" fmla="*/ 0 w 48"/>
              <a:gd name="T17" fmla="*/ 0 h 59"/>
              <a:gd name="T18" fmla="*/ 0 w 48"/>
              <a:gd name="T19" fmla="*/ 0 h 59"/>
              <a:gd name="T20" fmla="*/ 24 w 48"/>
              <a:gd name="T21" fmla="*/ 0 h 59"/>
              <a:gd name="T22" fmla="*/ 48 w 48"/>
              <a:gd name="T23" fmla="*/ 21 h 59"/>
              <a:gd name="T24" fmla="*/ 48 w 48"/>
              <a:gd name="T25" fmla="*/ 37 h 59"/>
              <a:gd name="T26" fmla="*/ 24 w 48"/>
              <a:gd name="T27" fmla="*/ 59 h 59"/>
              <a:gd name="T28" fmla="*/ 0 w 48"/>
              <a:gd name="T29" fmla="*/ 59 h 59"/>
              <a:gd name="T30" fmla="*/ 0 w 48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" h="59">
                <a:moveTo>
                  <a:pt x="23" y="48"/>
                </a:moveTo>
                <a:lnTo>
                  <a:pt x="23" y="48"/>
                </a:lnTo>
                <a:cubicBezTo>
                  <a:pt x="29" y="48"/>
                  <a:pt x="35" y="44"/>
                  <a:pt x="35" y="37"/>
                </a:cubicBezTo>
                <a:lnTo>
                  <a:pt x="35" y="21"/>
                </a:lnTo>
                <a:cubicBezTo>
                  <a:pt x="35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7" y="0"/>
                  <a:pt x="48" y="7"/>
                  <a:pt x="48" y="21"/>
                </a:cubicBezTo>
                <a:lnTo>
                  <a:pt x="48" y="37"/>
                </a:lnTo>
                <a:cubicBezTo>
                  <a:pt x="48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6" name="Freeform 34"/>
          <p:cNvSpPr>
            <a:spLocks/>
          </p:cNvSpPr>
          <p:nvPr userDrawn="1"/>
        </p:nvSpPr>
        <p:spPr bwMode="auto">
          <a:xfrm>
            <a:off x="10631570" y="6113443"/>
            <a:ext cx="47066" cy="51845"/>
          </a:xfrm>
          <a:custGeom>
            <a:avLst/>
            <a:gdLst>
              <a:gd name="T0" fmla="*/ 0 w 43"/>
              <a:gd name="T1" fmla="*/ 0 h 59"/>
              <a:gd name="T2" fmla="*/ 0 w 43"/>
              <a:gd name="T3" fmla="*/ 0 h 59"/>
              <a:gd name="T4" fmla="*/ 42 w 43"/>
              <a:gd name="T5" fmla="*/ 0 h 59"/>
              <a:gd name="T6" fmla="*/ 42 w 43"/>
              <a:gd name="T7" fmla="*/ 10 h 59"/>
              <a:gd name="T8" fmla="*/ 13 w 43"/>
              <a:gd name="T9" fmla="*/ 10 h 59"/>
              <a:gd name="T10" fmla="*/ 13 w 43"/>
              <a:gd name="T11" fmla="*/ 23 h 59"/>
              <a:gd name="T12" fmla="*/ 38 w 43"/>
              <a:gd name="T13" fmla="*/ 23 h 59"/>
              <a:gd name="T14" fmla="*/ 38 w 43"/>
              <a:gd name="T15" fmla="*/ 34 h 59"/>
              <a:gd name="T16" fmla="*/ 13 w 43"/>
              <a:gd name="T17" fmla="*/ 34 h 59"/>
              <a:gd name="T18" fmla="*/ 13 w 43"/>
              <a:gd name="T19" fmla="*/ 48 h 59"/>
              <a:gd name="T20" fmla="*/ 43 w 43"/>
              <a:gd name="T21" fmla="*/ 48 h 59"/>
              <a:gd name="T22" fmla="*/ 43 w 43"/>
              <a:gd name="T23" fmla="*/ 59 h 59"/>
              <a:gd name="T24" fmla="*/ 0 w 43"/>
              <a:gd name="T25" fmla="*/ 59 h 59"/>
              <a:gd name="T26" fmla="*/ 0 w 43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3" y="48"/>
                </a:lnTo>
                <a:lnTo>
                  <a:pt x="4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7" name="Freeform 35"/>
          <p:cNvSpPr>
            <a:spLocks/>
          </p:cNvSpPr>
          <p:nvPr userDrawn="1"/>
        </p:nvSpPr>
        <p:spPr bwMode="auto">
          <a:xfrm>
            <a:off x="10689497" y="6113443"/>
            <a:ext cx="43446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8" name="Freeform 36"/>
          <p:cNvSpPr>
            <a:spLocks noEditPoints="1"/>
          </p:cNvSpPr>
          <p:nvPr userDrawn="1"/>
        </p:nvSpPr>
        <p:spPr bwMode="auto">
          <a:xfrm>
            <a:off x="10763718" y="6113443"/>
            <a:ext cx="48877" cy="51845"/>
          </a:xfrm>
          <a:custGeom>
            <a:avLst/>
            <a:gdLst>
              <a:gd name="T0" fmla="*/ 23 w 45"/>
              <a:gd name="T1" fmla="*/ 27 h 59"/>
              <a:gd name="T2" fmla="*/ 23 w 45"/>
              <a:gd name="T3" fmla="*/ 27 h 59"/>
              <a:gd name="T4" fmla="*/ 33 w 45"/>
              <a:gd name="T5" fmla="*/ 19 h 59"/>
              <a:gd name="T6" fmla="*/ 23 w 45"/>
              <a:gd name="T7" fmla="*/ 10 h 59"/>
              <a:gd name="T8" fmla="*/ 12 w 45"/>
              <a:gd name="T9" fmla="*/ 10 h 59"/>
              <a:gd name="T10" fmla="*/ 12 w 45"/>
              <a:gd name="T11" fmla="*/ 27 h 59"/>
              <a:gd name="T12" fmla="*/ 23 w 45"/>
              <a:gd name="T13" fmla="*/ 27 h 59"/>
              <a:gd name="T14" fmla="*/ 0 w 45"/>
              <a:gd name="T15" fmla="*/ 0 h 59"/>
              <a:gd name="T16" fmla="*/ 0 w 45"/>
              <a:gd name="T17" fmla="*/ 0 h 59"/>
              <a:gd name="T18" fmla="*/ 25 w 45"/>
              <a:gd name="T19" fmla="*/ 0 h 59"/>
              <a:gd name="T20" fmla="*/ 45 w 45"/>
              <a:gd name="T21" fmla="*/ 18 h 59"/>
              <a:gd name="T22" fmla="*/ 25 w 45"/>
              <a:gd name="T23" fmla="*/ 37 h 59"/>
              <a:gd name="T24" fmla="*/ 12 w 45"/>
              <a:gd name="T25" fmla="*/ 37 h 59"/>
              <a:gd name="T26" fmla="*/ 12 w 45"/>
              <a:gd name="T27" fmla="*/ 59 h 59"/>
              <a:gd name="T28" fmla="*/ 0 w 45"/>
              <a:gd name="T29" fmla="*/ 59 h 59"/>
              <a:gd name="T30" fmla="*/ 0 w 45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2" y="10"/>
                </a:lnTo>
                <a:lnTo>
                  <a:pt x="12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8"/>
                  <a:pt x="39" y="37"/>
                  <a:pt x="25" y="37"/>
                </a:cubicBezTo>
                <a:lnTo>
                  <a:pt x="12" y="37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9" name="Freeform 37"/>
          <p:cNvSpPr>
            <a:spLocks/>
          </p:cNvSpPr>
          <p:nvPr userDrawn="1"/>
        </p:nvSpPr>
        <p:spPr bwMode="auto">
          <a:xfrm>
            <a:off x="10821646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3 w 42"/>
              <a:gd name="T9" fmla="*/ 10 h 59"/>
              <a:gd name="T10" fmla="*/ 13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3 w 42"/>
              <a:gd name="T17" fmla="*/ 34 h 59"/>
              <a:gd name="T18" fmla="*/ 13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40" name="Freeform 38"/>
          <p:cNvSpPr>
            <a:spLocks noEditPoints="1"/>
          </p:cNvSpPr>
          <p:nvPr userDrawn="1"/>
        </p:nvSpPr>
        <p:spPr bwMode="auto">
          <a:xfrm>
            <a:off x="10879573" y="6113443"/>
            <a:ext cx="52498" cy="51845"/>
          </a:xfrm>
          <a:custGeom>
            <a:avLst/>
            <a:gdLst>
              <a:gd name="T0" fmla="*/ 23 w 48"/>
              <a:gd name="T1" fmla="*/ 27 h 59"/>
              <a:gd name="T2" fmla="*/ 23 w 48"/>
              <a:gd name="T3" fmla="*/ 27 h 59"/>
              <a:gd name="T4" fmla="*/ 33 w 48"/>
              <a:gd name="T5" fmla="*/ 19 h 59"/>
              <a:gd name="T6" fmla="*/ 23 w 48"/>
              <a:gd name="T7" fmla="*/ 10 h 59"/>
              <a:gd name="T8" fmla="*/ 13 w 48"/>
              <a:gd name="T9" fmla="*/ 10 h 59"/>
              <a:gd name="T10" fmla="*/ 13 w 48"/>
              <a:gd name="T11" fmla="*/ 27 h 59"/>
              <a:gd name="T12" fmla="*/ 23 w 48"/>
              <a:gd name="T13" fmla="*/ 27 h 59"/>
              <a:gd name="T14" fmla="*/ 0 w 48"/>
              <a:gd name="T15" fmla="*/ 0 h 59"/>
              <a:gd name="T16" fmla="*/ 0 w 48"/>
              <a:gd name="T17" fmla="*/ 0 h 59"/>
              <a:gd name="T18" fmla="*/ 25 w 48"/>
              <a:gd name="T19" fmla="*/ 0 h 59"/>
              <a:gd name="T20" fmla="*/ 45 w 48"/>
              <a:gd name="T21" fmla="*/ 18 h 59"/>
              <a:gd name="T22" fmla="*/ 34 w 48"/>
              <a:gd name="T23" fmla="*/ 35 h 59"/>
              <a:gd name="T24" fmla="*/ 48 w 48"/>
              <a:gd name="T25" fmla="*/ 59 h 59"/>
              <a:gd name="T26" fmla="*/ 34 w 48"/>
              <a:gd name="T27" fmla="*/ 59 h 59"/>
              <a:gd name="T28" fmla="*/ 21 w 48"/>
              <a:gd name="T29" fmla="*/ 37 h 59"/>
              <a:gd name="T30" fmla="*/ 13 w 48"/>
              <a:gd name="T31" fmla="*/ 37 h 59"/>
              <a:gd name="T32" fmla="*/ 13 w 48"/>
              <a:gd name="T33" fmla="*/ 59 h 59"/>
              <a:gd name="T34" fmla="*/ 0 w 48"/>
              <a:gd name="T35" fmla="*/ 59 h 59"/>
              <a:gd name="T36" fmla="*/ 0 w 48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8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3" y="10"/>
                </a:lnTo>
                <a:lnTo>
                  <a:pt x="13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5"/>
                  <a:pt x="42" y="32"/>
                  <a:pt x="34" y="35"/>
                </a:cubicBezTo>
                <a:lnTo>
                  <a:pt x="48" y="59"/>
                </a:lnTo>
                <a:lnTo>
                  <a:pt x="34" y="59"/>
                </a:lnTo>
                <a:lnTo>
                  <a:pt x="21" y="37"/>
                </a:lnTo>
                <a:lnTo>
                  <a:pt x="13" y="37"/>
                </a:lnTo>
                <a:lnTo>
                  <a:pt x="1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41" name="Freeform 39"/>
          <p:cNvSpPr>
            <a:spLocks noEditPoints="1"/>
          </p:cNvSpPr>
          <p:nvPr userDrawn="1"/>
        </p:nvSpPr>
        <p:spPr bwMode="auto">
          <a:xfrm>
            <a:off x="10939310" y="6096161"/>
            <a:ext cx="50687" cy="69127"/>
          </a:xfrm>
          <a:custGeom>
            <a:avLst/>
            <a:gdLst>
              <a:gd name="T0" fmla="*/ 26 w 47"/>
              <a:gd name="T1" fmla="*/ 0 h 79"/>
              <a:gd name="T2" fmla="*/ 26 w 47"/>
              <a:gd name="T3" fmla="*/ 0 h 79"/>
              <a:gd name="T4" fmla="*/ 39 w 47"/>
              <a:gd name="T5" fmla="*/ 0 h 79"/>
              <a:gd name="T6" fmla="*/ 28 w 47"/>
              <a:gd name="T7" fmla="*/ 14 h 79"/>
              <a:gd name="T8" fmla="*/ 19 w 47"/>
              <a:gd name="T9" fmla="*/ 14 h 79"/>
              <a:gd name="T10" fmla="*/ 26 w 47"/>
              <a:gd name="T11" fmla="*/ 0 h 79"/>
              <a:gd name="T12" fmla="*/ 0 w 47"/>
              <a:gd name="T13" fmla="*/ 58 h 79"/>
              <a:gd name="T14" fmla="*/ 0 w 47"/>
              <a:gd name="T15" fmla="*/ 58 h 79"/>
              <a:gd name="T16" fmla="*/ 0 w 47"/>
              <a:gd name="T17" fmla="*/ 20 h 79"/>
              <a:gd name="T18" fmla="*/ 12 w 47"/>
              <a:gd name="T19" fmla="*/ 20 h 79"/>
              <a:gd name="T20" fmla="*/ 12 w 47"/>
              <a:gd name="T21" fmla="*/ 57 h 79"/>
              <a:gd name="T22" fmla="*/ 24 w 47"/>
              <a:gd name="T23" fmla="*/ 68 h 79"/>
              <a:gd name="T24" fmla="*/ 34 w 47"/>
              <a:gd name="T25" fmla="*/ 57 h 79"/>
              <a:gd name="T26" fmla="*/ 34 w 47"/>
              <a:gd name="T27" fmla="*/ 20 h 79"/>
              <a:gd name="T28" fmla="*/ 47 w 47"/>
              <a:gd name="T29" fmla="*/ 20 h 79"/>
              <a:gd name="T30" fmla="*/ 47 w 47"/>
              <a:gd name="T31" fmla="*/ 57 h 79"/>
              <a:gd name="T32" fmla="*/ 23 w 47"/>
              <a:gd name="T33" fmla="*/ 79 h 79"/>
              <a:gd name="T34" fmla="*/ 0 w 47"/>
              <a:gd name="T35" fmla="*/ 5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7" h="79">
                <a:moveTo>
                  <a:pt x="26" y="0"/>
                </a:moveTo>
                <a:lnTo>
                  <a:pt x="26" y="0"/>
                </a:lnTo>
                <a:lnTo>
                  <a:pt x="39" y="0"/>
                </a:lnTo>
                <a:lnTo>
                  <a:pt x="28" y="14"/>
                </a:lnTo>
                <a:lnTo>
                  <a:pt x="19" y="14"/>
                </a:lnTo>
                <a:lnTo>
                  <a:pt x="26" y="0"/>
                </a:lnTo>
                <a:close/>
                <a:moveTo>
                  <a:pt x="0" y="58"/>
                </a:moveTo>
                <a:lnTo>
                  <a:pt x="0" y="58"/>
                </a:lnTo>
                <a:lnTo>
                  <a:pt x="0" y="20"/>
                </a:lnTo>
                <a:lnTo>
                  <a:pt x="12" y="20"/>
                </a:lnTo>
                <a:lnTo>
                  <a:pt x="12" y="57"/>
                </a:lnTo>
                <a:cubicBezTo>
                  <a:pt x="12" y="64"/>
                  <a:pt x="16" y="68"/>
                  <a:pt x="24" y="68"/>
                </a:cubicBezTo>
                <a:cubicBezTo>
                  <a:pt x="31" y="68"/>
                  <a:pt x="34" y="64"/>
                  <a:pt x="34" y="57"/>
                </a:cubicBezTo>
                <a:lnTo>
                  <a:pt x="34" y="20"/>
                </a:lnTo>
                <a:lnTo>
                  <a:pt x="47" y="20"/>
                </a:lnTo>
                <a:lnTo>
                  <a:pt x="47" y="57"/>
                </a:lnTo>
                <a:cubicBezTo>
                  <a:pt x="47" y="72"/>
                  <a:pt x="37" y="79"/>
                  <a:pt x="23" y="79"/>
                </a:cubicBezTo>
                <a:cubicBezTo>
                  <a:pt x="9" y="79"/>
                  <a:pt x="0" y="72"/>
                  <a:pt x="0" y="5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</p:spTree>
    <p:extLst>
      <p:ext uri="{BB962C8B-B14F-4D97-AF65-F5344CB8AC3E}">
        <p14:creationId xmlns:p14="http://schemas.microsoft.com/office/powerpoint/2010/main" val="220701991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parador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"/>
            <a:ext cx="12191999" cy="6860353"/>
          </a:xfrm>
          <a:prstGeom prst="rect">
            <a:avLst/>
          </a:prstGeom>
        </p:spPr>
      </p:pic>
      <p:sp>
        <p:nvSpPr>
          <p:cNvPr id="47" name="Título 1"/>
          <p:cNvSpPr>
            <a:spLocks noGrp="1"/>
          </p:cNvSpPr>
          <p:nvPr>
            <p:ph type="title" hasCustomPrompt="1"/>
          </p:nvPr>
        </p:nvSpPr>
        <p:spPr>
          <a:xfrm>
            <a:off x="3671177" y="1033380"/>
            <a:ext cx="7308040" cy="908883"/>
          </a:xfrm>
          <a:prstGeom prst="rect">
            <a:avLst/>
          </a:prstGeom>
        </p:spPr>
        <p:txBody>
          <a:bodyPr/>
          <a:lstStyle>
            <a:lvl1pPr algn="l">
              <a:defRPr sz="3447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para ingresar</a:t>
            </a:r>
            <a:br>
              <a:rPr lang="es-ES" dirty="0"/>
            </a:br>
            <a:r>
              <a:rPr lang="es-ES" dirty="0"/>
              <a:t>un  título aquí</a:t>
            </a:r>
            <a:endParaRPr lang="es-PE" dirty="0"/>
          </a:p>
        </p:txBody>
      </p:sp>
      <p:sp>
        <p:nvSpPr>
          <p:cNvPr id="48" name="Marcador de texto 3"/>
          <p:cNvSpPr>
            <a:spLocks noGrp="1"/>
          </p:cNvSpPr>
          <p:nvPr>
            <p:ph type="body" sz="quarter" idx="14" hasCustomPrompt="1"/>
          </p:nvPr>
        </p:nvSpPr>
        <p:spPr>
          <a:xfrm>
            <a:off x="3671177" y="2333445"/>
            <a:ext cx="7308854" cy="51229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33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dirty="0"/>
              <a:t>Haga </a:t>
            </a:r>
            <a:r>
              <a:rPr lang="es-ES" dirty="0" err="1"/>
              <a:t>click</a:t>
            </a:r>
            <a:r>
              <a:rPr lang="es-ES" dirty="0"/>
              <a:t> aquí para ingresar un subtítulo</a:t>
            </a:r>
            <a:endParaRPr lang="es-PE" dirty="0"/>
          </a:p>
        </p:txBody>
      </p:sp>
      <p:sp>
        <p:nvSpPr>
          <p:cNvPr id="7" name="Freeform 5"/>
          <p:cNvSpPr>
            <a:spLocks/>
          </p:cNvSpPr>
          <p:nvPr userDrawn="1"/>
        </p:nvSpPr>
        <p:spPr bwMode="auto">
          <a:xfrm>
            <a:off x="8873822" y="5685718"/>
            <a:ext cx="322224" cy="394601"/>
          </a:xfrm>
          <a:custGeom>
            <a:avLst/>
            <a:gdLst>
              <a:gd name="T0" fmla="*/ 262 w 295"/>
              <a:gd name="T1" fmla="*/ 0 h 448"/>
              <a:gd name="T2" fmla="*/ 0 w 295"/>
              <a:gd name="T3" fmla="*/ 0 h 448"/>
              <a:gd name="T4" fmla="*/ 0 w 295"/>
              <a:gd name="T5" fmla="*/ 299 h 448"/>
              <a:gd name="T6" fmla="*/ 10 w 295"/>
              <a:gd name="T7" fmla="*/ 448 h 448"/>
              <a:gd name="T8" fmla="*/ 11 w 295"/>
              <a:gd name="T9" fmla="*/ 365 h 448"/>
              <a:gd name="T10" fmla="*/ 19 w 295"/>
              <a:gd name="T11" fmla="*/ 339 h 448"/>
              <a:gd name="T12" fmla="*/ 19 w 295"/>
              <a:gd name="T13" fmla="*/ 134 h 448"/>
              <a:gd name="T14" fmla="*/ 66 w 295"/>
              <a:gd name="T15" fmla="*/ 46 h 448"/>
              <a:gd name="T16" fmla="*/ 66 w 295"/>
              <a:gd name="T17" fmla="*/ 322 h 448"/>
              <a:gd name="T18" fmla="*/ 54 w 295"/>
              <a:gd name="T19" fmla="*/ 345 h 448"/>
              <a:gd name="T20" fmla="*/ 24 w 295"/>
              <a:gd name="T21" fmla="*/ 366 h 448"/>
              <a:gd name="T22" fmla="*/ 19 w 295"/>
              <a:gd name="T23" fmla="*/ 379 h 448"/>
              <a:gd name="T24" fmla="*/ 19 w 295"/>
              <a:gd name="T25" fmla="*/ 448 h 448"/>
              <a:gd name="T26" fmla="*/ 33 w 295"/>
              <a:gd name="T27" fmla="*/ 374 h 448"/>
              <a:gd name="T28" fmla="*/ 44 w 295"/>
              <a:gd name="T29" fmla="*/ 361 h 448"/>
              <a:gd name="T30" fmla="*/ 62 w 295"/>
              <a:gd name="T31" fmla="*/ 349 h 448"/>
              <a:gd name="T32" fmla="*/ 80 w 295"/>
              <a:gd name="T33" fmla="*/ 312 h 448"/>
              <a:gd name="T34" fmla="*/ 80 w 295"/>
              <a:gd name="T35" fmla="*/ 112 h 448"/>
              <a:gd name="T36" fmla="*/ 126 w 295"/>
              <a:gd name="T37" fmla="*/ 301 h 448"/>
              <a:gd name="T38" fmla="*/ 113 w 295"/>
              <a:gd name="T39" fmla="*/ 330 h 448"/>
              <a:gd name="T40" fmla="*/ 109 w 295"/>
              <a:gd name="T41" fmla="*/ 332 h 448"/>
              <a:gd name="T42" fmla="*/ 47 w 295"/>
              <a:gd name="T43" fmla="*/ 371 h 448"/>
              <a:gd name="T44" fmla="*/ 42 w 295"/>
              <a:gd name="T45" fmla="*/ 408 h 448"/>
              <a:gd name="T46" fmla="*/ 56 w 295"/>
              <a:gd name="T47" fmla="*/ 448 h 448"/>
              <a:gd name="T48" fmla="*/ 61 w 295"/>
              <a:gd name="T49" fmla="*/ 372 h 448"/>
              <a:gd name="T50" fmla="*/ 118 w 295"/>
              <a:gd name="T51" fmla="*/ 336 h 448"/>
              <a:gd name="T52" fmla="*/ 141 w 295"/>
              <a:gd name="T53" fmla="*/ 296 h 448"/>
              <a:gd name="T54" fmla="*/ 141 w 295"/>
              <a:gd name="T55" fmla="*/ 187 h 448"/>
              <a:gd name="T56" fmla="*/ 141 w 295"/>
              <a:gd name="T57" fmla="*/ 149 h 448"/>
              <a:gd name="T58" fmla="*/ 187 w 295"/>
              <a:gd name="T59" fmla="*/ 286 h 448"/>
              <a:gd name="T60" fmla="*/ 174 w 295"/>
              <a:gd name="T61" fmla="*/ 315 h 448"/>
              <a:gd name="T62" fmla="*/ 74 w 295"/>
              <a:gd name="T63" fmla="*/ 376 h 448"/>
              <a:gd name="T64" fmla="*/ 66 w 295"/>
              <a:gd name="T65" fmla="*/ 386 h 448"/>
              <a:gd name="T66" fmla="*/ 66 w 295"/>
              <a:gd name="T67" fmla="*/ 410 h 448"/>
              <a:gd name="T68" fmla="*/ 80 w 295"/>
              <a:gd name="T69" fmla="*/ 448 h 448"/>
              <a:gd name="T70" fmla="*/ 80 w 295"/>
              <a:gd name="T71" fmla="*/ 386 h 448"/>
              <a:gd name="T72" fmla="*/ 88 w 295"/>
              <a:gd name="T73" fmla="*/ 376 h 448"/>
              <a:gd name="T74" fmla="*/ 201 w 295"/>
              <a:gd name="T75" fmla="*/ 282 h 448"/>
              <a:gd name="T76" fmla="*/ 201 w 295"/>
              <a:gd name="T77" fmla="*/ 280 h 448"/>
              <a:gd name="T78" fmla="*/ 248 w 295"/>
              <a:gd name="T79" fmla="*/ 158 h 448"/>
              <a:gd name="T80" fmla="*/ 248 w 295"/>
              <a:gd name="T81" fmla="*/ 272 h 448"/>
              <a:gd name="T82" fmla="*/ 231 w 295"/>
              <a:gd name="T83" fmla="*/ 300 h 448"/>
              <a:gd name="T84" fmla="*/ 94 w 295"/>
              <a:gd name="T85" fmla="*/ 382 h 448"/>
              <a:gd name="T86" fmla="*/ 89 w 295"/>
              <a:gd name="T87" fmla="*/ 392 h 448"/>
              <a:gd name="T88" fmla="*/ 89 w 295"/>
              <a:gd name="T89" fmla="*/ 448 h 448"/>
              <a:gd name="T90" fmla="*/ 262 w 295"/>
              <a:gd name="T91" fmla="*/ 448 h 448"/>
              <a:gd name="T92" fmla="*/ 295 w 295"/>
              <a:gd name="T93" fmla="*/ 299 h 448"/>
              <a:gd name="T94" fmla="*/ 295 w 295"/>
              <a:gd name="T95" fmla="*/ 32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5" h="448">
                <a:moveTo>
                  <a:pt x="262" y="0"/>
                </a:moveTo>
                <a:lnTo>
                  <a:pt x="262" y="0"/>
                </a:lnTo>
                <a:lnTo>
                  <a:pt x="145" y="0"/>
                </a:lnTo>
                <a:lnTo>
                  <a:pt x="0" y="0"/>
                </a:lnTo>
                <a:lnTo>
                  <a:pt x="0" y="149"/>
                </a:lnTo>
                <a:lnTo>
                  <a:pt x="0" y="299"/>
                </a:lnTo>
                <a:lnTo>
                  <a:pt x="0" y="448"/>
                </a:lnTo>
                <a:lnTo>
                  <a:pt x="10" y="448"/>
                </a:lnTo>
                <a:lnTo>
                  <a:pt x="10" y="370"/>
                </a:lnTo>
                <a:cubicBezTo>
                  <a:pt x="10" y="368"/>
                  <a:pt x="10" y="367"/>
                  <a:pt x="11" y="365"/>
                </a:cubicBezTo>
                <a:cubicBezTo>
                  <a:pt x="11" y="365"/>
                  <a:pt x="13" y="362"/>
                  <a:pt x="13" y="361"/>
                </a:cubicBezTo>
                <a:cubicBezTo>
                  <a:pt x="17" y="355"/>
                  <a:pt x="19" y="347"/>
                  <a:pt x="19" y="339"/>
                </a:cubicBezTo>
                <a:lnTo>
                  <a:pt x="19" y="285"/>
                </a:lnTo>
                <a:lnTo>
                  <a:pt x="19" y="134"/>
                </a:lnTo>
                <a:lnTo>
                  <a:pt x="19" y="74"/>
                </a:lnTo>
                <a:lnTo>
                  <a:pt x="66" y="46"/>
                </a:lnTo>
                <a:lnTo>
                  <a:pt x="66" y="318"/>
                </a:lnTo>
                <a:lnTo>
                  <a:pt x="66" y="322"/>
                </a:lnTo>
                <a:cubicBezTo>
                  <a:pt x="65" y="323"/>
                  <a:pt x="65" y="324"/>
                  <a:pt x="65" y="324"/>
                </a:cubicBezTo>
                <a:cubicBezTo>
                  <a:pt x="64" y="332"/>
                  <a:pt x="60" y="339"/>
                  <a:pt x="54" y="345"/>
                </a:cubicBezTo>
                <a:cubicBezTo>
                  <a:pt x="53" y="345"/>
                  <a:pt x="51" y="347"/>
                  <a:pt x="51" y="347"/>
                </a:cubicBezTo>
                <a:lnTo>
                  <a:pt x="24" y="366"/>
                </a:lnTo>
                <a:cubicBezTo>
                  <a:pt x="21" y="368"/>
                  <a:pt x="19" y="371"/>
                  <a:pt x="19" y="374"/>
                </a:cubicBezTo>
                <a:lnTo>
                  <a:pt x="19" y="379"/>
                </a:lnTo>
                <a:lnTo>
                  <a:pt x="19" y="411"/>
                </a:lnTo>
                <a:lnTo>
                  <a:pt x="19" y="448"/>
                </a:lnTo>
                <a:lnTo>
                  <a:pt x="33" y="448"/>
                </a:lnTo>
                <a:lnTo>
                  <a:pt x="33" y="374"/>
                </a:lnTo>
                <a:cubicBezTo>
                  <a:pt x="33" y="371"/>
                  <a:pt x="34" y="369"/>
                  <a:pt x="36" y="367"/>
                </a:cubicBezTo>
                <a:cubicBezTo>
                  <a:pt x="37" y="366"/>
                  <a:pt x="44" y="361"/>
                  <a:pt x="44" y="361"/>
                </a:cubicBezTo>
                <a:lnTo>
                  <a:pt x="58" y="352"/>
                </a:lnTo>
                <a:cubicBezTo>
                  <a:pt x="59" y="351"/>
                  <a:pt x="60" y="350"/>
                  <a:pt x="62" y="349"/>
                </a:cubicBezTo>
                <a:lnTo>
                  <a:pt x="64" y="347"/>
                </a:lnTo>
                <a:cubicBezTo>
                  <a:pt x="74" y="338"/>
                  <a:pt x="80" y="326"/>
                  <a:pt x="80" y="312"/>
                </a:cubicBezTo>
                <a:lnTo>
                  <a:pt x="80" y="206"/>
                </a:lnTo>
                <a:lnTo>
                  <a:pt x="80" y="112"/>
                </a:lnTo>
                <a:lnTo>
                  <a:pt x="126" y="84"/>
                </a:lnTo>
                <a:lnTo>
                  <a:pt x="126" y="301"/>
                </a:lnTo>
                <a:cubicBezTo>
                  <a:pt x="127" y="301"/>
                  <a:pt x="126" y="303"/>
                  <a:pt x="126" y="303"/>
                </a:cubicBezTo>
                <a:cubicBezTo>
                  <a:pt x="126" y="314"/>
                  <a:pt x="121" y="324"/>
                  <a:pt x="113" y="330"/>
                </a:cubicBezTo>
                <a:lnTo>
                  <a:pt x="112" y="331"/>
                </a:lnTo>
                <a:cubicBezTo>
                  <a:pt x="111" y="331"/>
                  <a:pt x="110" y="332"/>
                  <a:pt x="109" y="332"/>
                </a:cubicBezTo>
                <a:lnTo>
                  <a:pt x="51" y="369"/>
                </a:lnTo>
                <a:lnTo>
                  <a:pt x="47" y="371"/>
                </a:lnTo>
                <a:cubicBezTo>
                  <a:pt x="44" y="373"/>
                  <a:pt x="42" y="376"/>
                  <a:pt x="42" y="379"/>
                </a:cubicBezTo>
                <a:lnTo>
                  <a:pt x="42" y="408"/>
                </a:lnTo>
                <a:lnTo>
                  <a:pt x="42" y="448"/>
                </a:lnTo>
                <a:lnTo>
                  <a:pt x="56" y="448"/>
                </a:lnTo>
                <a:lnTo>
                  <a:pt x="56" y="380"/>
                </a:lnTo>
                <a:cubicBezTo>
                  <a:pt x="56" y="377"/>
                  <a:pt x="58" y="374"/>
                  <a:pt x="61" y="372"/>
                </a:cubicBezTo>
                <a:cubicBezTo>
                  <a:pt x="61" y="372"/>
                  <a:pt x="68" y="368"/>
                  <a:pt x="68" y="368"/>
                </a:cubicBezTo>
                <a:lnTo>
                  <a:pt x="118" y="336"/>
                </a:lnTo>
                <a:lnTo>
                  <a:pt x="119" y="336"/>
                </a:lnTo>
                <a:cubicBezTo>
                  <a:pt x="132" y="327"/>
                  <a:pt x="141" y="313"/>
                  <a:pt x="141" y="296"/>
                </a:cubicBezTo>
                <a:lnTo>
                  <a:pt x="141" y="292"/>
                </a:lnTo>
                <a:lnTo>
                  <a:pt x="141" y="187"/>
                </a:lnTo>
                <a:lnTo>
                  <a:pt x="141" y="187"/>
                </a:lnTo>
                <a:lnTo>
                  <a:pt x="141" y="149"/>
                </a:lnTo>
                <a:lnTo>
                  <a:pt x="187" y="121"/>
                </a:lnTo>
                <a:lnTo>
                  <a:pt x="187" y="286"/>
                </a:lnTo>
                <a:cubicBezTo>
                  <a:pt x="187" y="287"/>
                  <a:pt x="187" y="287"/>
                  <a:pt x="187" y="288"/>
                </a:cubicBezTo>
                <a:cubicBezTo>
                  <a:pt x="187" y="299"/>
                  <a:pt x="182" y="309"/>
                  <a:pt x="174" y="315"/>
                </a:cubicBezTo>
                <a:cubicBezTo>
                  <a:pt x="174" y="315"/>
                  <a:pt x="169" y="318"/>
                  <a:pt x="169" y="318"/>
                </a:cubicBezTo>
                <a:lnTo>
                  <a:pt x="74" y="376"/>
                </a:lnTo>
                <a:lnTo>
                  <a:pt x="70" y="378"/>
                </a:lnTo>
                <a:cubicBezTo>
                  <a:pt x="68" y="379"/>
                  <a:pt x="66" y="382"/>
                  <a:pt x="66" y="386"/>
                </a:cubicBezTo>
                <a:lnTo>
                  <a:pt x="66" y="386"/>
                </a:lnTo>
                <a:lnTo>
                  <a:pt x="66" y="410"/>
                </a:lnTo>
                <a:lnTo>
                  <a:pt x="66" y="448"/>
                </a:lnTo>
                <a:lnTo>
                  <a:pt x="80" y="448"/>
                </a:lnTo>
                <a:lnTo>
                  <a:pt x="80" y="386"/>
                </a:lnTo>
                <a:lnTo>
                  <a:pt x="80" y="386"/>
                </a:lnTo>
                <a:cubicBezTo>
                  <a:pt x="80" y="383"/>
                  <a:pt x="82" y="380"/>
                  <a:pt x="84" y="379"/>
                </a:cubicBezTo>
                <a:cubicBezTo>
                  <a:pt x="84" y="379"/>
                  <a:pt x="88" y="376"/>
                  <a:pt x="88" y="376"/>
                </a:cubicBezTo>
                <a:lnTo>
                  <a:pt x="177" y="323"/>
                </a:lnTo>
                <a:cubicBezTo>
                  <a:pt x="191" y="315"/>
                  <a:pt x="201" y="300"/>
                  <a:pt x="201" y="282"/>
                </a:cubicBezTo>
                <a:cubicBezTo>
                  <a:pt x="201" y="281"/>
                  <a:pt x="201" y="281"/>
                  <a:pt x="201" y="280"/>
                </a:cubicBezTo>
                <a:lnTo>
                  <a:pt x="201" y="280"/>
                </a:lnTo>
                <a:lnTo>
                  <a:pt x="201" y="186"/>
                </a:lnTo>
                <a:lnTo>
                  <a:pt x="248" y="158"/>
                </a:lnTo>
                <a:lnTo>
                  <a:pt x="248" y="272"/>
                </a:lnTo>
                <a:lnTo>
                  <a:pt x="248" y="272"/>
                </a:lnTo>
                <a:cubicBezTo>
                  <a:pt x="247" y="283"/>
                  <a:pt x="241" y="293"/>
                  <a:pt x="232" y="299"/>
                </a:cubicBezTo>
                <a:cubicBezTo>
                  <a:pt x="232" y="299"/>
                  <a:pt x="231" y="300"/>
                  <a:pt x="231" y="300"/>
                </a:cubicBezTo>
                <a:lnTo>
                  <a:pt x="109" y="373"/>
                </a:lnTo>
                <a:lnTo>
                  <a:pt x="94" y="382"/>
                </a:lnTo>
                <a:cubicBezTo>
                  <a:pt x="91" y="384"/>
                  <a:pt x="89" y="387"/>
                  <a:pt x="89" y="390"/>
                </a:cubicBezTo>
                <a:cubicBezTo>
                  <a:pt x="89" y="391"/>
                  <a:pt x="89" y="392"/>
                  <a:pt x="89" y="392"/>
                </a:cubicBezTo>
                <a:lnTo>
                  <a:pt x="89" y="429"/>
                </a:lnTo>
                <a:lnTo>
                  <a:pt x="89" y="448"/>
                </a:lnTo>
                <a:lnTo>
                  <a:pt x="145" y="448"/>
                </a:lnTo>
                <a:lnTo>
                  <a:pt x="262" y="448"/>
                </a:lnTo>
                <a:cubicBezTo>
                  <a:pt x="280" y="448"/>
                  <a:pt x="295" y="433"/>
                  <a:pt x="295" y="415"/>
                </a:cubicBezTo>
                <a:lnTo>
                  <a:pt x="295" y="299"/>
                </a:lnTo>
                <a:lnTo>
                  <a:pt x="295" y="149"/>
                </a:lnTo>
                <a:lnTo>
                  <a:pt x="295" y="32"/>
                </a:lnTo>
                <a:cubicBezTo>
                  <a:pt x="295" y="14"/>
                  <a:pt x="280" y="0"/>
                  <a:pt x="262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8" name="Freeform 6"/>
          <p:cNvSpPr>
            <a:spLocks/>
          </p:cNvSpPr>
          <p:nvPr userDrawn="1"/>
        </p:nvSpPr>
        <p:spPr bwMode="auto">
          <a:xfrm>
            <a:off x="8542546" y="5685718"/>
            <a:ext cx="320414" cy="394601"/>
          </a:xfrm>
          <a:custGeom>
            <a:avLst/>
            <a:gdLst>
              <a:gd name="T0" fmla="*/ 32 w 294"/>
              <a:gd name="T1" fmla="*/ 0 h 448"/>
              <a:gd name="T2" fmla="*/ 294 w 294"/>
              <a:gd name="T3" fmla="*/ 0 h 448"/>
              <a:gd name="T4" fmla="*/ 294 w 294"/>
              <a:gd name="T5" fmla="*/ 299 h 448"/>
              <a:gd name="T6" fmla="*/ 285 w 294"/>
              <a:gd name="T7" fmla="*/ 448 h 448"/>
              <a:gd name="T8" fmla="*/ 283 w 294"/>
              <a:gd name="T9" fmla="*/ 365 h 448"/>
              <a:gd name="T10" fmla="*/ 275 w 294"/>
              <a:gd name="T11" fmla="*/ 339 h 448"/>
              <a:gd name="T12" fmla="*/ 275 w 294"/>
              <a:gd name="T13" fmla="*/ 134 h 448"/>
              <a:gd name="T14" fmla="*/ 229 w 294"/>
              <a:gd name="T15" fmla="*/ 46 h 448"/>
              <a:gd name="T16" fmla="*/ 229 w 294"/>
              <a:gd name="T17" fmla="*/ 322 h 448"/>
              <a:gd name="T18" fmla="*/ 241 w 294"/>
              <a:gd name="T19" fmla="*/ 345 h 448"/>
              <a:gd name="T20" fmla="*/ 271 w 294"/>
              <a:gd name="T21" fmla="*/ 366 h 448"/>
              <a:gd name="T22" fmla="*/ 275 w 294"/>
              <a:gd name="T23" fmla="*/ 379 h 448"/>
              <a:gd name="T24" fmla="*/ 275 w 294"/>
              <a:gd name="T25" fmla="*/ 448 h 448"/>
              <a:gd name="T26" fmla="*/ 261 w 294"/>
              <a:gd name="T27" fmla="*/ 374 h 448"/>
              <a:gd name="T28" fmla="*/ 250 w 294"/>
              <a:gd name="T29" fmla="*/ 361 h 448"/>
              <a:gd name="T30" fmla="*/ 232 w 294"/>
              <a:gd name="T31" fmla="*/ 349 h 448"/>
              <a:gd name="T32" fmla="*/ 215 w 294"/>
              <a:gd name="T33" fmla="*/ 312 h 448"/>
              <a:gd name="T34" fmla="*/ 215 w 294"/>
              <a:gd name="T35" fmla="*/ 206 h 448"/>
              <a:gd name="T36" fmla="*/ 168 w 294"/>
              <a:gd name="T37" fmla="*/ 84 h 448"/>
              <a:gd name="T38" fmla="*/ 168 w 294"/>
              <a:gd name="T39" fmla="*/ 303 h 448"/>
              <a:gd name="T40" fmla="*/ 183 w 294"/>
              <a:gd name="T41" fmla="*/ 331 h 448"/>
              <a:gd name="T42" fmla="*/ 244 w 294"/>
              <a:gd name="T43" fmla="*/ 369 h 448"/>
              <a:gd name="T44" fmla="*/ 252 w 294"/>
              <a:gd name="T45" fmla="*/ 379 h 448"/>
              <a:gd name="T46" fmla="*/ 252 w 294"/>
              <a:gd name="T47" fmla="*/ 448 h 448"/>
              <a:gd name="T48" fmla="*/ 238 w 294"/>
              <a:gd name="T49" fmla="*/ 380 h 448"/>
              <a:gd name="T50" fmla="*/ 227 w 294"/>
              <a:gd name="T51" fmla="*/ 368 h 448"/>
              <a:gd name="T52" fmla="*/ 176 w 294"/>
              <a:gd name="T53" fmla="*/ 336 h 448"/>
              <a:gd name="T54" fmla="*/ 154 w 294"/>
              <a:gd name="T55" fmla="*/ 292 h 448"/>
              <a:gd name="T56" fmla="*/ 154 w 294"/>
              <a:gd name="T57" fmla="*/ 149 h 448"/>
              <a:gd name="T58" fmla="*/ 107 w 294"/>
              <a:gd name="T59" fmla="*/ 286 h 448"/>
              <a:gd name="T60" fmla="*/ 121 w 294"/>
              <a:gd name="T61" fmla="*/ 315 h 448"/>
              <a:gd name="T62" fmla="*/ 220 w 294"/>
              <a:gd name="T63" fmla="*/ 376 h 448"/>
              <a:gd name="T64" fmla="*/ 229 w 294"/>
              <a:gd name="T65" fmla="*/ 386 h 448"/>
              <a:gd name="T66" fmla="*/ 229 w 294"/>
              <a:gd name="T67" fmla="*/ 410 h 448"/>
              <a:gd name="T68" fmla="*/ 215 w 294"/>
              <a:gd name="T69" fmla="*/ 448 h 448"/>
              <a:gd name="T70" fmla="*/ 214 w 294"/>
              <a:gd name="T71" fmla="*/ 386 h 448"/>
              <a:gd name="T72" fmla="*/ 206 w 294"/>
              <a:gd name="T73" fmla="*/ 376 h 448"/>
              <a:gd name="T74" fmla="*/ 93 w 294"/>
              <a:gd name="T75" fmla="*/ 282 h 448"/>
              <a:gd name="T76" fmla="*/ 93 w 294"/>
              <a:gd name="T77" fmla="*/ 280 h 448"/>
              <a:gd name="T78" fmla="*/ 46 w 294"/>
              <a:gd name="T79" fmla="*/ 158 h 448"/>
              <a:gd name="T80" fmla="*/ 46 w 294"/>
              <a:gd name="T81" fmla="*/ 272 h 448"/>
              <a:gd name="T82" fmla="*/ 64 w 294"/>
              <a:gd name="T83" fmla="*/ 300 h 448"/>
              <a:gd name="T84" fmla="*/ 200 w 294"/>
              <a:gd name="T85" fmla="*/ 382 h 448"/>
              <a:gd name="T86" fmla="*/ 205 w 294"/>
              <a:gd name="T87" fmla="*/ 392 h 448"/>
              <a:gd name="T88" fmla="*/ 205 w 294"/>
              <a:gd name="T89" fmla="*/ 448 h 448"/>
              <a:gd name="T90" fmla="*/ 32 w 294"/>
              <a:gd name="T91" fmla="*/ 448 h 448"/>
              <a:gd name="T92" fmla="*/ 0 w 294"/>
              <a:gd name="T93" fmla="*/ 299 h 448"/>
              <a:gd name="T94" fmla="*/ 0 w 294"/>
              <a:gd name="T95" fmla="*/ 32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94" h="448">
                <a:moveTo>
                  <a:pt x="32" y="0"/>
                </a:moveTo>
                <a:lnTo>
                  <a:pt x="32" y="0"/>
                </a:lnTo>
                <a:lnTo>
                  <a:pt x="149" y="0"/>
                </a:lnTo>
                <a:lnTo>
                  <a:pt x="294" y="0"/>
                </a:lnTo>
                <a:lnTo>
                  <a:pt x="294" y="149"/>
                </a:lnTo>
                <a:lnTo>
                  <a:pt x="294" y="299"/>
                </a:lnTo>
                <a:lnTo>
                  <a:pt x="294" y="448"/>
                </a:lnTo>
                <a:lnTo>
                  <a:pt x="285" y="448"/>
                </a:lnTo>
                <a:lnTo>
                  <a:pt x="285" y="370"/>
                </a:lnTo>
                <a:cubicBezTo>
                  <a:pt x="285" y="368"/>
                  <a:pt x="284" y="367"/>
                  <a:pt x="283" y="365"/>
                </a:cubicBezTo>
                <a:cubicBezTo>
                  <a:pt x="283" y="365"/>
                  <a:pt x="282" y="362"/>
                  <a:pt x="281" y="361"/>
                </a:cubicBezTo>
                <a:cubicBezTo>
                  <a:pt x="277" y="355"/>
                  <a:pt x="275" y="347"/>
                  <a:pt x="275" y="339"/>
                </a:cubicBezTo>
                <a:lnTo>
                  <a:pt x="275" y="285"/>
                </a:lnTo>
                <a:lnTo>
                  <a:pt x="275" y="134"/>
                </a:lnTo>
                <a:lnTo>
                  <a:pt x="275" y="74"/>
                </a:lnTo>
                <a:lnTo>
                  <a:pt x="229" y="46"/>
                </a:lnTo>
                <a:lnTo>
                  <a:pt x="229" y="318"/>
                </a:lnTo>
                <a:lnTo>
                  <a:pt x="229" y="322"/>
                </a:lnTo>
                <a:cubicBezTo>
                  <a:pt x="229" y="323"/>
                  <a:pt x="229" y="324"/>
                  <a:pt x="229" y="324"/>
                </a:cubicBezTo>
                <a:cubicBezTo>
                  <a:pt x="231" y="332"/>
                  <a:pt x="235" y="339"/>
                  <a:pt x="241" y="345"/>
                </a:cubicBezTo>
                <a:cubicBezTo>
                  <a:pt x="241" y="345"/>
                  <a:pt x="243" y="347"/>
                  <a:pt x="243" y="347"/>
                </a:cubicBezTo>
                <a:lnTo>
                  <a:pt x="271" y="366"/>
                </a:lnTo>
                <a:cubicBezTo>
                  <a:pt x="273" y="368"/>
                  <a:pt x="275" y="371"/>
                  <a:pt x="275" y="374"/>
                </a:cubicBezTo>
                <a:lnTo>
                  <a:pt x="275" y="379"/>
                </a:lnTo>
                <a:lnTo>
                  <a:pt x="275" y="411"/>
                </a:lnTo>
                <a:lnTo>
                  <a:pt x="275" y="448"/>
                </a:lnTo>
                <a:lnTo>
                  <a:pt x="261" y="448"/>
                </a:lnTo>
                <a:lnTo>
                  <a:pt x="261" y="374"/>
                </a:lnTo>
                <a:cubicBezTo>
                  <a:pt x="261" y="371"/>
                  <a:pt x="260" y="369"/>
                  <a:pt x="258" y="367"/>
                </a:cubicBezTo>
                <a:cubicBezTo>
                  <a:pt x="258" y="366"/>
                  <a:pt x="250" y="361"/>
                  <a:pt x="250" y="361"/>
                </a:cubicBezTo>
                <a:lnTo>
                  <a:pt x="237" y="352"/>
                </a:lnTo>
                <a:cubicBezTo>
                  <a:pt x="235" y="351"/>
                  <a:pt x="234" y="350"/>
                  <a:pt x="232" y="349"/>
                </a:cubicBezTo>
                <a:lnTo>
                  <a:pt x="230" y="347"/>
                </a:lnTo>
                <a:cubicBezTo>
                  <a:pt x="221" y="338"/>
                  <a:pt x="215" y="326"/>
                  <a:pt x="215" y="312"/>
                </a:cubicBezTo>
                <a:lnTo>
                  <a:pt x="215" y="206"/>
                </a:lnTo>
                <a:lnTo>
                  <a:pt x="215" y="206"/>
                </a:lnTo>
                <a:lnTo>
                  <a:pt x="215" y="112"/>
                </a:lnTo>
                <a:lnTo>
                  <a:pt x="168" y="84"/>
                </a:lnTo>
                <a:lnTo>
                  <a:pt x="168" y="301"/>
                </a:lnTo>
                <a:lnTo>
                  <a:pt x="168" y="303"/>
                </a:lnTo>
                <a:cubicBezTo>
                  <a:pt x="168" y="314"/>
                  <a:pt x="174" y="324"/>
                  <a:pt x="182" y="330"/>
                </a:cubicBezTo>
                <a:lnTo>
                  <a:pt x="183" y="331"/>
                </a:lnTo>
                <a:cubicBezTo>
                  <a:pt x="184" y="331"/>
                  <a:pt x="185" y="332"/>
                  <a:pt x="186" y="332"/>
                </a:cubicBezTo>
                <a:lnTo>
                  <a:pt x="244" y="369"/>
                </a:lnTo>
                <a:lnTo>
                  <a:pt x="247" y="371"/>
                </a:lnTo>
                <a:cubicBezTo>
                  <a:pt x="250" y="373"/>
                  <a:pt x="252" y="376"/>
                  <a:pt x="252" y="379"/>
                </a:cubicBezTo>
                <a:lnTo>
                  <a:pt x="252" y="408"/>
                </a:lnTo>
                <a:lnTo>
                  <a:pt x="252" y="448"/>
                </a:lnTo>
                <a:lnTo>
                  <a:pt x="238" y="448"/>
                </a:lnTo>
                <a:lnTo>
                  <a:pt x="238" y="380"/>
                </a:lnTo>
                <a:cubicBezTo>
                  <a:pt x="238" y="377"/>
                  <a:pt x="236" y="374"/>
                  <a:pt x="234" y="372"/>
                </a:cubicBezTo>
                <a:cubicBezTo>
                  <a:pt x="234" y="372"/>
                  <a:pt x="227" y="368"/>
                  <a:pt x="227" y="368"/>
                </a:cubicBezTo>
                <a:lnTo>
                  <a:pt x="176" y="336"/>
                </a:lnTo>
                <a:lnTo>
                  <a:pt x="176" y="336"/>
                </a:lnTo>
                <a:cubicBezTo>
                  <a:pt x="163" y="327"/>
                  <a:pt x="154" y="313"/>
                  <a:pt x="154" y="296"/>
                </a:cubicBezTo>
                <a:lnTo>
                  <a:pt x="154" y="292"/>
                </a:lnTo>
                <a:lnTo>
                  <a:pt x="154" y="187"/>
                </a:lnTo>
                <a:lnTo>
                  <a:pt x="154" y="149"/>
                </a:lnTo>
                <a:lnTo>
                  <a:pt x="107" y="121"/>
                </a:lnTo>
                <a:lnTo>
                  <a:pt x="107" y="286"/>
                </a:lnTo>
                <a:cubicBezTo>
                  <a:pt x="107" y="287"/>
                  <a:pt x="107" y="287"/>
                  <a:pt x="107" y="288"/>
                </a:cubicBezTo>
                <a:cubicBezTo>
                  <a:pt x="107" y="299"/>
                  <a:pt x="112" y="309"/>
                  <a:pt x="121" y="315"/>
                </a:cubicBezTo>
                <a:cubicBezTo>
                  <a:pt x="121" y="315"/>
                  <a:pt x="125" y="318"/>
                  <a:pt x="125" y="318"/>
                </a:cubicBezTo>
                <a:lnTo>
                  <a:pt x="220" y="376"/>
                </a:lnTo>
                <a:lnTo>
                  <a:pt x="224" y="378"/>
                </a:lnTo>
                <a:cubicBezTo>
                  <a:pt x="227" y="379"/>
                  <a:pt x="228" y="382"/>
                  <a:pt x="229" y="386"/>
                </a:cubicBezTo>
                <a:lnTo>
                  <a:pt x="229" y="386"/>
                </a:lnTo>
                <a:lnTo>
                  <a:pt x="229" y="410"/>
                </a:lnTo>
                <a:lnTo>
                  <a:pt x="229" y="448"/>
                </a:lnTo>
                <a:lnTo>
                  <a:pt x="215" y="448"/>
                </a:lnTo>
                <a:lnTo>
                  <a:pt x="215" y="386"/>
                </a:lnTo>
                <a:lnTo>
                  <a:pt x="214" y="386"/>
                </a:lnTo>
                <a:cubicBezTo>
                  <a:pt x="214" y="383"/>
                  <a:pt x="213" y="380"/>
                  <a:pt x="210" y="379"/>
                </a:cubicBezTo>
                <a:cubicBezTo>
                  <a:pt x="210" y="379"/>
                  <a:pt x="206" y="376"/>
                  <a:pt x="206" y="376"/>
                </a:cubicBezTo>
                <a:lnTo>
                  <a:pt x="118" y="323"/>
                </a:lnTo>
                <a:cubicBezTo>
                  <a:pt x="103" y="315"/>
                  <a:pt x="93" y="300"/>
                  <a:pt x="93" y="282"/>
                </a:cubicBezTo>
                <a:cubicBezTo>
                  <a:pt x="93" y="281"/>
                  <a:pt x="93" y="281"/>
                  <a:pt x="93" y="280"/>
                </a:cubicBezTo>
                <a:lnTo>
                  <a:pt x="93" y="280"/>
                </a:lnTo>
                <a:lnTo>
                  <a:pt x="93" y="186"/>
                </a:lnTo>
                <a:lnTo>
                  <a:pt x="46" y="158"/>
                </a:lnTo>
                <a:lnTo>
                  <a:pt x="46" y="272"/>
                </a:lnTo>
                <a:lnTo>
                  <a:pt x="46" y="272"/>
                </a:lnTo>
                <a:cubicBezTo>
                  <a:pt x="47" y="283"/>
                  <a:pt x="53" y="293"/>
                  <a:pt x="62" y="299"/>
                </a:cubicBezTo>
                <a:cubicBezTo>
                  <a:pt x="62" y="299"/>
                  <a:pt x="64" y="300"/>
                  <a:pt x="64" y="300"/>
                </a:cubicBezTo>
                <a:lnTo>
                  <a:pt x="185" y="373"/>
                </a:lnTo>
                <a:lnTo>
                  <a:pt x="200" y="382"/>
                </a:lnTo>
                <a:cubicBezTo>
                  <a:pt x="203" y="384"/>
                  <a:pt x="205" y="387"/>
                  <a:pt x="205" y="390"/>
                </a:cubicBezTo>
                <a:lnTo>
                  <a:pt x="205" y="392"/>
                </a:lnTo>
                <a:lnTo>
                  <a:pt x="205" y="429"/>
                </a:lnTo>
                <a:lnTo>
                  <a:pt x="205" y="448"/>
                </a:lnTo>
                <a:lnTo>
                  <a:pt x="149" y="448"/>
                </a:lnTo>
                <a:lnTo>
                  <a:pt x="32" y="448"/>
                </a:lnTo>
                <a:cubicBezTo>
                  <a:pt x="14" y="448"/>
                  <a:pt x="0" y="433"/>
                  <a:pt x="0" y="415"/>
                </a:cubicBezTo>
                <a:lnTo>
                  <a:pt x="0" y="299"/>
                </a:lnTo>
                <a:lnTo>
                  <a:pt x="0" y="149"/>
                </a:lnTo>
                <a:lnTo>
                  <a:pt x="0" y="32"/>
                </a:lnTo>
                <a:cubicBezTo>
                  <a:pt x="0" y="14"/>
                  <a:pt x="14" y="0"/>
                  <a:pt x="32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9" name="Freeform 7"/>
          <p:cNvSpPr>
            <a:spLocks/>
          </p:cNvSpPr>
          <p:nvPr userDrawn="1"/>
        </p:nvSpPr>
        <p:spPr bwMode="auto">
          <a:xfrm>
            <a:off x="9358968" y="5980949"/>
            <a:ext cx="1634652" cy="66247"/>
          </a:xfrm>
          <a:custGeom>
            <a:avLst/>
            <a:gdLst>
              <a:gd name="T0" fmla="*/ 13 w 1496"/>
              <a:gd name="T1" fmla="*/ 0 h 75"/>
              <a:gd name="T2" fmla="*/ 13 w 1496"/>
              <a:gd name="T3" fmla="*/ 0 h 75"/>
              <a:gd name="T4" fmla="*/ 1483 w 1496"/>
              <a:gd name="T5" fmla="*/ 0 h 75"/>
              <a:gd name="T6" fmla="*/ 1496 w 1496"/>
              <a:gd name="T7" fmla="*/ 7 h 75"/>
              <a:gd name="T8" fmla="*/ 1496 w 1496"/>
              <a:gd name="T9" fmla="*/ 67 h 75"/>
              <a:gd name="T10" fmla="*/ 1483 w 1496"/>
              <a:gd name="T11" fmla="*/ 75 h 75"/>
              <a:gd name="T12" fmla="*/ 13 w 1496"/>
              <a:gd name="T13" fmla="*/ 75 h 75"/>
              <a:gd name="T14" fmla="*/ 0 w 1496"/>
              <a:gd name="T15" fmla="*/ 67 h 75"/>
              <a:gd name="T16" fmla="*/ 0 w 1496"/>
              <a:gd name="T17" fmla="*/ 7 h 75"/>
              <a:gd name="T18" fmla="*/ 13 w 1496"/>
              <a:gd name="T19" fmla="*/ 0 h 7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1496" h="75">
                <a:moveTo>
                  <a:pt x="13" y="0"/>
                </a:moveTo>
                <a:lnTo>
                  <a:pt x="13" y="0"/>
                </a:lnTo>
                <a:lnTo>
                  <a:pt x="1483" y="0"/>
                </a:lnTo>
                <a:cubicBezTo>
                  <a:pt x="1490" y="0"/>
                  <a:pt x="1496" y="3"/>
                  <a:pt x="1496" y="7"/>
                </a:cubicBezTo>
                <a:lnTo>
                  <a:pt x="1496" y="67"/>
                </a:lnTo>
                <a:cubicBezTo>
                  <a:pt x="1496" y="71"/>
                  <a:pt x="1490" y="75"/>
                  <a:pt x="1483" y="75"/>
                </a:cubicBezTo>
                <a:lnTo>
                  <a:pt x="13" y="75"/>
                </a:lnTo>
                <a:cubicBezTo>
                  <a:pt x="6" y="75"/>
                  <a:pt x="0" y="71"/>
                  <a:pt x="0" y="67"/>
                </a:cubicBezTo>
                <a:lnTo>
                  <a:pt x="0" y="7"/>
                </a:lnTo>
                <a:cubicBezTo>
                  <a:pt x="0" y="3"/>
                  <a:pt x="6" y="0"/>
                  <a:pt x="13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0" name="Freeform 8"/>
          <p:cNvSpPr>
            <a:spLocks/>
          </p:cNvSpPr>
          <p:nvPr userDrawn="1"/>
        </p:nvSpPr>
        <p:spPr bwMode="auto">
          <a:xfrm>
            <a:off x="9358967" y="5685717"/>
            <a:ext cx="282398" cy="262108"/>
          </a:xfrm>
          <a:custGeom>
            <a:avLst/>
            <a:gdLst>
              <a:gd name="T0" fmla="*/ 205 w 258"/>
              <a:gd name="T1" fmla="*/ 268 h 298"/>
              <a:gd name="T2" fmla="*/ 205 w 258"/>
              <a:gd name="T3" fmla="*/ 268 h 298"/>
              <a:gd name="T4" fmla="*/ 156 w 258"/>
              <a:gd name="T5" fmla="*/ 280 h 298"/>
              <a:gd name="T6" fmla="*/ 98 w 258"/>
              <a:gd name="T7" fmla="*/ 265 h 298"/>
              <a:gd name="T8" fmla="*/ 60 w 258"/>
              <a:gd name="T9" fmla="*/ 222 h 298"/>
              <a:gd name="T10" fmla="*/ 48 w 258"/>
              <a:gd name="T11" fmla="*/ 154 h 298"/>
              <a:gd name="T12" fmla="*/ 61 w 258"/>
              <a:gd name="T13" fmla="*/ 75 h 298"/>
              <a:gd name="T14" fmla="*/ 98 w 258"/>
              <a:gd name="T15" fmla="*/ 29 h 298"/>
              <a:gd name="T16" fmla="*/ 149 w 258"/>
              <a:gd name="T17" fmla="*/ 15 h 298"/>
              <a:gd name="T18" fmla="*/ 207 w 258"/>
              <a:gd name="T19" fmla="*/ 34 h 298"/>
              <a:gd name="T20" fmla="*/ 245 w 258"/>
              <a:gd name="T21" fmla="*/ 97 h 298"/>
              <a:gd name="T22" fmla="*/ 251 w 258"/>
              <a:gd name="T23" fmla="*/ 97 h 298"/>
              <a:gd name="T24" fmla="*/ 245 w 258"/>
              <a:gd name="T25" fmla="*/ 0 h 298"/>
              <a:gd name="T26" fmla="*/ 238 w 258"/>
              <a:gd name="T27" fmla="*/ 0 h 298"/>
              <a:gd name="T28" fmla="*/ 230 w 258"/>
              <a:gd name="T29" fmla="*/ 15 h 298"/>
              <a:gd name="T30" fmla="*/ 220 w 258"/>
              <a:gd name="T31" fmla="*/ 19 h 298"/>
              <a:gd name="T32" fmla="*/ 207 w 258"/>
              <a:gd name="T33" fmla="*/ 15 h 298"/>
              <a:gd name="T34" fmla="*/ 146 w 258"/>
              <a:gd name="T35" fmla="*/ 0 h 298"/>
              <a:gd name="T36" fmla="*/ 72 w 258"/>
              <a:gd name="T37" fmla="*/ 19 h 298"/>
              <a:gd name="T38" fmla="*/ 19 w 258"/>
              <a:gd name="T39" fmla="*/ 75 h 298"/>
              <a:gd name="T40" fmla="*/ 0 w 258"/>
              <a:gd name="T41" fmla="*/ 154 h 298"/>
              <a:gd name="T42" fmla="*/ 29 w 258"/>
              <a:gd name="T43" fmla="*/ 246 h 298"/>
              <a:gd name="T44" fmla="*/ 140 w 258"/>
              <a:gd name="T45" fmla="*/ 298 h 298"/>
              <a:gd name="T46" fmla="*/ 208 w 258"/>
              <a:gd name="T47" fmla="*/ 281 h 298"/>
              <a:gd name="T48" fmla="*/ 258 w 258"/>
              <a:gd name="T49" fmla="*/ 225 h 298"/>
              <a:gd name="T50" fmla="*/ 251 w 258"/>
              <a:gd name="T51" fmla="*/ 222 h 298"/>
              <a:gd name="T52" fmla="*/ 205 w 258"/>
              <a:gd name="T53" fmla="*/ 268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58" h="298">
                <a:moveTo>
                  <a:pt x="205" y="268"/>
                </a:moveTo>
                <a:lnTo>
                  <a:pt x="205" y="268"/>
                </a:lnTo>
                <a:cubicBezTo>
                  <a:pt x="191" y="276"/>
                  <a:pt x="174" y="280"/>
                  <a:pt x="156" y="280"/>
                </a:cubicBezTo>
                <a:cubicBezTo>
                  <a:pt x="134" y="280"/>
                  <a:pt x="115" y="275"/>
                  <a:pt x="98" y="265"/>
                </a:cubicBezTo>
                <a:cubicBezTo>
                  <a:pt x="82" y="254"/>
                  <a:pt x="69" y="240"/>
                  <a:pt x="60" y="222"/>
                </a:cubicBezTo>
                <a:cubicBezTo>
                  <a:pt x="52" y="203"/>
                  <a:pt x="48" y="180"/>
                  <a:pt x="48" y="154"/>
                </a:cubicBezTo>
                <a:cubicBezTo>
                  <a:pt x="48" y="123"/>
                  <a:pt x="53" y="97"/>
                  <a:pt x="61" y="75"/>
                </a:cubicBezTo>
                <a:cubicBezTo>
                  <a:pt x="70" y="54"/>
                  <a:pt x="83" y="39"/>
                  <a:pt x="98" y="29"/>
                </a:cubicBezTo>
                <a:cubicBezTo>
                  <a:pt x="113" y="19"/>
                  <a:pt x="130" y="15"/>
                  <a:pt x="149" y="15"/>
                </a:cubicBezTo>
                <a:cubicBezTo>
                  <a:pt x="172" y="15"/>
                  <a:pt x="191" y="21"/>
                  <a:pt x="207" y="34"/>
                </a:cubicBezTo>
                <a:cubicBezTo>
                  <a:pt x="224" y="47"/>
                  <a:pt x="236" y="68"/>
                  <a:pt x="245" y="97"/>
                </a:cubicBezTo>
                <a:lnTo>
                  <a:pt x="251" y="97"/>
                </a:lnTo>
                <a:lnTo>
                  <a:pt x="245" y="0"/>
                </a:lnTo>
                <a:lnTo>
                  <a:pt x="238" y="0"/>
                </a:lnTo>
                <a:cubicBezTo>
                  <a:pt x="236" y="7"/>
                  <a:pt x="233" y="12"/>
                  <a:pt x="230" y="15"/>
                </a:cubicBezTo>
                <a:cubicBezTo>
                  <a:pt x="227" y="18"/>
                  <a:pt x="224" y="19"/>
                  <a:pt x="220" y="19"/>
                </a:cubicBezTo>
                <a:cubicBezTo>
                  <a:pt x="217" y="19"/>
                  <a:pt x="213" y="18"/>
                  <a:pt x="207" y="15"/>
                </a:cubicBezTo>
                <a:cubicBezTo>
                  <a:pt x="187" y="6"/>
                  <a:pt x="167" y="0"/>
                  <a:pt x="146" y="0"/>
                </a:cubicBezTo>
                <a:cubicBezTo>
                  <a:pt x="119" y="0"/>
                  <a:pt x="95" y="7"/>
                  <a:pt x="72" y="19"/>
                </a:cubicBezTo>
                <a:cubicBezTo>
                  <a:pt x="50" y="32"/>
                  <a:pt x="32" y="51"/>
                  <a:pt x="19" y="75"/>
                </a:cubicBezTo>
                <a:cubicBezTo>
                  <a:pt x="6" y="99"/>
                  <a:pt x="0" y="125"/>
                  <a:pt x="0" y="154"/>
                </a:cubicBezTo>
                <a:cubicBezTo>
                  <a:pt x="0" y="190"/>
                  <a:pt x="9" y="220"/>
                  <a:pt x="29" y="246"/>
                </a:cubicBezTo>
                <a:cubicBezTo>
                  <a:pt x="55" y="281"/>
                  <a:pt x="92" y="298"/>
                  <a:pt x="140" y="298"/>
                </a:cubicBezTo>
                <a:cubicBezTo>
                  <a:pt x="166" y="298"/>
                  <a:pt x="189" y="292"/>
                  <a:pt x="208" y="281"/>
                </a:cubicBezTo>
                <a:cubicBezTo>
                  <a:pt x="227" y="269"/>
                  <a:pt x="244" y="250"/>
                  <a:pt x="258" y="225"/>
                </a:cubicBezTo>
                <a:lnTo>
                  <a:pt x="251" y="222"/>
                </a:lnTo>
                <a:cubicBezTo>
                  <a:pt x="235" y="244"/>
                  <a:pt x="219" y="260"/>
                  <a:pt x="205" y="26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1" name="Freeform 9"/>
          <p:cNvSpPr>
            <a:spLocks noEditPoints="1"/>
          </p:cNvSpPr>
          <p:nvPr userDrawn="1"/>
        </p:nvSpPr>
        <p:spPr bwMode="auto">
          <a:xfrm>
            <a:off x="9668519" y="5685717"/>
            <a:ext cx="307742" cy="262108"/>
          </a:xfrm>
          <a:custGeom>
            <a:avLst/>
            <a:gdLst>
              <a:gd name="T0" fmla="*/ 206 w 281"/>
              <a:gd name="T1" fmla="*/ 252 h 298"/>
              <a:gd name="T2" fmla="*/ 206 w 281"/>
              <a:gd name="T3" fmla="*/ 252 h 298"/>
              <a:gd name="T4" fmla="*/ 140 w 281"/>
              <a:gd name="T5" fmla="*/ 283 h 298"/>
              <a:gd name="T6" fmla="*/ 139 w 281"/>
              <a:gd name="T7" fmla="*/ 283 h 298"/>
              <a:gd name="T8" fmla="*/ 79 w 281"/>
              <a:gd name="T9" fmla="*/ 255 h 298"/>
              <a:gd name="T10" fmla="*/ 48 w 281"/>
              <a:gd name="T11" fmla="*/ 148 h 298"/>
              <a:gd name="T12" fmla="*/ 77 w 281"/>
              <a:gd name="T13" fmla="*/ 44 h 298"/>
              <a:gd name="T14" fmla="*/ 139 w 281"/>
              <a:gd name="T15" fmla="*/ 15 h 298"/>
              <a:gd name="T16" fmla="*/ 140 w 281"/>
              <a:gd name="T17" fmla="*/ 15 h 298"/>
              <a:gd name="T18" fmla="*/ 203 w 281"/>
              <a:gd name="T19" fmla="*/ 44 h 298"/>
              <a:gd name="T20" fmla="*/ 232 w 281"/>
              <a:gd name="T21" fmla="*/ 153 h 298"/>
              <a:gd name="T22" fmla="*/ 206 w 281"/>
              <a:gd name="T23" fmla="*/ 252 h 298"/>
              <a:gd name="T24" fmla="*/ 143 w 281"/>
              <a:gd name="T25" fmla="*/ 0 h 298"/>
              <a:gd name="T26" fmla="*/ 143 w 281"/>
              <a:gd name="T27" fmla="*/ 0 h 298"/>
              <a:gd name="T28" fmla="*/ 140 w 281"/>
              <a:gd name="T29" fmla="*/ 0 h 298"/>
              <a:gd name="T30" fmla="*/ 47 w 281"/>
              <a:gd name="T31" fmla="*/ 37 h 298"/>
              <a:gd name="T32" fmla="*/ 0 w 281"/>
              <a:gd name="T33" fmla="*/ 149 h 298"/>
              <a:gd name="T34" fmla="*/ 40 w 281"/>
              <a:gd name="T35" fmla="*/ 257 h 298"/>
              <a:gd name="T36" fmla="*/ 139 w 281"/>
              <a:gd name="T37" fmla="*/ 298 h 298"/>
              <a:gd name="T38" fmla="*/ 140 w 281"/>
              <a:gd name="T39" fmla="*/ 298 h 298"/>
              <a:gd name="T40" fmla="*/ 239 w 281"/>
              <a:gd name="T41" fmla="*/ 255 h 298"/>
              <a:gd name="T42" fmla="*/ 281 w 281"/>
              <a:gd name="T43" fmla="*/ 148 h 298"/>
              <a:gd name="T44" fmla="*/ 240 w 281"/>
              <a:gd name="T45" fmla="*/ 42 h 298"/>
              <a:gd name="T46" fmla="*/ 143 w 281"/>
              <a:gd name="T47" fmla="*/ 0 h 29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281" h="298">
                <a:moveTo>
                  <a:pt x="206" y="252"/>
                </a:moveTo>
                <a:lnTo>
                  <a:pt x="206" y="252"/>
                </a:lnTo>
                <a:cubicBezTo>
                  <a:pt x="189" y="272"/>
                  <a:pt x="167" y="283"/>
                  <a:pt x="140" y="283"/>
                </a:cubicBezTo>
                <a:lnTo>
                  <a:pt x="139" y="283"/>
                </a:lnTo>
                <a:cubicBezTo>
                  <a:pt x="114" y="283"/>
                  <a:pt x="94" y="274"/>
                  <a:pt x="79" y="255"/>
                </a:cubicBezTo>
                <a:cubicBezTo>
                  <a:pt x="58" y="230"/>
                  <a:pt x="48" y="194"/>
                  <a:pt x="48" y="148"/>
                </a:cubicBezTo>
                <a:cubicBezTo>
                  <a:pt x="48" y="101"/>
                  <a:pt x="58" y="67"/>
                  <a:pt x="77" y="44"/>
                </a:cubicBezTo>
                <a:cubicBezTo>
                  <a:pt x="93" y="25"/>
                  <a:pt x="113" y="15"/>
                  <a:pt x="139" y="15"/>
                </a:cubicBezTo>
                <a:lnTo>
                  <a:pt x="140" y="15"/>
                </a:lnTo>
                <a:cubicBezTo>
                  <a:pt x="167" y="15"/>
                  <a:pt x="188" y="25"/>
                  <a:pt x="203" y="44"/>
                </a:cubicBezTo>
                <a:cubicBezTo>
                  <a:pt x="222" y="68"/>
                  <a:pt x="232" y="104"/>
                  <a:pt x="232" y="153"/>
                </a:cubicBezTo>
                <a:cubicBezTo>
                  <a:pt x="232" y="199"/>
                  <a:pt x="223" y="231"/>
                  <a:pt x="206" y="252"/>
                </a:cubicBezTo>
                <a:close/>
                <a:moveTo>
                  <a:pt x="143" y="0"/>
                </a:moveTo>
                <a:lnTo>
                  <a:pt x="143" y="0"/>
                </a:lnTo>
                <a:lnTo>
                  <a:pt x="140" y="0"/>
                </a:lnTo>
                <a:cubicBezTo>
                  <a:pt x="103" y="1"/>
                  <a:pt x="72" y="12"/>
                  <a:pt x="47" y="37"/>
                </a:cubicBezTo>
                <a:cubicBezTo>
                  <a:pt x="15" y="66"/>
                  <a:pt x="0" y="103"/>
                  <a:pt x="0" y="149"/>
                </a:cubicBezTo>
                <a:cubicBezTo>
                  <a:pt x="0" y="193"/>
                  <a:pt x="13" y="229"/>
                  <a:pt x="40" y="257"/>
                </a:cubicBezTo>
                <a:cubicBezTo>
                  <a:pt x="67" y="285"/>
                  <a:pt x="100" y="298"/>
                  <a:pt x="139" y="298"/>
                </a:cubicBezTo>
                <a:lnTo>
                  <a:pt x="140" y="298"/>
                </a:lnTo>
                <a:cubicBezTo>
                  <a:pt x="179" y="298"/>
                  <a:pt x="212" y="284"/>
                  <a:pt x="239" y="255"/>
                </a:cubicBezTo>
                <a:cubicBezTo>
                  <a:pt x="266" y="228"/>
                  <a:pt x="281" y="191"/>
                  <a:pt x="281" y="148"/>
                </a:cubicBezTo>
                <a:cubicBezTo>
                  <a:pt x="281" y="105"/>
                  <a:pt x="267" y="70"/>
                  <a:pt x="240" y="42"/>
                </a:cubicBezTo>
                <a:cubicBezTo>
                  <a:pt x="212" y="14"/>
                  <a:pt x="180" y="0"/>
                  <a:pt x="143" y="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2" name="Freeform 10"/>
          <p:cNvSpPr>
            <a:spLocks/>
          </p:cNvSpPr>
          <p:nvPr userDrawn="1"/>
        </p:nvSpPr>
        <p:spPr bwMode="auto">
          <a:xfrm>
            <a:off x="10725702" y="5691478"/>
            <a:ext cx="267916" cy="250586"/>
          </a:xfrm>
          <a:custGeom>
            <a:avLst/>
            <a:gdLst>
              <a:gd name="T0" fmla="*/ 238 w 246"/>
              <a:gd name="T1" fmla="*/ 214 h 285"/>
              <a:gd name="T2" fmla="*/ 238 w 246"/>
              <a:gd name="T3" fmla="*/ 214 h 285"/>
              <a:gd name="T4" fmla="*/ 210 w 246"/>
              <a:gd name="T5" fmla="*/ 253 h 285"/>
              <a:gd name="T6" fmla="*/ 190 w 246"/>
              <a:gd name="T7" fmla="*/ 265 h 285"/>
              <a:gd name="T8" fmla="*/ 154 w 246"/>
              <a:gd name="T9" fmla="*/ 269 h 285"/>
              <a:gd name="T10" fmla="*/ 105 w 246"/>
              <a:gd name="T11" fmla="*/ 269 h 285"/>
              <a:gd name="T12" fmla="*/ 89 w 246"/>
              <a:gd name="T13" fmla="*/ 267 h 285"/>
              <a:gd name="T14" fmla="*/ 83 w 246"/>
              <a:gd name="T15" fmla="*/ 260 h 285"/>
              <a:gd name="T16" fmla="*/ 82 w 246"/>
              <a:gd name="T17" fmla="*/ 237 h 285"/>
              <a:gd name="T18" fmla="*/ 82 w 246"/>
              <a:gd name="T19" fmla="*/ 143 h 285"/>
              <a:gd name="T20" fmla="*/ 145 w 246"/>
              <a:gd name="T21" fmla="*/ 143 h 285"/>
              <a:gd name="T22" fmla="*/ 172 w 246"/>
              <a:gd name="T23" fmla="*/ 148 h 285"/>
              <a:gd name="T24" fmla="*/ 184 w 246"/>
              <a:gd name="T25" fmla="*/ 159 h 285"/>
              <a:gd name="T26" fmla="*/ 190 w 246"/>
              <a:gd name="T27" fmla="*/ 186 h 285"/>
              <a:gd name="T28" fmla="*/ 197 w 246"/>
              <a:gd name="T29" fmla="*/ 186 h 285"/>
              <a:gd name="T30" fmla="*/ 197 w 246"/>
              <a:gd name="T31" fmla="*/ 86 h 285"/>
              <a:gd name="T32" fmla="*/ 190 w 246"/>
              <a:gd name="T33" fmla="*/ 86 h 285"/>
              <a:gd name="T34" fmla="*/ 178 w 246"/>
              <a:gd name="T35" fmla="*/ 120 h 285"/>
              <a:gd name="T36" fmla="*/ 145 w 246"/>
              <a:gd name="T37" fmla="*/ 128 h 285"/>
              <a:gd name="T38" fmla="*/ 82 w 246"/>
              <a:gd name="T39" fmla="*/ 128 h 285"/>
              <a:gd name="T40" fmla="*/ 82 w 246"/>
              <a:gd name="T41" fmla="*/ 14 h 285"/>
              <a:gd name="T42" fmla="*/ 161 w 246"/>
              <a:gd name="T43" fmla="*/ 14 h 285"/>
              <a:gd name="T44" fmla="*/ 191 w 246"/>
              <a:gd name="T45" fmla="*/ 18 h 285"/>
              <a:gd name="T46" fmla="*/ 207 w 246"/>
              <a:gd name="T47" fmla="*/ 30 h 285"/>
              <a:gd name="T48" fmla="*/ 217 w 246"/>
              <a:gd name="T49" fmla="*/ 62 h 285"/>
              <a:gd name="T50" fmla="*/ 225 w 246"/>
              <a:gd name="T51" fmla="*/ 62 h 285"/>
              <a:gd name="T52" fmla="*/ 221 w 246"/>
              <a:gd name="T53" fmla="*/ 0 h 285"/>
              <a:gd name="T54" fmla="*/ 0 w 246"/>
              <a:gd name="T55" fmla="*/ 0 h 285"/>
              <a:gd name="T56" fmla="*/ 0 w 246"/>
              <a:gd name="T57" fmla="*/ 7 h 285"/>
              <a:gd name="T58" fmla="*/ 10 w 246"/>
              <a:gd name="T59" fmla="*/ 7 h 285"/>
              <a:gd name="T60" fmla="*/ 36 w 246"/>
              <a:gd name="T61" fmla="*/ 15 h 285"/>
              <a:gd name="T62" fmla="*/ 41 w 246"/>
              <a:gd name="T63" fmla="*/ 49 h 285"/>
              <a:gd name="T64" fmla="*/ 41 w 246"/>
              <a:gd name="T65" fmla="*/ 234 h 285"/>
              <a:gd name="T66" fmla="*/ 39 w 246"/>
              <a:gd name="T67" fmla="*/ 263 h 285"/>
              <a:gd name="T68" fmla="*/ 30 w 246"/>
              <a:gd name="T69" fmla="*/ 272 h 285"/>
              <a:gd name="T70" fmla="*/ 10 w 246"/>
              <a:gd name="T71" fmla="*/ 277 h 285"/>
              <a:gd name="T72" fmla="*/ 0 w 246"/>
              <a:gd name="T73" fmla="*/ 277 h 285"/>
              <a:gd name="T74" fmla="*/ 0 w 246"/>
              <a:gd name="T75" fmla="*/ 285 h 285"/>
              <a:gd name="T76" fmla="*/ 221 w 246"/>
              <a:gd name="T77" fmla="*/ 285 h 285"/>
              <a:gd name="T78" fmla="*/ 246 w 246"/>
              <a:gd name="T79" fmla="*/ 214 h 285"/>
              <a:gd name="T80" fmla="*/ 238 w 246"/>
              <a:gd name="T81" fmla="*/ 214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246" h="285">
                <a:moveTo>
                  <a:pt x="238" y="214"/>
                </a:moveTo>
                <a:lnTo>
                  <a:pt x="238" y="214"/>
                </a:lnTo>
                <a:cubicBezTo>
                  <a:pt x="229" y="231"/>
                  <a:pt x="220" y="244"/>
                  <a:pt x="210" y="253"/>
                </a:cubicBezTo>
                <a:cubicBezTo>
                  <a:pt x="203" y="260"/>
                  <a:pt x="197" y="264"/>
                  <a:pt x="190" y="265"/>
                </a:cubicBezTo>
                <a:cubicBezTo>
                  <a:pt x="182" y="268"/>
                  <a:pt x="170" y="269"/>
                  <a:pt x="154" y="269"/>
                </a:cubicBezTo>
                <a:lnTo>
                  <a:pt x="105" y="269"/>
                </a:lnTo>
                <a:cubicBezTo>
                  <a:pt x="98" y="269"/>
                  <a:pt x="92" y="269"/>
                  <a:pt x="89" y="267"/>
                </a:cubicBezTo>
                <a:cubicBezTo>
                  <a:pt x="86" y="265"/>
                  <a:pt x="85" y="263"/>
                  <a:pt x="83" y="260"/>
                </a:cubicBezTo>
                <a:cubicBezTo>
                  <a:pt x="83" y="258"/>
                  <a:pt x="82" y="250"/>
                  <a:pt x="82" y="237"/>
                </a:cubicBezTo>
                <a:lnTo>
                  <a:pt x="82" y="143"/>
                </a:lnTo>
                <a:lnTo>
                  <a:pt x="145" y="143"/>
                </a:lnTo>
                <a:cubicBezTo>
                  <a:pt x="157" y="143"/>
                  <a:pt x="165" y="145"/>
                  <a:pt x="172" y="148"/>
                </a:cubicBezTo>
                <a:cubicBezTo>
                  <a:pt x="178" y="151"/>
                  <a:pt x="181" y="155"/>
                  <a:pt x="184" y="159"/>
                </a:cubicBezTo>
                <a:cubicBezTo>
                  <a:pt x="186" y="164"/>
                  <a:pt x="188" y="172"/>
                  <a:pt x="190" y="186"/>
                </a:cubicBezTo>
                <a:lnTo>
                  <a:pt x="197" y="186"/>
                </a:lnTo>
                <a:lnTo>
                  <a:pt x="197" y="86"/>
                </a:lnTo>
                <a:lnTo>
                  <a:pt x="190" y="86"/>
                </a:lnTo>
                <a:cubicBezTo>
                  <a:pt x="189" y="103"/>
                  <a:pt x="185" y="114"/>
                  <a:pt x="178" y="120"/>
                </a:cubicBezTo>
                <a:cubicBezTo>
                  <a:pt x="172" y="126"/>
                  <a:pt x="162" y="128"/>
                  <a:pt x="145" y="128"/>
                </a:cubicBezTo>
                <a:lnTo>
                  <a:pt x="82" y="128"/>
                </a:lnTo>
                <a:lnTo>
                  <a:pt x="82" y="14"/>
                </a:lnTo>
                <a:lnTo>
                  <a:pt x="161" y="14"/>
                </a:lnTo>
                <a:cubicBezTo>
                  <a:pt x="175" y="14"/>
                  <a:pt x="185" y="16"/>
                  <a:pt x="191" y="18"/>
                </a:cubicBezTo>
                <a:cubicBezTo>
                  <a:pt x="197" y="21"/>
                  <a:pt x="203" y="25"/>
                  <a:pt x="207" y="30"/>
                </a:cubicBezTo>
                <a:cubicBezTo>
                  <a:pt x="210" y="37"/>
                  <a:pt x="213" y="46"/>
                  <a:pt x="217" y="62"/>
                </a:cubicBezTo>
                <a:lnTo>
                  <a:pt x="225" y="62"/>
                </a:lnTo>
                <a:lnTo>
                  <a:pt x="221" y="0"/>
                </a:lnTo>
                <a:lnTo>
                  <a:pt x="0" y="0"/>
                </a:lnTo>
                <a:lnTo>
                  <a:pt x="0" y="7"/>
                </a:lnTo>
                <a:lnTo>
                  <a:pt x="10" y="7"/>
                </a:lnTo>
                <a:cubicBezTo>
                  <a:pt x="22" y="7"/>
                  <a:pt x="31" y="10"/>
                  <a:pt x="36" y="15"/>
                </a:cubicBezTo>
                <a:cubicBezTo>
                  <a:pt x="39" y="20"/>
                  <a:pt x="41" y="30"/>
                  <a:pt x="41" y="49"/>
                </a:cubicBezTo>
                <a:lnTo>
                  <a:pt x="41" y="234"/>
                </a:lnTo>
                <a:cubicBezTo>
                  <a:pt x="41" y="248"/>
                  <a:pt x="41" y="258"/>
                  <a:pt x="39" y="263"/>
                </a:cubicBezTo>
                <a:cubicBezTo>
                  <a:pt x="38" y="266"/>
                  <a:pt x="35" y="270"/>
                  <a:pt x="30" y="272"/>
                </a:cubicBezTo>
                <a:cubicBezTo>
                  <a:pt x="24" y="275"/>
                  <a:pt x="17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221" y="285"/>
                </a:lnTo>
                <a:lnTo>
                  <a:pt x="246" y="214"/>
                </a:lnTo>
                <a:lnTo>
                  <a:pt x="238" y="214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3" name="Freeform 11"/>
          <p:cNvSpPr>
            <a:spLocks noEditPoints="1"/>
          </p:cNvSpPr>
          <p:nvPr userDrawn="1"/>
        </p:nvSpPr>
        <p:spPr bwMode="auto">
          <a:xfrm>
            <a:off x="10412530" y="5691478"/>
            <a:ext cx="314983" cy="250586"/>
          </a:xfrm>
          <a:custGeom>
            <a:avLst/>
            <a:gdLst>
              <a:gd name="T0" fmla="*/ 209 w 289"/>
              <a:gd name="T1" fmla="*/ 236 h 285"/>
              <a:gd name="T2" fmla="*/ 209 w 289"/>
              <a:gd name="T3" fmla="*/ 236 h 285"/>
              <a:gd name="T4" fmla="*/ 162 w 289"/>
              <a:gd name="T5" fmla="*/ 265 h 285"/>
              <a:gd name="T6" fmla="*/ 127 w 289"/>
              <a:gd name="T7" fmla="*/ 270 h 285"/>
              <a:gd name="T8" fmla="*/ 82 w 289"/>
              <a:gd name="T9" fmla="*/ 264 h 285"/>
              <a:gd name="T10" fmla="*/ 82 w 289"/>
              <a:gd name="T11" fmla="*/ 21 h 285"/>
              <a:gd name="T12" fmla="*/ 126 w 289"/>
              <a:gd name="T13" fmla="*/ 15 h 285"/>
              <a:gd name="T14" fmla="*/ 162 w 289"/>
              <a:gd name="T15" fmla="*/ 20 h 285"/>
              <a:gd name="T16" fmla="*/ 209 w 289"/>
              <a:gd name="T17" fmla="*/ 49 h 285"/>
              <a:gd name="T18" fmla="*/ 241 w 289"/>
              <a:gd name="T19" fmla="*/ 143 h 285"/>
              <a:gd name="T20" fmla="*/ 209 w 289"/>
              <a:gd name="T21" fmla="*/ 236 h 285"/>
              <a:gd name="T22" fmla="*/ 269 w 289"/>
              <a:gd name="T23" fmla="*/ 62 h 285"/>
              <a:gd name="T24" fmla="*/ 269 w 289"/>
              <a:gd name="T25" fmla="*/ 62 h 285"/>
              <a:gd name="T26" fmla="*/ 215 w 289"/>
              <a:gd name="T27" fmla="*/ 14 h 285"/>
              <a:gd name="T28" fmla="*/ 162 w 289"/>
              <a:gd name="T29" fmla="*/ 2 h 285"/>
              <a:gd name="T30" fmla="*/ 117 w 289"/>
              <a:gd name="T31" fmla="*/ 0 h 285"/>
              <a:gd name="T32" fmla="*/ 0 w 289"/>
              <a:gd name="T33" fmla="*/ 0 h 285"/>
              <a:gd name="T34" fmla="*/ 0 w 289"/>
              <a:gd name="T35" fmla="*/ 7 h 285"/>
              <a:gd name="T36" fmla="*/ 11 w 289"/>
              <a:gd name="T37" fmla="*/ 7 h 285"/>
              <a:gd name="T38" fmla="*/ 36 w 289"/>
              <a:gd name="T39" fmla="*/ 16 h 285"/>
              <a:gd name="T40" fmla="*/ 41 w 289"/>
              <a:gd name="T41" fmla="*/ 49 h 285"/>
              <a:gd name="T42" fmla="*/ 41 w 289"/>
              <a:gd name="T43" fmla="*/ 234 h 285"/>
              <a:gd name="T44" fmla="*/ 37 w 289"/>
              <a:gd name="T45" fmla="*/ 265 h 285"/>
              <a:gd name="T46" fmla="*/ 11 w 289"/>
              <a:gd name="T47" fmla="*/ 277 h 285"/>
              <a:gd name="T48" fmla="*/ 0 w 289"/>
              <a:gd name="T49" fmla="*/ 277 h 285"/>
              <a:gd name="T50" fmla="*/ 0 w 289"/>
              <a:gd name="T51" fmla="*/ 285 h 285"/>
              <a:gd name="T52" fmla="*/ 128 w 289"/>
              <a:gd name="T53" fmla="*/ 285 h 285"/>
              <a:gd name="T54" fmla="*/ 162 w 289"/>
              <a:gd name="T55" fmla="*/ 283 h 285"/>
              <a:gd name="T56" fmla="*/ 253 w 289"/>
              <a:gd name="T57" fmla="*/ 240 h 285"/>
              <a:gd name="T58" fmla="*/ 289 w 289"/>
              <a:gd name="T59" fmla="*/ 141 h 285"/>
              <a:gd name="T60" fmla="*/ 269 w 289"/>
              <a:gd name="T61" fmla="*/ 62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289" h="285">
                <a:moveTo>
                  <a:pt x="209" y="236"/>
                </a:moveTo>
                <a:lnTo>
                  <a:pt x="209" y="236"/>
                </a:lnTo>
                <a:cubicBezTo>
                  <a:pt x="195" y="250"/>
                  <a:pt x="179" y="260"/>
                  <a:pt x="162" y="265"/>
                </a:cubicBezTo>
                <a:cubicBezTo>
                  <a:pt x="151" y="269"/>
                  <a:pt x="140" y="270"/>
                  <a:pt x="127" y="270"/>
                </a:cubicBezTo>
                <a:cubicBezTo>
                  <a:pt x="115" y="270"/>
                  <a:pt x="100" y="268"/>
                  <a:pt x="82" y="264"/>
                </a:cubicBezTo>
                <a:lnTo>
                  <a:pt x="82" y="21"/>
                </a:lnTo>
                <a:cubicBezTo>
                  <a:pt x="98" y="17"/>
                  <a:pt x="113" y="15"/>
                  <a:pt x="126" y="15"/>
                </a:cubicBezTo>
                <a:cubicBezTo>
                  <a:pt x="139" y="15"/>
                  <a:pt x="150" y="17"/>
                  <a:pt x="162" y="20"/>
                </a:cubicBezTo>
                <a:cubicBezTo>
                  <a:pt x="180" y="25"/>
                  <a:pt x="195" y="35"/>
                  <a:pt x="209" y="49"/>
                </a:cubicBezTo>
                <a:cubicBezTo>
                  <a:pt x="230" y="72"/>
                  <a:pt x="241" y="103"/>
                  <a:pt x="241" y="143"/>
                </a:cubicBezTo>
                <a:cubicBezTo>
                  <a:pt x="241" y="183"/>
                  <a:pt x="230" y="214"/>
                  <a:pt x="209" y="236"/>
                </a:cubicBezTo>
                <a:close/>
                <a:moveTo>
                  <a:pt x="269" y="62"/>
                </a:moveTo>
                <a:lnTo>
                  <a:pt x="269" y="62"/>
                </a:lnTo>
                <a:cubicBezTo>
                  <a:pt x="255" y="40"/>
                  <a:pt x="237" y="24"/>
                  <a:pt x="215" y="14"/>
                </a:cubicBezTo>
                <a:cubicBezTo>
                  <a:pt x="201" y="8"/>
                  <a:pt x="183" y="3"/>
                  <a:pt x="162" y="2"/>
                </a:cubicBezTo>
                <a:cubicBezTo>
                  <a:pt x="148" y="1"/>
                  <a:pt x="133" y="0"/>
                  <a:pt x="117" y="0"/>
                </a:cubicBezTo>
                <a:lnTo>
                  <a:pt x="0" y="0"/>
                </a:lnTo>
                <a:lnTo>
                  <a:pt x="0" y="7"/>
                </a:lnTo>
                <a:lnTo>
                  <a:pt x="11" y="7"/>
                </a:lnTo>
                <a:cubicBezTo>
                  <a:pt x="22" y="7"/>
                  <a:pt x="30" y="10"/>
                  <a:pt x="36" y="16"/>
                </a:cubicBezTo>
                <a:cubicBezTo>
                  <a:pt x="40" y="21"/>
                  <a:pt x="41" y="32"/>
                  <a:pt x="41" y="49"/>
                </a:cubicBezTo>
                <a:lnTo>
                  <a:pt x="41" y="234"/>
                </a:lnTo>
                <a:cubicBezTo>
                  <a:pt x="41" y="250"/>
                  <a:pt x="40" y="261"/>
                  <a:pt x="37" y="265"/>
                </a:cubicBezTo>
                <a:cubicBezTo>
                  <a:pt x="32" y="273"/>
                  <a:pt x="23" y="277"/>
                  <a:pt x="11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8" y="285"/>
                </a:lnTo>
                <a:cubicBezTo>
                  <a:pt x="140" y="285"/>
                  <a:pt x="151" y="285"/>
                  <a:pt x="162" y="283"/>
                </a:cubicBezTo>
                <a:cubicBezTo>
                  <a:pt x="201" y="278"/>
                  <a:pt x="232" y="264"/>
                  <a:pt x="253" y="240"/>
                </a:cubicBezTo>
                <a:cubicBezTo>
                  <a:pt x="277" y="214"/>
                  <a:pt x="289" y="181"/>
                  <a:pt x="289" y="141"/>
                </a:cubicBezTo>
                <a:cubicBezTo>
                  <a:pt x="289" y="111"/>
                  <a:pt x="283" y="85"/>
                  <a:pt x="269" y="62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4" name="Freeform 12"/>
          <p:cNvSpPr>
            <a:spLocks/>
          </p:cNvSpPr>
          <p:nvPr userDrawn="1"/>
        </p:nvSpPr>
        <p:spPr bwMode="auto">
          <a:xfrm>
            <a:off x="9981692" y="5691478"/>
            <a:ext cx="235332" cy="250586"/>
          </a:xfrm>
          <a:custGeom>
            <a:avLst/>
            <a:gdLst>
              <a:gd name="T0" fmla="*/ 0 w 216"/>
              <a:gd name="T1" fmla="*/ 0 h 285"/>
              <a:gd name="T2" fmla="*/ 0 w 216"/>
              <a:gd name="T3" fmla="*/ 0 h 285"/>
              <a:gd name="T4" fmla="*/ 0 w 216"/>
              <a:gd name="T5" fmla="*/ 7 h 285"/>
              <a:gd name="T6" fmla="*/ 10 w 216"/>
              <a:gd name="T7" fmla="*/ 7 h 285"/>
              <a:gd name="T8" fmla="*/ 30 w 216"/>
              <a:gd name="T9" fmla="*/ 12 h 285"/>
              <a:gd name="T10" fmla="*/ 38 w 216"/>
              <a:gd name="T11" fmla="*/ 21 h 285"/>
              <a:gd name="T12" fmla="*/ 41 w 216"/>
              <a:gd name="T13" fmla="*/ 49 h 285"/>
              <a:gd name="T14" fmla="*/ 41 w 216"/>
              <a:gd name="T15" fmla="*/ 234 h 285"/>
              <a:gd name="T16" fmla="*/ 36 w 216"/>
              <a:gd name="T17" fmla="*/ 267 h 285"/>
              <a:gd name="T18" fmla="*/ 10 w 216"/>
              <a:gd name="T19" fmla="*/ 277 h 285"/>
              <a:gd name="T20" fmla="*/ 0 w 216"/>
              <a:gd name="T21" fmla="*/ 277 h 285"/>
              <a:gd name="T22" fmla="*/ 0 w 216"/>
              <a:gd name="T23" fmla="*/ 285 h 285"/>
              <a:gd name="T24" fmla="*/ 123 w 216"/>
              <a:gd name="T25" fmla="*/ 285 h 285"/>
              <a:gd name="T26" fmla="*/ 123 w 216"/>
              <a:gd name="T27" fmla="*/ 277 h 285"/>
              <a:gd name="T28" fmla="*/ 113 w 216"/>
              <a:gd name="T29" fmla="*/ 277 h 285"/>
              <a:gd name="T30" fmla="*/ 93 w 216"/>
              <a:gd name="T31" fmla="*/ 272 h 285"/>
              <a:gd name="T32" fmla="*/ 85 w 216"/>
              <a:gd name="T33" fmla="*/ 263 h 285"/>
              <a:gd name="T34" fmla="*/ 82 w 216"/>
              <a:gd name="T35" fmla="*/ 234 h 285"/>
              <a:gd name="T36" fmla="*/ 82 w 216"/>
              <a:gd name="T37" fmla="*/ 145 h 285"/>
              <a:gd name="T38" fmla="*/ 134 w 216"/>
              <a:gd name="T39" fmla="*/ 145 h 285"/>
              <a:gd name="T40" fmla="*/ 155 w 216"/>
              <a:gd name="T41" fmla="*/ 149 h 285"/>
              <a:gd name="T42" fmla="*/ 167 w 216"/>
              <a:gd name="T43" fmla="*/ 161 h 285"/>
              <a:gd name="T44" fmla="*/ 171 w 216"/>
              <a:gd name="T45" fmla="*/ 185 h 285"/>
              <a:gd name="T46" fmla="*/ 179 w 216"/>
              <a:gd name="T47" fmla="*/ 185 h 285"/>
              <a:gd name="T48" fmla="*/ 179 w 216"/>
              <a:gd name="T49" fmla="*/ 88 h 285"/>
              <a:gd name="T50" fmla="*/ 171 w 216"/>
              <a:gd name="T51" fmla="*/ 88 h 285"/>
              <a:gd name="T52" fmla="*/ 160 w 216"/>
              <a:gd name="T53" fmla="*/ 119 h 285"/>
              <a:gd name="T54" fmla="*/ 134 w 216"/>
              <a:gd name="T55" fmla="*/ 127 h 285"/>
              <a:gd name="T56" fmla="*/ 82 w 216"/>
              <a:gd name="T57" fmla="*/ 127 h 285"/>
              <a:gd name="T58" fmla="*/ 82 w 216"/>
              <a:gd name="T59" fmla="*/ 14 h 285"/>
              <a:gd name="T60" fmla="*/ 145 w 216"/>
              <a:gd name="T61" fmla="*/ 14 h 285"/>
              <a:gd name="T62" fmla="*/ 177 w 216"/>
              <a:gd name="T63" fmla="*/ 19 h 285"/>
              <a:gd name="T64" fmla="*/ 196 w 216"/>
              <a:gd name="T65" fmla="*/ 33 h 285"/>
              <a:gd name="T66" fmla="*/ 209 w 216"/>
              <a:gd name="T67" fmla="*/ 62 h 285"/>
              <a:gd name="T68" fmla="*/ 216 w 216"/>
              <a:gd name="T69" fmla="*/ 62 h 285"/>
              <a:gd name="T70" fmla="*/ 213 w 216"/>
              <a:gd name="T71" fmla="*/ 0 h 285"/>
              <a:gd name="T72" fmla="*/ 0 w 216"/>
              <a:gd name="T73" fmla="*/ 0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16" h="285">
                <a:moveTo>
                  <a:pt x="0" y="0"/>
                </a:moveTo>
                <a:lnTo>
                  <a:pt x="0" y="0"/>
                </a:lnTo>
                <a:lnTo>
                  <a:pt x="0" y="7"/>
                </a:lnTo>
                <a:lnTo>
                  <a:pt x="10" y="7"/>
                </a:lnTo>
                <a:cubicBezTo>
                  <a:pt x="17" y="7"/>
                  <a:pt x="24" y="8"/>
                  <a:pt x="30" y="12"/>
                </a:cubicBezTo>
                <a:cubicBezTo>
                  <a:pt x="34" y="14"/>
                  <a:pt x="37" y="18"/>
                  <a:pt x="38" y="21"/>
                </a:cubicBezTo>
                <a:cubicBezTo>
                  <a:pt x="40" y="26"/>
                  <a:pt x="41" y="35"/>
                  <a:pt x="41" y="49"/>
                </a:cubicBezTo>
                <a:lnTo>
                  <a:pt x="41" y="234"/>
                </a:lnTo>
                <a:cubicBezTo>
                  <a:pt x="41" y="251"/>
                  <a:pt x="39" y="263"/>
                  <a:pt x="36" y="267"/>
                </a:cubicBezTo>
                <a:cubicBezTo>
                  <a:pt x="31" y="274"/>
                  <a:pt x="22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3" y="285"/>
                </a:lnTo>
                <a:lnTo>
                  <a:pt x="123" y="277"/>
                </a:lnTo>
                <a:lnTo>
                  <a:pt x="113" y="277"/>
                </a:lnTo>
                <a:cubicBezTo>
                  <a:pt x="106" y="277"/>
                  <a:pt x="99" y="275"/>
                  <a:pt x="93" y="272"/>
                </a:cubicBezTo>
                <a:cubicBezTo>
                  <a:pt x="88" y="269"/>
                  <a:pt x="85" y="266"/>
                  <a:pt x="85" y="263"/>
                </a:cubicBezTo>
                <a:cubicBezTo>
                  <a:pt x="82" y="258"/>
                  <a:pt x="82" y="249"/>
                  <a:pt x="82" y="234"/>
                </a:cubicBezTo>
                <a:lnTo>
                  <a:pt x="82" y="145"/>
                </a:lnTo>
                <a:lnTo>
                  <a:pt x="134" y="145"/>
                </a:lnTo>
                <a:cubicBezTo>
                  <a:pt x="143" y="145"/>
                  <a:pt x="151" y="146"/>
                  <a:pt x="155" y="149"/>
                </a:cubicBezTo>
                <a:cubicBezTo>
                  <a:pt x="160" y="151"/>
                  <a:pt x="164" y="155"/>
                  <a:pt x="167" y="161"/>
                </a:cubicBezTo>
                <a:cubicBezTo>
                  <a:pt x="170" y="166"/>
                  <a:pt x="171" y="174"/>
                  <a:pt x="171" y="185"/>
                </a:cubicBezTo>
                <a:lnTo>
                  <a:pt x="179" y="185"/>
                </a:lnTo>
                <a:lnTo>
                  <a:pt x="179" y="88"/>
                </a:lnTo>
                <a:lnTo>
                  <a:pt x="171" y="88"/>
                </a:lnTo>
                <a:cubicBezTo>
                  <a:pt x="169" y="103"/>
                  <a:pt x="165" y="114"/>
                  <a:pt x="160" y="119"/>
                </a:cubicBezTo>
                <a:cubicBezTo>
                  <a:pt x="155" y="125"/>
                  <a:pt x="145" y="127"/>
                  <a:pt x="134" y="127"/>
                </a:cubicBezTo>
                <a:lnTo>
                  <a:pt x="82" y="127"/>
                </a:lnTo>
                <a:lnTo>
                  <a:pt x="82" y="14"/>
                </a:lnTo>
                <a:lnTo>
                  <a:pt x="145" y="14"/>
                </a:lnTo>
                <a:cubicBezTo>
                  <a:pt x="160" y="14"/>
                  <a:pt x="171" y="16"/>
                  <a:pt x="177" y="19"/>
                </a:cubicBezTo>
                <a:cubicBezTo>
                  <a:pt x="185" y="21"/>
                  <a:pt x="191" y="26"/>
                  <a:pt x="196" y="33"/>
                </a:cubicBezTo>
                <a:cubicBezTo>
                  <a:pt x="200" y="39"/>
                  <a:pt x="205" y="49"/>
                  <a:pt x="209" y="62"/>
                </a:cubicBezTo>
                <a:lnTo>
                  <a:pt x="216" y="62"/>
                </a:lnTo>
                <a:lnTo>
                  <a:pt x="213" y="0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5" name="Freeform 13"/>
          <p:cNvSpPr>
            <a:spLocks/>
          </p:cNvSpPr>
          <p:nvPr userDrawn="1"/>
        </p:nvSpPr>
        <p:spPr bwMode="auto">
          <a:xfrm>
            <a:off x="10244177" y="5691478"/>
            <a:ext cx="133958" cy="250586"/>
          </a:xfrm>
          <a:custGeom>
            <a:avLst/>
            <a:gdLst>
              <a:gd name="T0" fmla="*/ 0 w 123"/>
              <a:gd name="T1" fmla="*/ 7 h 285"/>
              <a:gd name="T2" fmla="*/ 0 w 123"/>
              <a:gd name="T3" fmla="*/ 7 h 285"/>
              <a:gd name="T4" fmla="*/ 10 w 123"/>
              <a:gd name="T5" fmla="*/ 7 h 285"/>
              <a:gd name="T6" fmla="*/ 29 w 123"/>
              <a:gd name="T7" fmla="*/ 12 h 285"/>
              <a:gd name="T8" fmla="*/ 38 w 123"/>
              <a:gd name="T9" fmla="*/ 21 h 285"/>
              <a:gd name="T10" fmla="*/ 41 w 123"/>
              <a:gd name="T11" fmla="*/ 49 h 285"/>
              <a:gd name="T12" fmla="*/ 41 w 123"/>
              <a:gd name="T13" fmla="*/ 234 h 285"/>
              <a:gd name="T14" fmla="*/ 36 w 123"/>
              <a:gd name="T15" fmla="*/ 267 h 285"/>
              <a:gd name="T16" fmla="*/ 10 w 123"/>
              <a:gd name="T17" fmla="*/ 277 h 285"/>
              <a:gd name="T18" fmla="*/ 0 w 123"/>
              <a:gd name="T19" fmla="*/ 277 h 285"/>
              <a:gd name="T20" fmla="*/ 0 w 123"/>
              <a:gd name="T21" fmla="*/ 285 h 285"/>
              <a:gd name="T22" fmla="*/ 123 w 123"/>
              <a:gd name="T23" fmla="*/ 285 h 285"/>
              <a:gd name="T24" fmla="*/ 123 w 123"/>
              <a:gd name="T25" fmla="*/ 277 h 285"/>
              <a:gd name="T26" fmla="*/ 112 w 123"/>
              <a:gd name="T27" fmla="*/ 277 h 285"/>
              <a:gd name="T28" fmla="*/ 93 w 123"/>
              <a:gd name="T29" fmla="*/ 272 h 285"/>
              <a:gd name="T30" fmla="*/ 84 w 123"/>
              <a:gd name="T31" fmla="*/ 263 h 285"/>
              <a:gd name="T32" fmla="*/ 81 w 123"/>
              <a:gd name="T33" fmla="*/ 234 h 285"/>
              <a:gd name="T34" fmla="*/ 81 w 123"/>
              <a:gd name="T35" fmla="*/ 49 h 285"/>
              <a:gd name="T36" fmla="*/ 86 w 123"/>
              <a:gd name="T37" fmla="*/ 18 h 285"/>
              <a:gd name="T38" fmla="*/ 112 w 123"/>
              <a:gd name="T39" fmla="*/ 7 h 285"/>
              <a:gd name="T40" fmla="*/ 123 w 123"/>
              <a:gd name="T41" fmla="*/ 7 h 285"/>
              <a:gd name="T42" fmla="*/ 123 w 123"/>
              <a:gd name="T43" fmla="*/ 0 h 285"/>
              <a:gd name="T44" fmla="*/ 0 w 123"/>
              <a:gd name="T45" fmla="*/ 0 h 285"/>
              <a:gd name="T46" fmla="*/ 0 w 123"/>
              <a:gd name="T47" fmla="*/ 7 h 2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123" h="285">
                <a:moveTo>
                  <a:pt x="0" y="7"/>
                </a:moveTo>
                <a:lnTo>
                  <a:pt x="0" y="7"/>
                </a:lnTo>
                <a:lnTo>
                  <a:pt x="10" y="7"/>
                </a:lnTo>
                <a:cubicBezTo>
                  <a:pt x="17" y="7"/>
                  <a:pt x="23" y="8"/>
                  <a:pt x="29" y="12"/>
                </a:cubicBezTo>
                <a:cubicBezTo>
                  <a:pt x="34" y="14"/>
                  <a:pt x="37" y="18"/>
                  <a:pt x="38" y="21"/>
                </a:cubicBezTo>
                <a:cubicBezTo>
                  <a:pt x="40" y="26"/>
                  <a:pt x="41" y="35"/>
                  <a:pt x="41" y="49"/>
                </a:cubicBezTo>
                <a:lnTo>
                  <a:pt x="41" y="234"/>
                </a:lnTo>
                <a:cubicBezTo>
                  <a:pt x="41" y="251"/>
                  <a:pt x="39" y="263"/>
                  <a:pt x="36" y="267"/>
                </a:cubicBezTo>
                <a:cubicBezTo>
                  <a:pt x="30" y="274"/>
                  <a:pt x="22" y="277"/>
                  <a:pt x="10" y="277"/>
                </a:cubicBezTo>
                <a:lnTo>
                  <a:pt x="0" y="277"/>
                </a:lnTo>
                <a:lnTo>
                  <a:pt x="0" y="285"/>
                </a:lnTo>
                <a:lnTo>
                  <a:pt x="123" y="285"/>
                </a:lnTo>
                <a:lnTo>
                  <a:pt x="123" y="277"/>
                </a:lnTo>
                <a:lnTo>
                  <a:pt x="112" y="277"/>
                </a:lnTo>
                <a:cubicBezTo>
                  <a:pt x="106" y="277"/>
                  <a:pt x="99" y="275"/>
                  <a:pt x="93" y="272"/>
                </a:cubicBezTo>
                <a:cubicBezTo>
                  <a:pt x="89" y="269"/>
                  <a:pt x="86" y="266"/>
                  <a:pt x="84" y="263"/>
                </a:cubicBezTo>
                <a:cubicBezTo>
                  <a:pt x="83" y="258"/>
                  <a:pt x="81" y="249"/>
                  <a:pt x="81" y="234"/>
                </a:cubicBezTo>
                <a:lnTo>
                  <a:pt x="81" y="49"/>
                </a:lnTo>
                <a:cubicBezTo>
                  <a:pt x="81" y="33"/>
                  <a:pt x="83" y="21"/>
                  <a:pt x="86" y="18"/>
                </a:cubicBezTo>
                <a:cubicBezTo>
                  <a:pt x="92" y="10"/>
                  <a:pt x="101" y="7"/>
                  <a:pt x="112" y="7"/>
                </a:cubicBezTo>
                <a:lnTo>
                  <a:pt x="123" y="7"/>
                </a:lnTo>
                <a:lnTo>
                  <a:pt x="123" y="0"/>
                </a:lnTo>
                <a:lnTo>
                  <a:pt x="0" y="0"/>
                </a:lnTo>
                <a:lnTo>
                  <a:pt x="0" y="7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6" name="Freeform 14"/>
          <p:cNvSpPr>
            <a:spLocks/>
          </p:cNvSpPr>
          <p:nvPr userDrawn="1"/>
        </p:nvSpPr>
        <p:spPr bwMode="auto">
          <a:xfrm>
            <a:off x="9358968" y="6113443"/>
            <a:ext cx="47066" cy="51845"/>
          </a:xfrm>
          <a:custGeom>
            <a:avLst/>
            <a:gdLst>
              <a:gd name="T0" fmla="*/ 0 w 43"/>
              <a:gd name="T1" fmla="*/ 0 h 59"/>
              <a:gd name="T2" fmla="*/ 0 w 43"/>
              <a:gd name="T3" fmla="*/ 0 h 59"/>
              <a:gd name="T4" fmla="*/ 42 w 43"/>
              <a:gd name="T5" fmla="*/ 0 h 59"/>
              <a:gd name="T6" fmla="*/ 42 w 43"/>
              <a:gd name="T7" fmla="*/ 10 h 59"/>
              <a:gd name="T8" fmla="*/ 13 w 43"/>
              <a:gd name="T9" fmla="*/ 10 h 59"/>
              <a:gd name="T10" fmla="*/ 13 w 43"/>
              <a:gd name="T11" fmla="*/ 23 h 59"/>
              <a:gd name="T12" fmla="*/ 39 w 43"/>
              <a:gd name="T13" fmla="*/ 23 h 59"/>
              <a:gd name="T14" fmla="*/ 39 w 43"/>
              <a:gd name="T15" fmla="*/ 34 h 59"/>
              <a:gd name="T16" fmla="*/ 13 w 43"/>
              <a:gd name="T17" fmla="*/ 34 h 59"/>
              <a:gd name="T18" fmla="*/ 13 w 43"/>
              <a:gd name="T19" fmla="*/ 48 h 59"/>
              <a:gd name="T20" fmla="*/ 43 w 43"/>
              <a:gd name="T21" fmla="*/ 48 h 59"/>
              <a:gd name="T22" fmla="*/ 43 w 43"/>
              <a:gd name="T23" fmla="*/ 59 h 59"/>
              <a:gd name="T24" fmla="*/ 0 w 43"/>
              <a:gd name="T25" fmla="*/ 59 h 59"/>
              <a:gd name="T26" fmla="*/ 0 w 43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9" y="23"/>
                </a:lnTo>
                <a:lnTo>
                  <a:pt x="39" y="34"/>
                </a:lnTo>
                <a:lnTo>
                  <a:pt x="13" y="34"/>
                </a:lnTo>
                <a:lnTo>
                  <a:pt x="13" y="48"/>
                </a:lnTo>
                <a:lnTo>
                  <a:pt x="43" y="48"/>
                </a:lnTo>
                <a:lnTo>
                  <a:pt x="4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7" name="Freeform 15"/>
          <p:cNvSpPr>
            <a:spLocks/>
          </p:cNvSpPr>
          <p:nvPr userDrawn="1"/>
        </p:nvSpPr>
        <p:spPr bwMode="auto">
          <a:xfrm>
            <a:off x="9415085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13 w 42"/>
              <a:gd name="T5" fmla="*/ 0 h 59"/>
              <a:gd name="T6" fmla="*/ 13 w 42"/>
              <a:gd name="T7" fmla="*/ 48 h 59"/>
              <a:gd name="T8" fmla="*/ 42 w 42"/>
              <a:gd name="T9" fmla="*/ 48 h 59"/>
              <a:gd name="T10" fmla="*/ 42 w 42"/>
              <a:gd name="T11" fmla="*/ 59 h 59"/>
              <a:gd name="T12" fmla="*/ 0 w 42"/>
              <a:gd name="T13" fmla="*/ 59 h 59"/>
              <a:gd name="T14" fmla="*/ 0 w 42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8" name="Freeform 16"/>
          <p:cNvSpPr>
            <a:spLocks noEditPoints="1"/>
          </p:cNvSpPr>
          <p:nvPr userDrawn="1"/>
        </p:nvSpPr>
        <p:spPr bwMode="auto">
          <a:xfrm>
            <a:off x="9491115" y="6113443"/>
            <a:ext cx="50687" cy="51845"/>
          </a:xfrm>
          <a:custGeom>
            <a:avLst/>
            <a:gdLst>
              <a:gd name="T0" fmla="*/ 26 w 47"/>
              <a:gd name="T1" fmla="*/ 48 h 59"/>
              <a:gd name="T2" fmla="*/ 26 w 47"/>
              <a:gd name="T3" fmla="*/ 48 h 59"/>
              <a:gd name="T4" fmla="*/ 34 w 47"/>
              <a:gd name="T5" fmla="*/ 41 h 59"/>
              <a:gd name="T6" fmla="*/ 26 w 47"/>
              <a:gd name="T7" fmla="*/ 34 h 59"/>
              <a:gd name="T8" fmla="*/ 13 w 47"/>
              <a:gd name="T9" fmla="*/ 34 h 59"/>
              <a:gd name="T10" fmla="*/ 13 w 47"/>
              <a:gd name="T11" fmla="*/ 48 h 59"/>
              <a:gd name="T12" fmla="*/ 26 w 47"/>
              <a:gd name="T13" fmla="*/ 48 h 59"/>
              <a:gd name="T14" fmla="*/ 25 w 47"/>
              <a:gd name="T15" fmla="*/ 23 h 59"/>
              <a:gd name="T16" fmla="*/ 25 w 47"/>
              <a:gd name="T17" fmla="*/ 23 h 59"/>
              <a:gd name="T18" fmla="*/ 33 w 47"/>
              <a:gd name="T19" fmla="*/ 17 h 59"/>
              <a:gd name="T20" fmla="*/ 25 w 47"/>
              <a:gd name="T21" fmla="*/ 10 h 59"/>
              <a:gd name="T22" fmla="*/ 13 w 47"/>
              <a:gd name="T23" fmla="*/ 10 h 59"/>
              <a:gd name="T24" fmla="*/ 13 w 47"/>
              <a:gd name="T25" fmla="*/ 23 h 59"/>
              <a:gd name="T26" fmla="*/ 25 w 47"/>
              <a:gd name="T27" fmla="*/ 23 h 59"/>
              <a:gd name="T28" fmla="*/ 0 w 47"/>
              <a:gd name="T29" fmla="*/ 0 h 59"/>
              <a:gd name="T30" fmla="*/ 0 w 47"/>
              <a:gd name="T31" fmla="*/ 0 h 59"/>
              <a:gd name="T32" fmla="*/ 28 w 47"/>
              <a:gd name="T33" fmla="*/ 0 h 59"/>
              <a:gd name="T34" fmla="*/ 45 w 47"/>
              <a:gd name="T35" fmla="*/ 15 h 59"/>
              <a:gd name="T36" fmla="*/ 37 w 47"/>
              <a:gd name="T37" fmla="*/ 28 h 59"/>
              <a:gd name="T38" fmla="*/ 37 w 47"/>
              <a:gd name="T39" fmla="*/ 28 h 59"/>
              <a:gd name="T40" fmla="*/ 47 w 47"/>
              <a:gd name="T41" fmla="*/ 42 h 59"/>
              <a:gd name="T42" fmla="*/ 29 w 47"/>
              <a:gd name="T43" fmla="*/ 59 h 59"/>
              <a:gd name="T44" fmla="*/ 0 w 47"/>
              <a:gd name="T45" fmla="*/ 59 h 59"/>
              <a:gd name="T46" fmla="*/ 0 w 47"/>
              <a:gd name="T4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</a:cxnLst>
            <a:rect l="0" t="0" r="r" b="b"/>
            <a:pathLst>
              <a:path w="47" h="59">
                <a:moveTo>
                  <a:pt x="26" y="48"/>
                </a:moveTo>
                <a:lnTo>
                  <a:pt x="26" y="48"/>
                </a:lnTo>
                <a:cubicBezTo>
                  <a:pt x="31" y="48"/>
                  <a:pt x="34" y="45"/>
                  <a:pt x="34" y="41"/>
                </a:cubicBezTo>
                <a:cubicBezTo>
                  <a:pt x="34" y="36"/>
                  <a:pt x="31" y="34"/>
                  <a:pt x="26" y="34"/>
                </a:cubicBezTo>
                <a:lnTo>
                  <a:pt x="13" y="34"/>
                </a:lnTo>
                <a:lnTo>
                  <a:pt x="13" y="48"/>
                </a:lnTo>
                <a:lnTo>
                  <a:pt x="26" y="48"/>
                </a:lnTo>
                <a:close/>
                <a:moveTo>
                  <a:pt x="25" y="23"/>
                </a:moveTo>
                <a:lnTo>
                  <a:pt x="25" y="23"/>
                </a:lnTo>
                <a:cubicBezTo>
                  <a:pt x="30" y="23"/>
                  <a:pt x="33" y="21"/>
                  <a:pt x="33" y="17"/>
                </a:cubicBezTo>
                <a:cubicBezTo>
                  <a:pt x="33" y="12"/>
                  <a:pt x="30" y="10"/>
                  <a:pt x="25" y="10"/>
                </a:cubicBezTo>
                <a:lnTo>
                  <a:pt x="13" y="10"/>
                </a:lnTo>
                <a:lnTo>
                  <a:pt x="13" y="23"/>
                </a:lnTo>
                <a:lnTo>
                  <a:pt x="25" y="23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8" y="0"/>
                </a:lnTo>
                <a:cubicBezTo>
                  <a:pt x="39" y="0"/>
                  <a:pt x="45" y="5"/>
                  <a:pt x="45" y="15"/>
                </a:cubicBezTo>
                <a:cubicBezTo>
                  <a:pt x="45" y="20"/>
                  <a:pt x="43" y="25"/>
                  <a:pt x="37" y="28"/>
                </a:cubicBezTo>
                <a:lnTo>
                  <a:pt x="37" y="28"/>
                </a:lnTo>
                <a:cubicBezTo>
                  <a:pt x="43" y="29"/>
                  <a:pt x="47" y="35"/>
                  <a:pt x="47" y="42"/>
                </a:cubicBezTo>
                <a:cubicBezTo>
                  <a:pt x="47" y="52"/>
                  <a:pt x="39" y="59"/>
                  <a:pt x="29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19" name="Freeform 17"/>
          <p:cNvSpPr>
            <a:spLocks noEditPoints="1"/>
          </p:cNvSpPr>
          <p:nvPr userDrawn="1"/>
        </p:nvSpPr>
        <p:spPr bwMode="auto">
          <a:xfrm>
            <a:off x="9545423" y="6113443"/>
            <a:ext cx="61548" cy="51845"/>
          </a:xfrm>
          <a:custGeom>
            <a:avLst/>
            <a:gdLst>
              <a:gd name="T0" fmla="*/ 35 w 56"/>
              <a:gd name="T1" fmla="*/ 36 h 59"/>
              <a:gd name="T2" fmla="*/ 35 w 56"/>
              <a:gd name="T3" fmla="*/ 36 h 59"/>
              <a:gd name="T4" fmla="*/ 28 w 56"/>
              <a:gd name="T5" fmla="*/ 14 h 59"/>
              <a:gd name="T6" fmla="*/ 27 w 56"/>
              <a:gd name="T7" fmla="*/ 14 h 59"/>
              <a:gd name="T8" fmla="*/ 20 w 56"/>
              <a:gd name="T9" fmla="*/ 36 h 59"/>
              <a:gd name="T10" fmla="*/ 35 w 56"/>
              <a:gd name="T11" fmla="*/ 36 h 59"/>
              <a:gd name="T12" fmla="*/ 22 w 56"/>
              <a:gd name="T13" fmla="*/ 0 h 59"/>
              <a:gd name="T14" fmla="*/ 22 w 56"/>
              <a:gd name="T15" fmla="*/ 0 h 59"/>
              <a:gd name="T16" fmla="*/ 35 w 56"/>
              <a:gd name="T17" fmla="*/ 0 h 59"/>
              <a:gd name="T18" fmla="*/ 56 w 56"/>
              <a:gd name="T19" fmla="*/ 59 h 59"/>
              <a:gd name="T20" fmla="*/ 42 w 56"/>
              <a:gd name="T21" fmla="*/ 59 h 59"/>
              <a:gd name="T22" fmla="*/ 38 w 56"/>
              <a:gd name="T23" fmla="*/ 47 h 59"/>
              <a:gd name="T24" fmla="*/ 17 w 56"/>
              <a:gd name="T25" fmla="*/ 47 h 59"/>
              <a:gd name="T26" fmla="*/ 13 w 56"/>
              <a:gd name="T27" fmla="*/ 59 h 59"/>
              <a:gd name="T28" fmla="*/ 0 w 56"/>
              <a:gd name="T29" fmla="*/ 59 h 59"/>
              <a:gd name="T30" fmla="*/ 22 w 56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6" h="59">
                <a:moveTo>
                  <a:pt x="35" y="36"/>
                </a:moveTo>
                <a:lnTo>
                  <a:pt x="35" y="36"/>
                </a:lnTo>
                <a:lnTo>
                  <a:pt x="28" y="14"/>
                </a:lnTo>
                <a:lnTo>
                  <a:pt x="27" y="14"/>
                </a:lnTo>
                <a:lnTo>
                  <a:pt x="20" y="36"/>
                </a:lnTo>
                <a:lnTo>
                  <a:pt x="35" y="36"/>
                </a:lnTo>
                <a:close/>
                <a:moveTo>
                  <a:pt x="22" y="0"/>
                </a:moveTo>
                <a:lnTo>
                  <a:pt x="22" y="0"/>
                </a:lnTo>
                <a:lnTo>
                  <a:pt x="35" y="0"/>
                </a:lnTo>
                <a:lnTo>
                  <a:pt x="56" y="59"/>
                </a:lnTo>
                <a:lnTo>
                  <a:pt x="42" y="59"/>
                </a:lnTo>
                <a:lnTo>
                  <a:pt x="38" y="47"/>
                </a:lnTo>
                <a:lnTo>
                  <a:pt x="17" y="47"/>
                </a:lnTo>
                <a:lnTo>
                  <a:pt x="13" y="59"/>
                </a:lnTo>
                <a:lnTo>
                  <a:pt x="0" y="59"/>
                </a:lnTo>
                <a:lnTo>
                  <a:pt x="22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0" name="Freeform 18"/>
          <p:cNvSpPr>
            <a:spLocks/>
          </p:cNvSpPr>
          <p:nvPr userDrawn="1"/>
        </p:nvSpPr>
        <p:spPr bwMode="auto">
          <a:xfrm>
            <a:off x="9614211" y="6113443"/>
            <a:ext cx="52498" cy="51845"/>
          </a:xfrm>
          <a:custGeom>
            <a:avLst/>
            <a:gdLst>
              <a:gd name="T0" fmla="*/ 0 w 49"/>
              <a:gd name="T1" fmla="*/ 0 h 59"/>
              <a:gd name="T2" fmla="*/ 0 w 49"/>
              <a:gd name="T3" fmla="*/ 0 h 59"/>
              <a:gd name="T4" fmla="*/ 12 w 49"/>
              <a:gd name="T5" fmla="*/ 0 h 59"/>
              <a:gd name="T6" fmla="*/ 36 w 49"/>
              <a:gd name="T7" fmla="*/ 36 h 59"/>
              <a:gd name="T8" fmla="*/ 37 w 49"/>
              <a:gd name="T9" fmla="*/ 36 h 59"/>
              <a:gd name="T10" fmla="*/ 37 w 49"/>
              <a:gd name="T11" fmla="*/ 0 h 59"/>
              <a:gd name="T12" fmla="*/ 49 w 49"/>
              <a:gd name="T13" fmla="*/ 0 h 59"/>
              <a:gd name="T14" fmla="*/ 49 w 49"/>
              <a:gd name="T15" fmla="*/ 59 h 59"/>
              <a:gd name="T16" fmla="*/ 37 w 49"/>
              <a:gd name="T17" fmla="*/ 59 h 59"/>
              <a:gd name="T18" fmla="*/ 12 w 49"/>
              <a:gd name="T19" fmla="*/ 21 h 59"/>
              <a:gd name="T20" fmla="*/ 12 w 49"/>
              <a:gd name="T21" fmla="*/ 21 h 59"/>
              <a:gd name="T22" fmla="*/ 12 w 49"/>
              <a:gd name="T23" fmla="*/ 59 h 59"/>
              <a:gd name="T24" fmla="*/ 0 w 49"/>
              <a:gd name="T25" fmla="*/ 59 h 59"/>
              <a:gd name="T26" fmla="*/ 0 w 49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9" h="59">
                <a:moveTo>
                  <a:pt x="0" y="0"/>
                </a:moveTo>
                <a:lnTo>
                  <a:pt x="0" y="0"/>
                </a:lnTo>
                <a:lnTo>
                  <a:pt x="12" y="0"/>
                </a:lnTo>
                <a:lnTo>
                  <a:pt x="36" y="36"/>
                </a:lnTo>
                <a:lnTo>
                  <a:pt x="37" y="36"/>
                </a:lnTo>
                <a:lnTo>
                  <a:pt x="37" y="0"/>
                </a:lnTo>
                <a:lnTo>
                  <a:pt x="49" y="0"/>
                </a:lnTo>
                <a:lnTo>
                  <a:pt x="49" y="59"/>
                </a:lnTo>
                <a:lnTo>
                  <a:pt x="37" y="59"/>
                </a:lnTo>
                <a:lnTo>
                  <a:pt x="12" y="21"/>
                </a:lnTo>
                <a:lnTo>
                  <a:pt x="12" y="21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1" name="Freeform 19"/>
          <p:cNvSpPr>
            <a:spLocks/>
          </p:cNvSpPr>
          <p:nvPr userDrawn="1"/>
        </p:nvSpPr>
        <p:spPr bwMode="auto">
          <a:xfrm>
            <a:off x="9677570" y="6113443"/>
            <a:ext cx="52498" cy="51845"/>
          </a:xfrm>
          <a:custGeom>
            <a:avLst/>
            <a:gdLst>
              <a:gd name="T0" fmla="*/ 0 w 48"/>
              <a:gd name="T1" fmla="*/ 40 h 60"/>
              <a:gd name="T2" fmla="*/ 0 w 48"/>
              <a:gd name="T3" fmla="*/ 40 h 60"/>
              <a:gd name="T4" fmla="*/ 0 w 48"/>
              <a:gd name="T5" fmla="*/ 21 h 60"/>
              <a:gd name="T6" fmla="*/ 24 w 48"/>
              <a:gd name="T7" fmla="*/ 0 h 60"/>
              <a:gd name="T8" fmla="*/ 48 w 48"/>
              <a:gd name="T9" fmla="*/ 19 h 60"/>
              <a:gd name="T10" fmla="*/ 48 w 48"/>
              <a:gd name="T11" fmla="*/ 21 h 60"/>
              <a:gd name="T12" fmla="*/ 35 w 48"/>
              <a:gd name="T13" fmla="*/ 21 h 60"/>
              <a:gd name="T14" fmla="*/ 35 w 48"/>
              <a:gd name="T15" fmla="*/ 20 h 60"/>
              <a:gd name="T16" fmla="*/ 24 w 48"/>
              <a:gd name="T17" fmla="*/ 11 h 60"/>
              <a:gd name="T18" fmla="*/ 13 w 48"/>
              <a:gd name="T19" fmla="*/ 21 h 60"/>
              <a:gd name="T20" fmla="*/ 13 w 48"/>
              <a:gd name="T21" fmla="*/ 39 h 60"/>
              <a:gd name="T22" fmla="*/ 25 w 48"/>
              <a:gd name="T23" fmla="*/ 50 h 60"/>
              <a:gd name="T24" fmla="*/ 35 w 48"/>
              <a:gd name="T25" fmla="*/ 40 h 60"/>
              <a:gd name="T26" fmla="*/ 35 w 48"/>
              <a:gd name="T27" fmla="*/ 39 h 60"/>
              <a:gd name="T28" fmla="*/ 48 w 48"/>
              <a:gd name="T29" fmla="*/ 39 h 60"/>
              <a:gd name="T30" fmla="*/ 48 w 48"/>
              <a:gd name="T31" fmla="*/ 41 h 60"/>
              <a:gd name="T32" fmla="*/ 25 w 48"/>
              <a:gd name="T33" fmla="*/ 60 h 60"/>
              <a:gd name="T34" fmla="*/ 0 w 48"/>
              <a:gd name="T35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" h="60">
                <a:moveTo>
                  <a:pt x="0" y="40"/>
                </a:moveTo>
                <a:lnTo>
                  <a:pt x="0" y="40"/>
                </a:lnTo>
                <a:lnTo>
                  <a:pt x="0" y="21"/>
                </a:lnTo>
                <a:cubicBezTo>
                  <a:pt x="0" y="7"/>
                  <a:pt x="11" y="0"/>
                  <a:pt x="24" y="0"/>
                </a:cubicBezTo>
                <a:cubicBezTo>
                  <a:pt x="36" y="0"/>
                  <a:pt x="48" y="6"/>
                  <a:pt x="48" y="19"/>
                </a:cubicBezTo>
                <a:lnTo>
                  <a:pt x="48" y="21"/>
                </a:lnTo>
                <a:lnTo>
                  <a:pt x="35" y="21"/>
                </a:lnTo>
                <a:lnTo>
                  <a:pt x="35" y="20"/>
                </a:lnTo>
                <a:cubicBezTo>
                  <a:pt x="35" y="13"/>
                  <a:pt x="29" y="11"/>
                  <a:pt x="24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5" y="47"/>
                  <a:pt x="35" y="40"/>
                </a:cubicBezTo>
                <a:lnTo>
                  <a:pt x="35" y="39"/>
                </a:lnTo>
                <a:lnTo>
                  <a:pt x="48" y="39"/>
                </a:lnTo>
                <a:lnTo>
                  <a:pt x="48" y="41"/>
                </a:lnTo>
                <a:cubicBezTo>
                  <a:pt x="48" y="54"/>
                  <a:pt x="36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2" name="Freeform 20"/>
          <p:cNvSpPr>
            <a:spLocks noEditPoints="1"/>
          </p:cNvSpPr>
          <p:nvPr userDrawn="1"/>
        </p:nvSpPr>
        <p:spPr bwMode="auto">
          <a:xfrm>
            <a:off x="9737308" y="6113443"/>
            <a:ext cx="52498" cy="51845"/>
          </a:xfrm>
          <a:custGeom>
            <a:avLst/>
            <a:gdLst>
              <a:gd name="T0" fmla="*/ 36 w 49"/>
              <a:gd name="T1" fmla="*/ 39 h 60"/>
              <a:gd name="T2" fmla="*/ 36 w 49"/>
              <a:gd name="T3" fmla="*/ 39 h 60"/>
              <a:gd name="T4" fmla="*/ 36 w 49"/>
              <a:gd name="T5" fmla="*/ 21 h 60"/>
              <a:gd name="T6" fmla="*/ 24 w 49"/>
              <a:gd name="T7" fmla="*/ 11 h 60"/>
              <a:gd name="T8" fmla="*/ 13 w 49"/>
              <a:gd name="T9" fmla="*/ 21 h 60"/>
              <a:gd name="T10" fmla="*/ 13 w 49"/>
              <a:gd name="T11" fmla="*/ 39 h 60"/>
              <a:gd name="T12" fmla="*/ 25 w 49"/>
              <a:gd name="T13" fmla="*/ 50 h 60"/>
              <a:gd name="T14" fmla="*/ 36 w 49"/>
              <a:gd name="T15" fmla="*/ 39 h 60"/>
              <a:gd name="T16" fmla="*/ 0 w 49"/>
              <a:gd name="T17" fmla="*/ 40 h 60"/>
              <a:gd name="T18" fmla="*/ 0 w 49"/>
              <a:gd name="T19" fmla="*/ 40 h 60"/>
              <a:gd name="T20" fmla="*/ 0 w 49"/>
              <a:gd name="T21" fmla="*/ 22 h 60"/>
              <a:gd name="T22" fmla="*/ 24 w 49"/>
              <a:gd name="T23" fmla="*/ 0 h 60"/>
              <a:gd name="T24" fmla="*/ 49 w 49"/>
              <a:gd name="T25" fmla="*/ 21 h 60"/>
              <a:gd name="T26" fmla="*/ 49 w 49"/>
              <a:gd name="T27" fmla="*/ 38 h 60"/>
              <a:gd name="T28" fmla="*/ 25 w 49"/>
              <a:gd name="T29" fmla="*/ 60 h 60"/>
              <a:gd name="T30" fmla="*/ 0 w 49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1" y="11"/>
                  <a:pt x="24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9" y="7"/>
                  <a:pt x="49" y="21"/>
                </a:cubicBezTo>
                <a:lnTo>
                  <a:pt x="49" y="38"/>
                </a:lnTo>
                <a:cubicBezTo>
                  <a:pt x="49" y="53"/>
                  <a:pt x="37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3" name="Freeform 21"/>
          <p:cNvSpPr>
            <a:spLocks noEditPoints="1"/>
          </p:cNvSpPr>
          <p:nvPr userDrawn="1"/>
        </p:nvSpPr>
        <p:spPr bwMode="auto">
          <a:xfrm>
            <a:off x="9822390" y="6113443"/>
            <a:ext cx="50687" cy="51845"/>
          </a:xfrm>
          <a:custGeom>
            <a:avLst/>
            <a:gdLst>
              <a:gd name="T0" fmla="*/ 23 w 47"/>
              <a:gd name="T1" fmla="*/ 48 h 59"/>
              <a:gd name="T2" fmla="*/ 23 w 47"/>
              <a:gd name="T3" fmla="*/ 48 h 59"/>
              <a:gd name="T4" fmla="*/ 35 w 47"/>
              <a:gd name="T5" fmla="*/ 37 h 59"/>
              <a:gd name="T6" fmla="*/ 35 w 47"/>
              <a:gd name="T7" fmla="*/ 21 h 59"/>
              <a:gd name="T8" fmla="*/ 23 w 47"/>
              <a:gd name="T9" fmla="*/ 10 h 59"/>
              <a:gd name="T10" fmla="*/ 13 w 47"/>
              <a:gd name="T11" fmla="*/ 10 h 59"/>
              <a:gd name="T12" fmla="*/ 13 w 47"/>
              <a:gd name="T13" fmla="*/ 48 h 59"/>
              <a:gd name="T14" fmla="*/ 23 w 47"/>
              <a:gd name="T15" fmla="*/ 48 h 59"/>
              <a:gd name="T16" fmla="*/ 0 w 47"/>
              <a:gd name="T17" fmla="*/ 0 h 59"/>
              <a:gd name="T18" fmla="*/ 0 w 47"/>
              <a:gd name="T19" fmla="*/ 0 h 59"/>
              <a:gd name="T20" fmla="*/ 24 w 47"/>
              <a:gd name="T21" fmla="*/ 0 h 59"/>
              <a:gd name="T22" fmla="*/ 47 w 47"/>
              <a:gd name="T23" fmla="*/ 21 h 59"/>
              <a:gd name="T24" fmla="*/ 47 w 47"/>
              <a:gd name="T25" fmla="*/ 37 h 59"/>
              <a:gd name="T26" fmla="*/ 24 w 47"/>
              <a:gd name="T27" fmla="*/ 59 h 59"/>
              <a:gd name="T28" fmla="*/ 0 w 47"/>
              <a:gd name="T29" fmla="*/ 59 h 59"/>
              <a:gd name="T30" fmla="*/ 0 w 47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59">
                <a:moveTo>
                  <a:pt x="23" y="48"/>
                </a:moveTo>
                <a:lnTo>
                  <a:pt x="23" y="48"/>
                </a:lnTo>
                <a:cubicBezTo>
                  <a:pt x="29" y="48"/>
                  <a:pt x="35" y="44"/>
                  <a:pt x="35" y="37"/>
                </a:cubicBezTo>
                <a:lnTo>
                  <a:pt x="35" y="21"/>
                </a:lnTo>
                <a:cubicBezTo>
                  <a:pt x="35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7" y="0"/>
                  <a:pt x="47" y="7"/>
                  <a:pt x="47" y="21"/>
                </a:cubicBezTo>
                <a:lnTo>
                  <a:pt x="47" y="37"/>
                </a:lnTo>
                <a:cubicBezTo>
                  <a:pt x="47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4" name="Freeform 22"/>
          <p:cNvSpPr>
            <a:spLocks/>
          </p:cNvSpPr>
          <p:nvPr userDrawn="1"/>
        </p:nvSpPr>
        <p:spPr bwMode="auto">
          <a:xfrm>
            <a:off x="9883939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3 w 42"/>
              <a:gd name="T9" fmla="*/ 10 h 59"/>
              <a:gd name="T10" fmla="*/ 13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3 w 42"/>
              <a:gd name="T17" fmla="*/ 34 h 59"/>
              <a:gd name="T18" fmla="*/ 13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5" name="Freeform 23"/>
          <p:cNvSpPr>
            <a:spLocks noEditPoints="1"/>
          </p:cNvSpPr>
          <p:nvPr userDrawn="1"/>
        </p:nvSpPr>
        <p:spPr bwMode="auto">
          <a:xfrm>
            <a:off x="9963589" y="6113443"/>
            <a:ext cx="50687" cy="51845"/>
          </a:xfrm>
          <a:custGeom>
            <a:avLst/>
            <a:gdLst>
              <a:gd name="T0" fmla="*/ 23 w 47"/>
              <a:gd name="T1" fmla="*/ 48 h 59"/>
              <a:gd name="T2" fmla="*/ 23 w 47"/>
              <a:gd name="T3" fmla="*/ 48 h 59"/>
              <a:gd name="T4" fmla="*/ 34 w 47"/>
              <a:gd name="T5" fmla="*/ 37 h 59"/>
              <a:gd name="T6" fmla="*/ 34 w 47"/>
              <a:gd name="T7" fmla="*/ 21 h 59"/>
              <a:gd name="T8" fmla="*/ 23 w 47"/>
              <a:gd name="T9" fmla="*/ 10 h 59"/>
              <a:gd name="T10" fmla="*/ 13 w 47"/>
              <a:gd name="T11" fmla="*/ 10 h 59"/>
              <a:gd name="T12" fmla="*/ 13 w 47"/>
              <a:gd name="T13" fmla="*/ 48 h 59"/>
              <a:gd name="T14" fmla="*/ 23 w 47"/>
              <a:gd name="T15" fmla="*/ 48 h 59"/>
              <a:gd name="T16" fmla="*/ 0 w 47"/>
              <a:gd name="T17" fmla="*/ 0 h 59"/>
              <a:gd name="T18" fmla="*/ 0 w 47"/>
              <a:gd name="T19" fmla="*/ 0 h 59"/>
              <a:gd name="T20" fmla="*/ 23 w 47"/>
              <a:gd name="T21" fmla="*/ 0 h 59"/>
              <a:gd name="T22" fmla="*/ 47 w 47"/>
              <a:gd name="T23" fmla="*/ 21 h 59"/>
              <a:gd name="T24" fmla="*/ 47 w 47"/>
              <a:gd name="T25" fmla="*/ 37 h 59"/>
              <a:gd name="T26" fmla="*/ 24 w 47"/>
              <a:gd name="T27" fmla="*/ 59 h 59"/>
              <a:gd name="T28" fmla="*/ 0 w 47"/>
              <a:gd name="T29" fmla="*/ 59 h 59"/>
              <a:gd name="T30" fmla="*/ 0 w 47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7" h="59">
                <a:moveTo>
                  <a:pt x="23" y="48"/>
                </a:moveTo>
                <a:lnTo>
                  <a:pt x="23" y="48"/>
                </a:lnTo>
                <a:cubicBezTo>
                  <a:pt x="28" y="48"/>
                  <a:pt x="34" y="44"/>
                  <a:pt x="34" y="37"/>
                </a:cubicBezTo>
                <a:lnTo>
                  <a:pt x="34" y="21"/>
                </a:lnTo>
                <a:cubicBezTo>
                  <a:pt x="34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3" y="0"/>
                </a:lnTo>
                <a:cubicBezTo>
                  <a:pt x="36" y="0"/>
                  <a:pt x="47" y="7"/>
                  <a:pt x="47" y="21"/>
                </a:cubicBezTo>
                <a:lnTo>
                  <a:pt x="47" y="37"/>
                </a:lnTo>
                <a:cubicBezTo>
                  <a:pt x="47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6" name="Freeform 24"/>
          <p:cNvSpPr>
            <a:spLocks/>
          </p:cNvSpPr>
          <p:nvPr userDrawn="1"/>
        </p:nvSpPr>
        <p:spPr bwMode="auto">
          <a:xfrm>
            <a:off x="10025138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2 w 42"/>
              <a:gd name="T9" fmla="*/ 10 h 59"/>
              <a:gd name="T10" fmla="*/ 12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2 w 42"/>
              <a:gd name="T17" fmla="*/ 34 h 59"/>
              <a:gd name="T18" fmla="*/ 12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2" y="10"/>
                </a:lnTo>
                <a:lnTo>
                  <a:pt x="12" y="23"/>
                </a:lnTo>
                <a:lnTo>
                  <a:pt x="38" y="23"/>
                </a:lnTo>
                <a:lnTo>
                  <a:pt x="38" y="34"/>
                </a:lnTo>
                <a:lnTo>
                  <a:pt x="12" y="34"/>
                </a:lnTo>
                <a:lnTo>
                  <a:pt x="12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7" name="Freeform 25"/>
          <p:cNvSpPr>
            <a:spLocks/>
          </p:cNvSpPr>
          <p:nvPr userDrawn="1"/>
        </p:nvSpPr>
        <p:spPr bwMode="auto">
          <a:xfrm>
            <a:off x="10075824" y="6113443"/>
            <a:ext cx="52498" cy="51845"/>
          </a:xfrm>
          <a:custGeom>
            <a:avLst/>
            <a:gdLst>
              <a:gd name="T0" fmla="*/ 0 w 48"/>
              <a:gd name="T1" fmla="*/ 48 h 60"/>
              <a:gd name="T2" fmla="*/ 0 w 48"/>
              <a:gd name="T3" fmla="*/ 48 h 60"/>
              <a:gd name="T4" fmla="*/ 10 w 48"/>
              <a:gd name="T5" fmla="*/ 42 h 60"/>
              <a:gd name="T6" fmla="*/ 25 w 48"/>
              <a:gd name="T7" fmla="*/ 50 h 60"/>
              <a:gd name="T8" fmla="*/ 35 w 48"/>
              <a:gd name="T9" fmla="*/ 43 h 60"/>
              <a:gd name="T10" fmla="*/ 28 w 48"/>
              <a:gd name="T11" fmla="*/ 36 h 60"/>
              <a:gd name="T12" fmla="*/ 18 w 48"/>
              <a:gd name="T13" fmla="*/ 34 h 60"/>
              <a:gd name="T14" fmla="*/ 4 w 48"/>
              <a:gd name="T15" fmla="*/ 18 h 60"/>
              <a:gd name="T16" fmla="*/ 25 w 48"/>
              <a:gd name="T17" fmla="*/ 0 h 60"/>
              <a:gd name="T18" fmla="*/ 47 w 48"/>
              <a:gd name="T19" fmla="*/ 10 h 60"/>
              <a:gd name="T20" fmla="*/ 37 w 48"/>
              <a:gd name="T21" fmla="*/ 16 h 60"/>
              <a:gd name="T22" fmla="*/ 25 w 48"/>
              <a:gd name="T23" fmla="*/ 10 h 60"/>
              <a:gd name="T24" fmla="*/ 16 w 48"/>
              <a:gd name="T25" fmla="*/ 17 h 60"/>
              <a:gd name="T26" fmla="*/ 24 w 48"/>
              <a:gd name="T27" fmla="*/ 23 h 60"/>
              <a:gd name="T28" fmla="*/ 34 w 48"/>
              <a:gd name="T29" fmla="*/ 26 h 60"/>
              <a:gd name="T30" fmla="*/ 48 w 48"/>
              <a:gd name="T31" fmla="*/ 42 h 60"/>
              <a:gd name="T32" fmla="*/ 25 w 48"/>
              <a:gd name="T33" fmla="*/ 60 h 60"/>
              <a:gd name="T34" fmla="*/ 0 w 48"/>
              <a:gd name="T35" fmla="*/ 48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8" h="60">
                <a:moveTo>
                  <a:pt x="0" y="48"/>
                </a:moveTo>
                <a:lnTo>
                  <a:pt x="0" y="48"/>
                </a:lnTo>
                <a:lnTo>
                  <a:pt x="10" y="42"/>
                </a:lnTo>
                <a:cubicBezTo>
                  <a:pt x="13" y="47"/>
                  <a:pt x="18" y="50"/>
                  <a:pt x="25" y="50"/>
                </a:cubicBezTo>
                <a:cubicBezTo>
                  <a:pt x="30" y="50"/>
                  <a:pt x="35" y="48"/>
                  <a:pt x="35" y="43"/>
                </a:cubicBezTo>
                <a:cubicBezTo>
                  <a:pt x="35" y="39"/>
                  <a:pt x="32" y="38"/>
                  <a:pt x="28" y="36"/>
                </a:cubicBezTo>
                <a:lnTo>
                  <a:pt x="18" y="34"/>
                </a:lnTo>
                <a:cubicBezTo>
                  <a:pt x="10" y="32"/>
                  <a:pt x="4" y="28"/>
                  <a:pt x="4" y="18"/>
                </a:cubicBezTo>
                <a:cubicBezTo>
                  <a:pt x="4" y="7"/>
                  <a:pt x="13" y="0"/>
                  <a:pt x="25" y="0"/>
                </a:cubicBezTo>
                <a:cubicBezTo>
                  <a:pt x="35" y="0"/>
                  <a:pt x="42" y="3"/>
                  <a:pt x="47" y="10"/>
                </a:cubicBezTo>
                <a:lnTo>
                  <a:pt x="37" y="16"/>
                </a:lnTo>
                <a:cubicBezTo>
                  <a:pt x="35" y="12"/>
                  <a:pt x="30" y="10"/>
                  <a:pt x="25" y="10"/>
                </a:cubicBezTo>
                <a:cubicBezTo>
                  <a:pt x="20" y="10"/>
                  <a:pt x="16" y="12"/>
                  <a:pt x="16" y="17"/>
                </a:cubicBezTo>
                <a:cubicBezTo>
                  <a:pt x="16" y="20"/>
                  <a:pt x="20" y="22"/>
                  <a:pt x="24" y="23"/>
                </a:cubicBezTo>
                <a:lnTo>
                  <a:pt x="34" y="26"/>
                </a:lnTo>
                <a:cubicBezTo>
                  <a:pt x="42" y="27"/>
                  <a:pt x="48" y="32"/>
                  <a:pt x="48" y="42"/>
                </a:cubicBezTo>
                <a:cubicBezTo>
                  <a:pt x="48" y="54"/>
                  <a:pt x="37" y="60"/>
                  <a:pt x="25" y="60"/>
                </a:cubicBezTo>
                <a:cubicBezTo>
                  <a:pt x="14" y="60"/>
                  <a:pt x="5" y="57"/>
                  <a:pt x="0" y="4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8" name="Freeform 26"/>
          <p:cNvSpPr>
            <a:spLocks noEditPoints="1"/>
          </p:cNvSpPr>
          <p:nvPr userDrawn="1"/>
        </p:nvSpPr>
        <p:spPr bwMode="auto">
          <a:xfrm>
            <a:off x="10131941" y="6113443"/>
            <a:ext cx="59739" cy="51845"/>
          </a:xfrm>
          <a:custGeom>
            <a:avLst/>
            <a:gdLst>
              <a:gd name="T0" fmla="*/ 35 w 55"/>
              <a:gd name="T1" fmla="*/ 36 h 59"/>
              <a:gd name="T2" fmla="*/ 35 w 55"/>
              <a:gd name="T3" fmla="*/ 36 h 59"/>
              <a:gd name="T4" fmla="*/ 27 w 55"/>
              <a:gd name="T5" fmla="*/ 14 h 59"/>
              <a:gd name="T6" fmla="*/ 27 w 55"/>
              <a:gd name="T7" fmla="*/ 14 h 59"/>
              <a:gd name="T8" fmla="*/ 20 w 55"/>
              <a:gd name="T9" fmla="*/ 36 h 59"/>
              <a:gd name="T10" fmla="*/ 35 w 55"/>
              <a:gd name="T11" fmla="*/ 36 h 59"/>
              <a:gd name="T12" fmla="*/ 21 w 55"/>
              <a:gd name="T13" fmla="*/ 0 h 59"/>
              <a:gd name="T14" fmla="*/ 21 w 55"/>
              <a:gd name="T15" fmla="*/ 0 h 59"/>
              <a:gd name="T16" fmla="*/ 34 w 55"/>
              <a:gd name="T17" fmla="*/ 0 h 59"/>
              <a:gd name="T18" fmla="*/ 55 w 55"/>
              <a:gd name="T19" fmla="*/ 59 h 59"/>
              <a:gd name="T20" fmla="*/ 42 w 55"/>
              <a:gd name="T21" fmla="*/ 59 h 59"/>
              <a:gd name="T22" fmla="*/ 38 w 55"/>
              <a:gd name="T23" fmla="*/ 47 h 59"/>
              <a:gd name="T24" fmla="*/ 16 w 55"/>
              <a:gd name="T25" fmla="*/ 47 h 59"/>
              <a:gd name="T26" fmla="*/ 12 w 55"/>
              <a:gd name="T27" fmla="*/ 59 h 59"/>
              <a:gd name="T28" fmla="*/ 0 w 55"/>
              <a:gd name="T29" fmla="*/ 59 h 59"/>
              <a:gd name="T30" fmla="*/ 21 w 55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55" h="59">
                <a:moveTo>
                  <a:pt x="35" y="36"/>
                </a:moveTo>
                <a:lnTo>
                  <a:pt x="35" y="36"/>
                </a:lnTo>
                <a:lnTo>
                  <a:pt x="27" y="14"/>
                </a:lnTo>
                <a:lnTo>
                  <a:pt x="27" y="14"/>
                </a:lnTo>
                <a:lnTo>
                  <a:pt x="20" y="36"/>
                </a:lnTo>
                <a:lnTo>
                  <a:pt x="35" y="36"/>
                </a:lnTo>
                <a:close/>
                <a:moveTo>
                  <a:pt x="21" y="0"/>
                </a:moveTo>
                <a:lnTo>
                  <a:pt x="21" y="0"/>
                </a:lnTo>
                <a:lnTo>
                  <a:pt x="34" y="0"/>
                </a:lnTo>
                <a:lnTo>
                  <a:pt x="55" y="59"/>
                </a:lnTo>
                <a:lnTo>
                  <a:pt x="42" y="59"/>
                </a:lnTo>
                <a:lnTo>
                  <a:pt x="38" y="47"/>
                </a:lnTo>
                <a:lnTo>
                  <a:pt x="16" y="47"/>
                </a:lnTo>
                <a:lnTo>
                  <a:pt x="12" y="59"/>
                </a:lnTo>
                <a:lnTo>
                  <a:pt x="0" y="59"/>
                </a:lnTo>
                <a:lnTo>
                  <a:pt x="21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29" name="Freeform 27"/>
          <p:cNvSpPr>
            <a:spLocks noEditPoints="1"/>
          </p:cNvSpPr>
          <p:nvPr userDrawn="1"/>
        </p:nvSpPr>
        <p:spPr bwMode="auto">
          <a:xfrm>
            <a:off x="10198921" y="6113443"/>
            <a:ext cx="52498" cy="51845"/>
          </a:xfrm>
          <a:custGeom>
            <a:avLst/>
            <a:gdLst>
              <a:gd name="T0" fmla="*/ 22 w 47"/>
              <a:gd name="T1" fmla="*/ 27 h 59"/>
              <a:gd name="T2" fmla="*/ 22 w 47"/>
              <a:gd name="T3" fmla="*/ 27 h 59"/>
              <a:gd name="T4" fmla="*/ 32 w 47"/>
              <a:gd name="T5" fmla="*/ 19 h 59"/>
              <a:gd name="T6" fmla="*/ 22 w 47"/>
              <a:gd name="T7" fmla="*/ 10 h 59"/>
              <a:gd name="T8" fmla="*/ 12 w 47"/>
              <a:gd name="T9" fmla="*/ 10 h 59"/>
              <a:gd name="T10" fmla="*/ 12 w 47"/>
              <a:gd name="T11" fmla="*/ 27 h 59"/>
              <a:gd name="T12" fmla="*/ 22 w 47"/>
              <a:gd name="T13" fmla="*/ 27 h 59"/>
              <a:gd name="T14" fmla="*/ 0 w 47"/>
              <a:gd name="T15" fmla="*/ 0 h 59"/>
              <a:gd name="T16" fmla="*/ 0 w 47"/>
              <a:gd name="T17" fmla="*/ 0 h 59"/>
              <a:gd name="T18" fmla="*/ 24 w 47"/>
              <a:gd name="T19" fmla="*/ 0 h 59"/>
              <a:gd name="T20" fmla="*/ 45 w 47"/>
              <a:gd name="T21" fmla="*/ 18 h 59"/>
              <a:gd name="T22" fmla="*/ 33 w 47"/>
              <a:gd name="T23" fmla="*/ 35 h 59"/>
              <a:gd name="T24" fmla="*/ 47 w 47"/>
              <a:gd name="T25" fmla="*/ 59 h 59"/>
              <a:gd name="T26" fmla="*/ 33 w 47"/>
              <a:gd name="T27" fmla="*/ 59 h 59"/>
              <a:gd name="T28" fmla="*/ 21 w 47"/>
              <a:gd name="T29" fmla="*/ 37 h 59"/>
              <a:gd name="T30" fmla="*/ 12 w 47"/>
              <a:gd name="T31" fmla="*/ 37 h 59"/>
              <a:gd name="T32" fmla="*/ 12 w 47"/>
              <a:gd name="T33" fmla="*/ 59 h 59"/>
              <a:gd name="T34" fmla="*/ 0 w 47"/>
              <a:gd name="T35" fmla="*/ 59 h 59"/>
              <a:gd name="T36" fmla="*/ 0 w 47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7" h="59">
                <a:moveTo>
                  <a:pt x="22" y="27"/>
                </a:moveTo>
                <a:lnTo>
                  <a:pt x="22" y="27"/>
                </a:lnTo>
                <a:cubicBezTo>
                  <a:pt x="28" y="27"/>
                  <a:pt x="32" y="24"/>
                  <a:pt x="32" y="19"/>
                </a:cubicBezTo>
                <a:cubicBezTo>
                  <a:pt x="32" y="13"/>
                  <a:pt x="28" y="10"/>
                  <a:pt x="22" y="10"/>
                </a:cubicBezTo>
                <a:lnTo>
                  <a:pt x="12" y="10"/>
                </a:lnTo>
                <a:lnTo>
                  <a:pt x="12" y="27"/>
                </a:lnTo>
                <a:lnTo>
                  <a:pt x="22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6" y="0"/>
                  <a:pt x="45" y="7"/>
                  <a:pt x="45" y="18"/>
                </a:cubicBezTo>
                <a:cubicBezTo>
                  <a:pt x="45" y="25"/>
                  <a:pt x="41" y="32"/>
                  <a:pt x="33" y="35"/>
                </a:cubicBezTo>
                <a:lnTo>
                  <a:pt x="47" y="59"/>
                </a:lnTo>
                <a:lnTo>
                  <a:pt x="33" y="59"/>
                </a:lnTo>
                <a:lnTo>
                  <a:pt x="21" y="37"/>
                </a:lnTo>
                <a:lnTo>
                  <a:pt x="12" y="37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0" name="Freeform 28"/>
          <p:cNvSpPr>
            <a:spLocks noEditPoints="1"/>
          </p:cNvSpPr>
          <p:nvPr userDrawn="1"/>
        </p:nvSpPr>
        <p:spPr bwMode="auto">
          <a:xfrm>
            <a:off x="10258658" y="6113443"/>
            <a:ext cx="52498" cy="51845"/>
          </a:xfrm>
          <a:custGeom>
            <a:avLst/>
            <a:gdLst>
              <a:gd name="T0" fmla="*/ 23 w 48"/>
              <a:gd name="T1" fmla="*/ 27 h 59"/>
              <a:gd name="T2" fmla="*/ 23 w 48"/>
              <a:gd name="T3" fmla="*/ 27 h 59"/>
              <a:gd name="T4" fmla="*/ 33 w 48"/>
              <a:gd name="T5" fmla="*/ 19 h 59"/>
              <a:gd name="T6" fmla="*/ 23 w 48"/>
              <a:gd name="T7" fmla="*/ 10 h 59"/>
              <a:gd name="T8" fmla="*/ 13 w 48"/>
              <a:gd name="T9" fmla="*/ 10 h 59"/>
              <a:gd name="T10" fmla="*/ 13 w 48"/>
              <a:gd name="T11" fmla="*/ 27 h 59"/>
              <a:gd name="T12" fmla="*/ 23 w 48"/>
              <a:gd name="T13" fmla="*/ 27 h 59"/>
              <a:gd name="T14" fmla="*/ 0 w 48"/>
              <a:gd name="T15" fmla="*/ 0 h 59"/>
              <a:gd name="T16" fmla="*/ 0 w 48"/>
              <a:gd name="T17" fmla="*/ 0 h 59"/>
              <a:gd name="T18" fmla="*/ 25 w 48"/>
              <a:gd name="T19" fmla="*/ 0 h 59"/>
              <a:gd name="T20" fmla="*/ 45 w 48"/>
              <a:gd name="T21" fmla="*/ 18 h 59"/>
              <a:gd name="T22" fmla="*/ 34 w 48"/>
              <a:gd name="T23" fmla="*/ 35 h 59"/>
              <a:gd name="T24" fmla="*/ 48 w 48"/>
              <a:gd name="T25" fmla="*/ 59 h 59"/>
              <a:gd name="T26" fmla="*/ 34 w 48"/>
              <a:gd name="T27" fmla="*/ 59 h 59"/>
              <a:gd name="T28" fmla="*/ 21 w 48"/>
              <a:gd name="T29" fmla="*/ 37 h 59"/>
              <a:gd name="T30" fmla="*/ 13 w 48"/>
              <a:gd name="T31" fmla="*/ 37 h 59"/>
              <a:gd name="T32" fmla="*/ 13 w 48"/>
              <a:gd name="T33" fmla="*/ 59 h 59"/>
              <a:gd name="T34" fmla="*/ 0 w 48"/>
              <a:gd name="T35" fmla="*/ 59 h 59"/>
              <a:gd name="T36" fmla="*/ 0 w 48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8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3" y="10"/>
                </a:lnTo>
                <a:lnTo>
                  <a:pt x="13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5"/>
                  <a:pt x="42" y="32"/>
                  <a:pt x="34" y="35"/>
                </a:cubicBezTo>
                <a:lnTo>
                  <a:pt x="48" y="59"/>
                </a:lnTo>
                <a:lnTo>
                  <a:pt x="34" y="59"/>
                </a:lnTo>
                <a:lnTo>
                  <a:pt x="21" y="37"/>
                </a:lnTo>
                <a:lnTo>
                  <a:pt x="13" y="37"/>
                </a:lnTo>
                <a:lnTo>
                  <a:pt x="1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1" name="Freeform 29"/>
          <p:cNvSpPr>
            <a:spLocks noEditPoints="1"/>
          </p:cNvSpPr>
          <p:nvPr userDrawn="1"/>
        </p:nvSpPr>
        <p:spPr bwMode="auto">
          <a:xfrm>
            <a:off x="10316586" y="6113443"/>
            <a:ext cx="52498" cy="51845"/>
          </a:xfrm>
          <a:custGeom>
            <a:avLst/>
            <a:gdLst>
              <a:gd name="T0" fmla="*/ 36 w 48"/>
              <a:gd name="T1" fmla="*/ 39 h 60"/>
              <a:gd name="T2" fmla="*/ 36 w 48"/>
              <a:gd name="T3" fmla="*/ 39 h 60"/>
              <a:gd name="T4" fmla="*/ 36 w 48"/>
              <a:gd name="T5" fmla="*/ 21 h 60"/>
              <a:gd name="T6" fmla="*/ 24 w 48"/>
              <a:gd name="T7" fmla="*/ 11 h 60"/>
              <a:gd name="T8" fmla="*/ 13 w 48"/>
              <a:gd name="T9" fmla="*/ 21 h 60"/>
              <a:gd name="T10" fmla="*/ 13 w 48"/>
              <a:gd name="T11" fmla="*/ 39 h 60"/>
              <a:gd name="T12" fmla="*/ 24 w 48"/>
              <a:gd name="T13" fmla="*/ 50 h 60"/>
              <a:gd name="T14" fmla="*/ 36 w 48"/>
              <a:gd name="T15" fmla="*/ 39 h 60"/>
              <a:gd name="T16" fmla="*/ 0 w 48"/>
              <a:gd name="T17" fmla="*/ 40 h 60"/>
              <a:gd name="T18" fmla="*/ 0 w 48"/>
              <a:gd name="T19" fmla="*/ 40 h 60"/>
              <a:gd name="T20" fmla="*/ 0 w 48"/>
              <a:gd name="T21" fmla="*/ 22 h 60"/>
              <a:gd name="T22" fmla="*/ 24 w 48"/>
              <a:gd name="T23" fmla="*/ 0 h 60"/>
              <a:gd name="T24" fmla="*/ 48 w 48"/>
              <a:gd name="T25" fmla="*/ 21 h 60"/>
              <a:gd name="T26" fmla="*/ 48 w 48"/>
              <a:gd name="T27" fmla="*/ 38 h 60"/>
              <a:gd name="T28" fmla="*/ 24 w 48"/>
              <a:gd name="T29" fmla="*/ 60 h 60"/>
              <a:gd name="T30" fmla="*/ 0 w 48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0" y="11"/>
                  <a:pt x="24" y="11"/>
                </a:cubicBezTo>
                <a:cubicBezTo>
                  <a:pt x="18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4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8" y="7"/>
                  <a:pt x="48" y="21"/>
                </a:cubicBezTo>
                <a:lnTo>
                  <a:pt x="48" y="38"/>
                </a:lnTo>
                <a:cubicBezTo>
                  <a:pt x="48" y="53"/>
                  <a:pt x="36" y="60"/>
                  <a:pt x="24" y="60"/>
                </a:cubicBezTo>
                <a:cubicBezTo>
                  <a:pt x="11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2" name="Freeform 30"/>
          <p:cNvSpPr>
            <a:spLocks/>
          </p:cNvSpPr>
          <p:nvPr userDrawn="1"/>
        </p:nvSpPr>
        <p:spPr bwMode="auto">
          <a:xfrm>
            <a:off x="10379945" y="6113443"/>
            <a:ext cx="45257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3" name="Freeform 31"/>
          <p:cNvSpPr>
            <a:spLocks/>
          </p:cNvSpPr>
          <p:nvPr userDrawn="1"/>
        </p:nvSpPr>
        <p:spPr bwMode="auto">
          <a:xfrm>
            <a:off x="10434253" y="6113443"/>
            <a:ext cx="45257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4" name="Freeform 32"/>
          <p:cNvSpPr>
            <a:spLocks noEditPoints="1"/>
          </p:cNvSpPr>
          <p:nvPr userDrawn="1"/>
        </p:nvSpPr>
        <p:spPr bwMode="auto">
          <a:xfrm>
            <a:off x="10484939" y="6113443"/>
            <a:ext cx="52498" cy="51845"/>
          </a:xfrm>
          <a:custGeom>
            <a:avLst/>
            <a:gdLst>
              <a:gd name="T0" fmla="*/ 36 w 49"/>
              <a:gd name="T1" fmla="*/ 39 h 60"/>
              <a:gd name="T2" fmla="*/ 36 w 49"/>
              <a:gd name="T3" fmla="*/ 39 h 60"/>
              <a:gd name="T4" fmla="*/ 36 w 49"/>
              <a:gd name="T5" fmla="*/ 21 h 60"/>
              <a:gd name="T6" fmla="*/ 25 w 49"/>
              <a:gd name="T7" fmla="*/ 11 h 60"/>
              <a:gd name="T8" fmla="*/ 13 w 49"/>
              <a:gd name="T9" fmla="*/ 21 h 60"/>
              <a:gd name="T10" fmla="*/ 13 w 49"/>
              <a:gd name="T11" fmla="*/ 39 h 60"/>
              <a:gd name="T12" fmla="*/ 25 w 49"/>
              <a:gd name="T13" fmla="*/ 50 h 60"/>
              <a:gd name="T14" fmla="*/ 36 w 49"/>
              <a:gd name="T15" fmla="*/ 39 h 60"/>
              <a:gd name="T16" fmla="*/ 0 w 49"/>
              <a:gd name="T17" fmla="*/ 40 h 60"/>
              <a:gd name="T18" fmla="*/ 0 w 49"/>
              <a:gd name="T19" fmla="*/ 40 h 60"/>
              <a:gd name="T20" fmla="*/ 0 w 49"/>
              <a:gd name="T21" fmla="*/ 22 h 60"/>
              <a:gd name="T22" fmla="*/ 24 w 49"/>
              <a:gd name="T23" fmla="*/ 0 h 60"/>
              <a:gd name="T24" fmla="*/ 49 w 49"/>
              <a:gd name="T25" fmla="*/ 21 h 60"/>
              <a:gd name="T26" fmla="*/ 49 w 49"/>
              <a:gd name="T27" fmla="*/ 38 h 60"/>
              <a:gd name="T28" fmla="*/ 25 w 49"/>
              <a:gd name="T29" fmla="*/ 60 h 60"/>
              <a:gd name="T30" fmla="*/ 0 w 49"/>
              <a:gd name="T31" fmla="*/ 40 h 6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9" h="60">
                <a:moveTo>
                  <a:pt x="36" y="39"/>
                </a:moveTo>
                <a:lnTo>
                  <a:pt x="36" y="39"/>
                </a:lnTo>
                <a:lnTo>
                  <a:pt x="36" y="21"/>
                </a:lnTo>
                <a:cubicBezTo>
                  <a:pt x="36" y="14"/>
                  <a:pt x="31" y="11"/>
                  <a:pt x="25" y="11"/>
                </a:cubicBezTo>
                <a:cubicBezTo>
                  <a:pt x="19" y="11"/>
                  <a:pt x="13" y="13"/>
                  <a:pt x="13" y="21"/>
                </a:cubicBezTo>
                <a:lnTo>
                  <a:pt x="13" y="39"/>
                </a:lnTo>
                <a:cubicBezTo>
                  <a:pt x="13" y="46"/>
                  <a:pt x="18" y="50"/>
                  <a:pt x="25" y="50"/>
                </a:cubicBezTo>
                <a:cubicBezTo>
                  <a:pt x="30" y="50"/>
                  <a:pt x="36" y="47"/>
                  <a:pt x="36" y="39"/>
                </a:cubicBezTo>
                <a:close/>
                <a:moveTo>
                  <a:pt x="0" y="40"/>
                </a:moveTo>
                <a:lnTo>
                  <a:pt x="0" y="40"/>
                </a:lnTo>
                <a:lnTo>
                  <a:pt x="0" y="22"/>
                </a:lnTo>
                <a:cubicBezTo>
                  <a:pt x="0" y="7"/>
                  <a:pt x="12" y="0"/>
                  <a:pt x="24" y="0"/>
                </a:cubicBezTo>
                <a:cubicBezTo>
                  <a:pt x="37" y="0"/>
                  <a:pt x="49" y="7"/>
                  <a:pt x="49" y="21"/>
                </a:cubicBezTo>
                <a:lnTo>
                  <a:pt x="49" y="38"/>
                </a:lnTo>
                <a:cubicBezTo>
                  <a:pt x="49" y="53"/>
                  <a:pt x="37" y="60"/>
                  <a:pt x="25" y="60"/>
                </a:cubicBezTo>
                <a:cubicBezTo>
                  <a:pt x="12" y="60"/>
                  <a:pt x="0" y="54"/>
                  <a:pt x="0" y="40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5" name="Freeform 33"/>
          <p:cNvSpPr>
            <a:spLocks noEditPoints="1"/>
          </p:cNvSpPr>
          <p:nvPr userDrawn="1"/>
        </p:nvSpPr>
        <p:spPr bwMode="auto">
          <a:xfrm>
            <a:off x="10570020" y="6113443"/>
            <a:ext cx="52498" cy="51845"/>
          </a:xfrm>
          <a:custGeom>
            <a:avLst/>
            <a:gdLst>
              <a:gd name="T0" fmla="*/ 23 w 48"/>
              <a:gd name="T1" fmla="*/ 48 h 59"/>
              <a:gd name="T2" fmla="*/ 23 w 48"/>
              <a:gd name="T3" fmla="*/ 48 h 59"/>
              <a:gd name="T4" fmla="*/ 35 w 48"/>
              <a:gd name="T5" fmla="*/ 37 h 59"/>
              <a:gd name="T6" fmla="*/ 35 w 48"/>
              <a:gd name="T7" fmla="*/ 21 h 59"/>
              <a:gd name="T8" fmla="*/ 23 w 48"/>
              <a:gd name="T9" fmla="*/ 10 h 59"/>
              <a:gd name="T10" fmla="*/ 13 w 48"/>
              <a:gd name="T11" fmla="*/ 10 h 59"/>
              <a:gd name="T12" fmla="*/ 13 w 48"/>
              <a:gd name="T13" fmla="*/ 48 h 59"/>
              <a:gd name="T14" fmla="*/ 23 w 48"/>
              <a:gd name="T15" fmla="*/ 48 h 59"/>
              <a:gd name="T16" fmla="*/ 0 w 48"/>
              <a:gd name="T17" fmla="*/ 0 h 59"/>
              <a:gd name="T18" fmla="*/ 0 w 48"/>
              <a:gd name="T19" fmla="*/ 0 h 59"/>
              <a:gd name="T20" fmla="*/ 24 w 48"/>
              <a:gd name="T21" fmla="*/ 0 h 59"/>
              <a:gd name="T22" fmla="*/ 48 w 48"/>
              <a:gd name="T23" fmla="*/ 21 h 59"/>
              <a:gd name="T24" fmla="*/ 48 w 48"/>
              <a:gd name="T25" fmla="*/ 37 h 59"/>
              <a:gd name="T26" fmla="*/ 24 w 48"/>
              <a:gd name="T27" fmla="*/ 59 h 59"/>
              <a:gd name="T28" fmla="*/ 0 w 48"/>
              <a:gd name="T29" fmla="*/ 59 h 59"/>
              <a:gd name="T30" fmla="*/ 0 w 48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8" h="59">
                <a:moveTo>
                  <a:pt x="23" y="48"/>
                </a:moveTo>
                <a:lnTo>
                  <a:pt x="23" y="48"/>
                </a:lnTo>
                <a:cubicBezTo>
                  <a:pt x="29" y="48"/>
                  <a:pt x="35" y="44"/>
                  <a:pt x="35" y="37"/>
                </a:cubicBezTo>
                <a:lnTo>
                  <a:pt x="35" y="21"/>
                </a:lnTo>
                <a:cubicBezTo>
                  <a:pt x="35" y="14"/>
                  <a:pt x="29" y="10"/>
                  <a:pt x="23" y="10"/>
                </a:cubicBezTo>
                <a:lnTo>
                  <a:pt x="13" y="10"/>
                </a:lnTo>
                <a:lnTo>
                  <a:pt x="13" y="48"/>
                </a:lnTo>
                <a:lnTo>
                  <a:pt x="23" y="48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4" y="0"/>
                </a:lnTo>
                <a:cubicBezTo>
                  <a:pt x="37" y="0"/>
                  <a:pt x="48" y="7"/>
                  <a:pt x="48" y="21"/>
                </a:cubicBezTo>
                <a:lnTo>
                  <a:pt x="48" y="37"/>
                </a:lnTo>
                <a:cubicBezTo>
                  <a:pt x="48" y="51"/>
                  <a:pt x="36" y="59"/>
                  <a:pt x="24" y="59"/>
                </a:cubicBez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6" name="Freeform 34"/>
          <p:cNvSpPr>
            <a:spLocks/>
          </p:cNvSpPr>
          <p:nvPr userDrawn="1"/>
        </p:nvSpPr>
        <p:spPr bwMode="auto">
          <a:xfrm>
            <a:off x="10631570" y="6113443"/>
            <a:ext cx="47066" cy="51845"/>
          </a:xfrm>
          <a:custGeom>
            <a:avLst/>
            <a:gdLst>
              <a:gd name="T0" fmla="*/ 0 w 43"/>
              <a:gd name="T1" fmla="*/ 0 h 59"/>
              <a:gd name="T2" fmla="*/ 0 w 43"/>
              <a:gd name="T3" fmla="*/ 0 h 59"/>
              <a:gd name="T4" fmla="*/ 42 w 43"/>
              <a:gd name="T5" fmla="*/ 0 h 59"/>
              <a:gd name="T6" fmla="*/ 42 w 43"/>
              <a:gd name="T7" fmla="*/ 10 h 59"/>
              <a:gd name="T8" fmla="*/ 13 w 43"/>
              <a:gd name="T9" fmla="*/ 10 h 59"/>
              <a:gd name="T10" fmla="*/ 13 w 43"/>
              <a:gd name="T11" fmla="*/ 23 h 59"/>
              <a:gd name="T12" fmla="*/ 38 w 43"/>
              <a:gd name="T13" fmla="*/ 23 h 59"/>
              <a:gd name="T14" fmla="*/ 38 w 43"/>
              <a:gd name="T15" fmla="*/ 34 h 59"/>
              <a:gd name="T16" fmla="*/ 13 w 43"/>
              <a:gd name="T17" fmla="*/ 34 h 59"/>
              <a:gd name="T18" fmla="*/ 13 w 43"/>
              <a:gd name="T19" fmla="*/ 48 h 59"/>
              <a:gd name="T20" fmla="*/ 43 w 43"/>
              <a:gd name="T21" fmla="*/ 48 h 59"/>
              <a:gd name="T22" fmla="*/ 43 w 43"/>
              <a:gd name="T23" fmla="*/ 59 h 59"/>
              <a:gd name="T24" fmla="*/ 0 w 43"/>
              <a:gd name="T25" fmla="*/ 59 h 59"/>
              <a:gd name="T26" fmla="*/ 0 w 43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3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3" y="48"/>
                </a:lnTo>
                <a:lnTo>
                  <a:pt x="4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7" name="Freeform 35"/>
          <p:cNvSpPr>
            <a:spLocks/>
          </p:cNvSpPr>
          <p:nvPr userDrawn="1"/>
        </p:nvSpPr>
        <p:spPr bwMode="auto">
          <a:xfrm>
            <a:off x="10689497" y="6113443"/>
            <a:ext cx="43446" cy="51845"/>
          </a:xfrm>
          <a:custGeom>
            <a:avLst/>
            <a:gdLst>
              <a:gd name="T0" fmla="*/ 0 w 41"/>
              <a:gd name="T1" fmla="*/ 0 h 59"/>
              <a:gd name="T2" fmla="*/ 0 w 41"/>
              <a:gd name="T3" fmla="*/ 0 h 59"/>
              <a:gd name="T4" fmla="*/ 13 w 41"/>
              <a:gd name="T5" fmla="*/ 0 h 59"/>
              <a:gd name="T6" fmla="*/ 13 w 41"/>
              <a:gd name="T7" fmla="*/ 48 h 59"/>
              <a:gd name="T8" fmla="*/ 41 w 41"/>
              <a:gd name="T9" fmla="*/ 48 h 59"/>
              <a:gd name="T10" fmla="*/ 41 w 41"/>
              <a:gd name="T11" fmla="*/ 59 h 59"/>
              <a:gd name="T12" fmla="*/ 0 w 41"/>
              <a:gd name="T13" fmla="*/ 59 h 59"/>
              <a:gd name="T14" fmla="*/ 0 w 41"/>
              <a:gd name="T15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41" h="59">
                <a:moveTo>
                  <a:pt x="0" y="0"/>
                </a:moveTo>
                <a:lnTo>
                  <a:pt x="0" y="0"/>
                </a:lnTo>
                <a:lnTo>
                  <a:pt x="13" y="0"/>
                </a:lnTo>
                <a:lnTo>
                  <a:pt x="13" y="48"/>
                </a:lnTo>
                <a:lnTo>
                  <a:pt x="41" y="48"/>
                </a:lnTo>
                <a:lnTo>
                  <a:pt x="41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8" name="Freeform 36"/>
          <p:cNvSpPr>
            <a:spLocks noEditPoints="1"/>
          </p:cNvSpPr>
          <p:nvPr userDrawn="1"/>
        </p:nvSpPr>
        <p:spPr bwMode="auto">
          <a:xfrm>
            <a:off x="10763718" y="6113443"/>
            <a:ext cx="48877" cy="51845"/>
          </a:xfrm>
          <a:custGeom>
            <a:avLst/>
            <a:gdLst>
              <a:gd name="T0" fmla="*/ 23 w 45"/>
              <a:gd name="T1" fmla="*/ 27 h 59"/>
              <a:gd name="T2" fmla="*/ 23 w 45"/>
              <a:gd name="T3" fmla="*/ 27 h 59"/>
              <a:gd name="T4" fmla="*/ 33 w 45"/>
              <a:gd name="T5" fmla="*/ 19 h 59"/>
              <a:gd name="T6" fmla="*/ 23 w 45"/>
              <a:gd name="T7" fmla="*/ 10 h 59"/>
              <a:gd name="T8" fmla="*/ 12 w 45"/>
              <a:gd name="T9" fmla="*/ 10 h 59"/>
              <a:gd name="T10" fmla="*/ 12 w 45"/>
              <a:gd name="T11" fmla="*/ 27 h 59"/>
              <a:gd name="T12" fmla="*/ 23 w 45"/>
              <a:gd name="T13" fmla="*/ 27 h 59"/>
              <a:gd name="T14" fmla="*/ 0 w 45"/>
              <a:gd name="T15" fmla="*/ 0 h 59"/>
              <a:gd name="T16" fmla="*/ 0 w 45"/>
              <a:gd name="T17" fmla="*/ 0 h 59"/>
              <a:gd name="T18" fmla="*/ 25 w 45"/>
              <a:gd name="T19" fmla="*/ 0 h 59"/>
              <a:gd name="T20" fmla="*/ 45 w 45"/>
              <a:gd name="T21" fmla="*/ 18 h 59"/>
              <a:gd name="T22" fmla="*/ 25 w 45"/>
              <a:gd name="T23" fmla="*/ 37 h 59"/>
              <a:gd name="T24" fmla="*/ 12 w 45"/>
              <a:gd name="T25" fmla="*/ 37 h 59"/>
              <a:gd name="T26" fmla="*/ 12 w 45"/>
              <a:gd name="T27" fmla="*/ 59 h 59"/>
              <a:gd name="T28" fmla="*/ 0 w 45"/>
              <a:gd name="T29" fmla="*/ 59 h 59"/>
              <a:gd name="T30" fmla="*/ 0 w 45"/>
              <a:gd name="T31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45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2" y="10"/>
                </a:lnTo>
                <a:lnTo>
                  <a:pt x="12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8"/>
                  <a:pt x="39" y="37"/>
                  <a:pt x="25" y="37"/>
                </a:cubicBezTo>
                <a:lnTo>
                  <a:pt x="12" y="37"/>
                </a:lnTo>
                <a:lnTo>
                  <a:pt x="1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9" name="Freeform 37"/>
          <p:cNvSpPr>
            <a:spLocks/>
          </p:cNvSpPr>
          <p:nvPr userDrawn="1"/>
        </p:nvSpPr>
        <p:spPr bwMode="auto">
          <a:xfrm>
            <a:off x="10821646" y="6113443"/>
            <a:ext cx="47066" cy="51845"/>
          </a:xfrm>
          <a:custGeom>
            <a:avLst/>
            <a:gdLst>
              <a:gd name="T0" fmla="*/ 0 w 42"/>
              <a:gd name="T1" fmla="*/ 0 h 59"/>
              <a:gd name="T2" fmla="*/ 0 w 42"/>
              <a:gd name="T3" fmla="*/ 0 h 59"/>
              <a:gd name="T4" fmla="*/ 42 w 42"/>
              <a:gd name="T5" fmla="*/ 0 h 59"/>
              <a:gd name="T6" fmla="*/ 42 w 42"/>
              <a:gd name="T7" fmla="*/ 10 h 59"/>
              <a:gd name="T8" fmla="*/ 13 w 42"/>
              <a:gd name="T9" fmla="*/ 10 h 59"/>
              <a:gd name="T10" fmla="*/ 13 w 42"/>
              <a:gd name="T11" fmla="*/ 23 h 59"/>
              <a:gd name="T12" fmla="*/ 38 w 42"/>
              <a:gd name="T13" fmla="*/ 23 h 59"/>
              <a:gd name="T14" fmla="*/ 38 w 42"/>
              <a:gd name="T15" fmla="*/ 34 h 59"/>
              <a:gd name="T16" fmla="*/ 13 w 42"/>
              <a:gd name="T17" fmla="*/ 34 h 59"/>
              <a:gd name="T18" fmla="*/ 13 w 42"/>
              <a:gd name="T19" fmla="*/ 48 h 59"/>
              <a:gd name="T20" fmla="*/ 42 w 42"/>
              <a:gd name="T21" fmla="*/ 48 h 59"/>
              <a:gd name="T22" fmla="*/ 42 w 42"/>
              <a:gd name="T23" fmla="*/ 59 h 59"/>
              <a:gd name="T24" fmla="*/ 0 w 42"/>
              <a:gd name="T25" fmla="*/ 59 h 59"/>
              <a:gd name="T26" fmla="*/ 0 w 42"/>
              <a:gd name="T2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42" h="59">
                <a:moveTo>
                  <a:pt x="0" y="0"/>
                </a:moveTo>
                <a:lnTo>
                  <a:pt x="0" y="0"/>
                </a:lnTo>
                <a:lnTo>
                  <a:pt x="42" y="0"/>
                </a:lnTo>
                <a:lnTo>
                  <a:pt x="42" y="10"/>
                </a:lnTo>
                <a:lnTo>
                  <a:pt x="13" y="10"/>
                </a:lnTo>
                <a:lnTo>
                  <a:pt x="13" y="23"/>
                </a:lnTo>
                <a:lnTo>
                  <a:pt x="38" y="23"/>
                </a:lnTo>
                <a:lnTo>
                  <a:pt x="38" y="34"/>
                </a:lnTo>
                <a:lnTo>
                  <a:pt x="13" y="34"/>
                </a:lnTo>
                <a:lnTo>
                  <a:pt x="13" y="48"/>
                </a:lnTo>
                <a:lnTo>
                  <a:pt x="42" y="48"/>
                </a:lnTo>
                <a:lnTo>
                  <a:pt x="42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40" name="Freeform 38"/>
          <p:cNvSpPr>
            <a:spLocks noEditPoints="1"/>
          </p:cNvSpPr>
          <p:nvPr userDrawn="1"/>
        </p:nvSpPr>
        <p:spPr bwMode="auto">
          <a:xfrm>
            <a:off x="10879573" y="6113443"/>
            <a:ext cx="52498" cy="51845"/>
          </a:xfrm>
          <a:custGeom>
            <a:avLst/>
            <a:gdLst>
              <a:gd name="T0" fmla="*/ 23 w 48"/>
              <a:gd name="T1" fmla="*/ 27 h 59"/>
              <a:gd name="T2" fmla="*/ 23 w 48"/>
              <a:gd name="T3" fmla="*/ 27 h 59"/>
              <a:gd name="T4" fmla="*/ 33 w 48"/>
              <a:gd name="T5" fmla="*/ 19 h 59"/>
              <a:gd name="T6" fmla="*/ 23 w 48"/>
              <a:gd name="T7" fmla="*/ 10 h 59"/>
              <a:gd name="T8" fmla="*/ 13 w 48"/>
              <a:gd name="T9" fmla="*/ 10 h 59"/>
              <a:gd name="T10" fmla="*/ 13 w 48"/>
              <a:gd name="T11" fmla="*/ 27 h 59"/>
              <a:gd name="T12" fmla="*/ 23 w 48"/>
              <a:gd name="T13" fmla="*/ 27 h 59"/>
              <a:gd name="T14" fmla="*/ 0 w 48"/>
              <a:gd name="T15" fmla="*/ 0 h 59"/>
              <a:gd name="T16" fmla="*/ 0 w 48"/>
              <a:gd name="T17" fmla="*/ 0 h 59"/>
              <a:gd name="T18" fmla="*/ 25 w 48"/>
              <a:gd name="T19" fmla="*/ 0 h 59"/>
              <a:gd name="T20" fmla="*/ 45 w 48"/>
              <a:gd name="T21" fmla="*/ 18 h 59"/>
              <a:gd name="T22" fmla="*/ 34 w 48"/>
              <a:gd name="T23" fmla="*/ 35 h 59"/>
              <a:gd name="T24" fmla="*/ 48 w 48"/>
              <a:gd name="T25" fmla="*/ 59 h 59"/>
              <a:gd name="T26" fmla="*/ 34 w 48"/>
              <a:gd name="T27" fmla="*/ 59 h 59"/>
              <a:gd name="T28" fmla="*/ 21 w 48"/>
              <a:gd name="T29" fmla="*/ 37 h 59"/>
              <a:gd name="T30" fmla="*/ 13 w 48"/>
              <a:gd name="T31" fmla="*/ 37 h 59"/>
              <a:gd name="T32" fmla="*/ 13 w 48"/>
              <a:gd name="T33" fmla="*/ 59 h 59"/>
              <a:gd name="T34" fmla="*/ 0 w 48"/>
              <a:gd name="T35" fmla="*/ 59 h 59"/>
              <a:gd name="T36" fmla="*/ 0 w 48"/>
              <a:gd name="T37" fmla="*/ 0 h 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</a:cxnLst>
            <a:rect l="0" t="0" r="r" b="b"/>
            <a:pathLst>
              <a:path w="48" h="59">
                <a:moveTo>
                  <a:pt x="23" y="27"/>
                </a:moveTo>
                <a:lnTo>
                  <a:pt x="23" y="27"/>
                </a:lnTo>
                <a:cubicBezTo>
                  <a:pt x="29" y="27"/>
                  <a:pt x="33" y="24"/>
                  <a:pt x="33" y="19"/>
                </a:cubicBezTo>
                <a:cubicBezTo>
                  <a:pt x="33" y="13"/>
                  <a:pt x="29" y="10"/>
                  <a:pt x="23" y="10"/>
                </a:cubicBezTo>
                <a:lnTo>
                  <a:pt x="13" y="10"/>
                </a:lnTo>
                <a:lnTo>
                  <a:pt x="13" y="27"/>
                </a:lnTo>
                <a:lnTo>
                  <a:pt x="23" y="27"/>
                </a:lnTo>
                <a:close/>
                <a:moveTo>
                  <a:pt x="0" y="0"/>
                </a:moveTo>
                <a:lnTo>
                  <a:pt x="0" y="0"/>
                </a:lnTo>
                <a:lnTo>
                  <a:pt x="25" y="0"/>
                </a:lnTo>
                <a:cubicBezTo>
                  <a:pt x="37" y="0"/>
                  <a:pt x="45" y="7"/>
                  <a:pt x="45" y="18"/>
                </a:cubicBezTo>
                <a:cubicBezTo>
                  <a:pt x="45" y="25"/>
                  <a:pt x="42" y="32"/>
                  <a:pt x="34" y="35"/>
                </a:cubicBezTo>
                <a:lnTo>
                  <a:pt x="48" y="59"/>
                </a:lnTo>
                <a:lnTo>
                  <a:pt x="34" y="59"/>
                </a:lnTo>
                <a:lnTo>
                  <a:pt x="21" y="37"/>
                </a:lnTo>
                <a:lnTo>
                  <a:pt x="13" y="37"/>
                </a:lnTo>
                <a:lnTo>
                  <a:pt x="13" y="59"/>
                </a:lnTo>
                <a:lnTo>
                  <a:pt x="0" y="59"/>
                </a:lnTo>
                <a:lnTo>
                  <a:pt x="0" y="0"/>
                </a:ln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41" name="Freeform 39"/>
          <p:cNvSpPr>
            <a:spLocks noEditPoints="1"/>
          </p:cNvSpPr>
          <p:nvPr userDrawn="1"/>
        </p:nvSpPr>
        <p:spPr bwMode="auto">
          <a:xfrm>
            <a:off x="10939310" y="6096161"/>
            <a:ext cx="50687" cy="69127"/>
          </a:xfrm>
          <a:custGeom>
            <a:avLst/>
            <a:gdLst>
              <a:gd name="T0" fmla="*/ 26 w 47"/>
              <a:gd name="T1" fmla="*/ 0 h 79"/>
              <a:gd name="T2" fmla="*/ 26 w 47"/>
              <a:gd name="T3" fmla="*/ 0 h 79"/>
              <a:gd name="T4" fmla="*/ 39 w 47"/>
              <a:gd name="T5" fmla="*/ 0 h 79"/>
              <a:gd name="T6" fmla="*/ 28 w 47"/>
              <a:gd name="T7" fmla="*/ 14 h 79"/>
              <a:gd name="T8" fmla="*/ 19 w 47"/>
              <a:gd name="T9" fmla="*/ 14 h 79"/>
              <a:gd name="T10" fmla="*/ 26 w 47"/>
              <a:gd name="T11" fmla="*/ 0 h 79"/>
              <a:gd name="T12" fmla="*/ 0 w 47"/>
              <a:gd name="T13" fmla="*/ 58 h 79"/>
              <a:gd name="T14" fmla="*/ 0 w 47"/>
              <a:gd name="T15" fmla="*/ 58 h 79"/>
              <a:gd name="T16" fmla="*/ 0 w 47"/>
              <a:gd name="T17" fmla="*/ 20 h 79"/>
              <a:gd name="T18" fmla="*/ 12 w 47"/>
              <a:gd name="T19" fmla="*/ 20 h 79"/>
              <a:gd name="T20" fmla="*/ 12 w 47"/>
              <a:gd name="T21" fmla="*/ 57 h 79"/>
              <a:gd name="T22" fmla="*/ 24 w 47"/>
              <a:gd name="T23" fmla="*/ 68 h 79"/>
              <a:gd name="T24" fmla="*/ 34 w 47"/>
              <a:gd name="T25" fmla="*/ 57 h 79"/>
              <a:gd name="T26" fmla="*/ 34 w 47"/>
              <a:gd name="T27" fmla="*/ 20 h 79"/>
              <a:gd name="T28" fmla="*/ 47 w 47"/>
              <a:gd name="T29" fmla="*/ 20 h 79"/>
              <a:gd name="T30" fmla="*/ 47 w 47"/>
              <a:gd name="T31" fmla="*/ 57 h 79"/>
              <a:gd name="T32" fmla="*/ 23 w 47"/>
              <a:gd name="T33" fmla="*/ 79 h 79"/>
              <a:gd name="T34" fmla="*/ 0 w 47"/>
              <a:gd name="T35" fmla="*/ 58 h 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7" h="79">
                <a:moveTo>
                  <a:pt x="26" y="0"/>
                </a:moveTo>
                <a:lnTo>
                  <a:pt x="26" y="0"/>
                </a:lnTo>
                <a:lnTo>
                  <a:pt x="39" y="0"/>
                </a:lnTo>
                <a:lnTo>
                  <a:pt x="28" y="14"/>
                </a:lnTo>
                <a:lnTo>
                  <a:pt x="19" y="14"/>
                </a:lnTo>
                <a:lnTo>
                  <a:pt x="26" y="0"/>
                </a:lnTo>
                <a:close/>
                <a:moveTo>
                  <a:pt x="0" y="58"/>
                </a:moveTo>
                <a:lnTo>
                  <a:pt x="0" y="58"/>
                </a:lnTo>
                <a:lnTo>
                  <a:pt x="0" y="20"/>
                </a:lnTo>
                <a:lnTo>
                  <a:pt x="12" y="20"/>
                </a:lnTo>
                <a:lnTo>
                  <a:pt x="12" y="57"/>
                </a:lnTo>
                <a:cubicBezTo>
                  <a:pt x="12" y="64"/>
                  <a:pt x="16" y="68"/>
                  <a:pt x="24" y="68"/>
                </a:cubicBezTo>
                <a:cubicBezTo>
                  <a:pt x="31" y="68"/>
                  <a:pt x="34" y="64"/>
                  <a:pt x="34" y="57"/>
                </a:cubicBezTo>
                <a:lnTo>
                  <a:pt x="34" y="20"/>
                </a:lnTo>
                <a:lnTo>
                  <a:pt x="47" y="20"/>
                </a:lnTo>
                <a:lnTo>
                  <a:pt x="47" y="57"/>
                </a:lnTo>
                <a:cubicBezTo>
                  <a:pt x="47" y="72"/>
                  <a:pt x="37" y="79"/>
                  <a:pt x="23" y="79"/>
                </a:cubicBezTo>
                <a:cubicBezTo>
                  <a:pt x="9" y="79"/>
                  <a:pt x="0" y="72"/>
                  <a:pt x="0" y="58"/>
                </a:cubicBezTo>
                <a:close/>
              </a:path>
            </a:pathLst>
          </a:custGeom>
          <a:solidFill>
            <a:srgbClr val="FEFEFE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</p:spTree>
    <p:extLst>
      <p:ext uri="{BB962C8B-B14F-4D97-AF65-F5344CB8AC3E}">
        <p14:creationId xmlns:p14="http://schemas.microsoft.com/office/powerpoint/2010/main" val="182040047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8463"/>
            <a:ext cx="12192000" cy="6866463"/>
          </a:xfrm>
          <a:prstGeom prst="rect">
            <a:avLst/>
          </a:prstGeom>
        </p:spPr>
      </p:pic>
      <p:sp>
        <p:nvSpPr>
          <p:cNvPr id="3" name="Marcador de texto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10049" y="1083870"/>
            <a:ext cx="9824384" cy="83949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Insertar título aquí, insertar título aquí, insertar título aquí</a:t>
            </a:r>
          </a:p>
        </p:txBody>
      </p:sp>
      <p:sp>
        <p:nvSpPr>
          <p:cNvPr id="7" name="Marcador de texto 6"/>
          <p:cNvSpPr>
            <a:spLocks noGrp="1"/>
          </p:cNvSpPr>
          <p:nvPr>
            <p:ph type="body" sz="quarter" idx="13" hasCustomPrompt="1"/>
          </p:nvPr>
        </p:nvSpPr>
        <p:spPr>
          <a:xfrm>
            <a:off x="1209244" y="2047896"/>
            <a:ext cx="9826009" cy="31150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33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2" indent="0"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6" indent="0"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8" indent="0"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12" indent="0"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Insertar cuerpo de texto aquí</a:t>
            </a:r>
          </a:p>
        </p:txBody>
      </p:sp>
    </p:spTree>
    <p:extLst>
      <p:ext uri="{BB962C8B-B14F-4D97-AF65-F5344CB8AC3E}">
        <p14:creationId xmlns:p14="http://schemas.microsoft.com/office/powerpoint/2010/main" val="114539125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, imagen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4"/>
            <a:ext cx="12192000" cy="6860354"/>
          </a:xfrm>
          <a:prstGeom prst="rect">
            <a:avLst/>
          </a:prstGeom>
        </p:spPr>
      </p:pic>
      <p:sp>
        <p:nvSpPr>
          <p:cNvPr id="7" name="Marcador de posición de imagen 48"/>
          <p:cNvSpPr>
            <a:spLocks noGrp="1"/>
          </p:cNvSpPr>
          <p:nvPr>
            <p:ph type="pic" sz="quarter" idx="10" hasCustomPrompt="1"/>
          </p:nvPr>
        </p:nvSpPr>
        <p:spPr>
          <a:xfrm>
            <a:off x="1209244" y="1083869"/>
            <a:ext cx="3044832" cy="19671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8" name="Marcador de posición de imagen 48"/>
          <p:cNvSpPr>
            <a:spLocks noGrp="1"/>
          </p:cNvSpPr>
          <p:nvPr>
            <p:ph type="pic" sz="quarter" idx="11" hasCustomPrompt="1"/>
          </p:nvPr>
        </p:nvSpPr>
        <p:spPr>
          <a:xfrm>
            <a:off x="1209244" y="3221429"/>
            <a:ext cx="3044832" cy="19671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9" name="Marcador de texto 53"/>
          <p:cNvSpPr>
            <a:spLocks noGrp="1"/>
          </p:cNvSpPr>
          <p:nvPr>
            <p:ph type="body" sz="quarter" idx="12" hasCustomPrompt="1"/>
          </p:nvPr>
        </p:nvSpPr>
        <p:spPr>
          <a:xfrm>
            <a:off x="4808012" y="1083870"/>
            <a:ext cx="6184371" cy="839498"/>
          </a:xfrm>
          <a:prstGeom prst="rect">
            <a:avLst/>
          </a:prstGeom>
        </p:spPr>
        <p:txBody>
          <a:bodyPr/>
          <a:lstStyle>
            <a:lvl1pPr marL="0" marR="0" indent="0" algn="l" defTabSz="914406" rtl="0" eaLnBrk="1" fontAlgn="auto" latinLnBrk="0" hangingPunct="1">
              <a:lnSpc>
                <a:spcPts val="2903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Insertar título aquí, insertar título aquí, Insertar título aquí</a:t>
            </a:r>
            <a:endParaRPr lang="es-PE" dirty="0"/>
          </a:p>
          <a:p>
            <a:pPr lvl="0"/>
            <a:endParaRPr lang="es-PE" dirty="0"/>
          </a:p>
        </p:txBody>
      </p:sp>
      <p:sp>
        <p:nvSpPr>
          <p:cNvPr id="10" name="Marcador de texto 21"/>
          <p:cNvSpPr>
            <a:spLocks noGrp="1"/>
          </p:cNvSpPr>
          <p:nvPr>
            <p:ph type="body" sz="quarter" idx="14" hasCustomPrompt="1"/>
          </p:nvPr>
        </p:nvSpPr>
        <p:spPr>
          <a:xfrm>
            <a:off x="4808010" y="2068058"/>
            <a:ext cx="6183797" cy="3120808"/>
          </a:xfrm>
          <a:prstGeom prst="rect">
            <a:avLst/>
          </a:prstGeom>
        </p:spPr>
        <p:txBody>
          <a:bodyPr/>
          <a:lstStyle>
            <a:lvl1pPr marL="0" indent="0">
              <a:buFontTx/>
              <a:buNone/>
              <a:defRPr sz="1633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2" indent="0">
              <a:buFontTx/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914406" indent="0">
              <a:buFontTx/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371608" indent="0">
              <a:buFontTx/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828812" indent="0">
              <a:buFontTx/>
              <a:buNone/>
              <a:defRPr sz="1633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s-ES" dirty="0"/>
              <a:t>Inserte aquí el cuerpo de texto</a:t>
            </a:r>
          </a:p>
        </p:txBody>
      </p:sp>
    </p:spTree>
    <p:extLst>
      <p:ext uri="{BB962C8B-B14F-4D97-AF65-F5344CB8AC3E}">
        <p14:creationId xmlns:p14="http://schemas.microsoft.com/office/powerpoint/2010/main" val="42128151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4"/>
            <a:ext cx="12192000" cy="6860354"/>
          </a:xfrm>
          <a:prstGeom prst="rect">
            <a:avLst/>
          </a:prstGeom>
        </p:spPr>
      </p:pic>
      <p:sp>
        <p:nvSpPr>
          <p:cNvPr id="41" name="Marcador de posición de imagen 48"/>
          <p:cNvSpPr>
            <a:spLocks noGrp="1"/>
          </p:cNvSpPr>
          <p:nvPr>
            <p:ph type="pic" sz="quarter" idx="11" hasCustomPrompt="1"/>
          </p:nvPr>
        </p:nvSpPr>
        <p:spPr>
          <a:xfrm>
            <a:off x="1209244" y="3291774"/>
            <a:ext cx="4674659" cy="188222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45" name="Marcador de posición de imagen 48"/>
          <p:cNvSpPr>
            <a:spLocks noGrp="1"/>
          </p:cNvSpPr>
          <p:nvPr>
            <p:ph type="pic" sz="quarter" idx="13" hasCustomPrompt="1"/>
          </p:nvPr>
        </p:nvSpPr>
        <p:spPr>
          <a:xfrm>
            <a:off x="6277929" y="3291774"/>
            <a:ext cx="4688125" cy="188222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46" name="Marcador de posición de imagen 48"/>
          <p:cNvSpPr>
            <a:spLocks noGrp="1"/>
          </p:cNvSpPr>
          <p:nvPr>
            <p:ph type="pic" sz="quarter" idx="15" hasCustomPrompt="1"/>
          </p:nvPr>
        </p:nvSpPr>
        <p:spPr>
          <a:xfrm>
            <a:off x="1209244" y="1154460"/>
            <a:ext cx="4674659" cy="188222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47" name="Marcador de posición de imagen 48"/>
          <p:cNvSpPr>
            <a:spLocks noGrp="1"/>
          </p:cNvSpPr>
          <p:nvPr>
            <p:ph type="pic" sz="quarter" idx="16" hasCustomPrompt="1"/>
          </p:nvPr>
        </p:nvSpPr>
        <p:spPr>
          <a:xfrm>
            <a:off x="6277929" y="1154460"/>
            <a:ext cx="4688125" cy="188222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</p:spTree>
    <p:extLst>
      <p:ext uri="{BB962C8B-B14F-4D97-AF65-F5344CB8AC3E}">
        <p14:creationId xmlns:p14="http://schemas.microsoft.com/office/powerpoint/2010/main" val="16177677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e image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4"/>
            <a:ext cx="12192000" cy="6860354"/>
          </a:xfrm>
          <a:prstGeom prst="rect">
            <a:avLst/>
          </a:prstGeom>
        </p:spPr>
      </p:pic>
      <p:sp>
        <p:nvSpPr>
          <p:cNvPr id="46" name="Marcador de posición de imagen 48"/>
          <p:cNvSpPr>
            <a:spLocks noGrp="1"/>
          </p:cNvSpPr>
          <p:nvPr>
            <p:ph type="pic" sz="quarter" idx="15" hasCustomPrompt="1"/>
          </p:nvPr>
        </p:nvSpPr>
        <p:spPr>
          <a:xfrm>
            <a:off x="1210049" y="1607775"/>
            <a:ext cx="4674659" cy="3566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47" name="Marcador de posición de imagen 48"/>
          <p:cNvSpPr>
            <a:spLocks noGrp="1"/>
          </p:cNvSpPr>
          <p:nvPr>
            <p:ph type="pic" sz="quarter" idx="16" hasCustomPrompt="1"/>
          </p:nvPr>
        </p:nvSpPr>
        <p:spPr>
          <a:xfrm>
            <a:off x="6278734" y="1610995"/>
            <a:ext cx="4688125" cy="356300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7" name="Marcador de texto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10049" y="1083869"/>
            <a:ext cx="9824384" cy="347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Insertar título aquí, insertar título aquí, insertar título aquí</a:t>
            </a:r>
          </a:p>
        </p:txBody>
      </p:sp>
    </p:spTree>
    <p:extLst>
      <p:ext uri="{BB962C8B-B14F-4D97-AF65-F5344CB8AC3E}">
        <p14:creationId xmlns:p14="http://schemas.microsoft.com/office/powerpoint/2010/main" val="1755765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n s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4"/>
            <a:ext cx="12192000" cy="6860354"/>
          </a:xfrm>
          <a:prstGeom prst="rect">
            <a:avLst/>
          </a:prstGeom>
        </p:spPr>
      </p:pic>
      <p:sp>
        <p:nvSpPr>
          <p:cNvPr id="46" name="Marcador de posición de imagen 48"/>
          <p:cNvSpPr>
            <a:spLocks noGrp="1"/>
          </p:cNvSpPr>
          <p:nvPr>
            <p:ph type="pic" sz="quarter" idx="10" hasCustomPrompt="1"/>
          </p:nvPr>
        </p:nvSpPr>
        <p:spPr>
          <a:xfrm>
            <a:off x="1209244" y="1159322"/>
            <a:ext cx="9783138" cy="4014678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</p:spTree>
    <p:extLst>
      <p:ext uri="{BB962C8B-B14F-4D97-AF65-F5344CB8AC3E}">
        <p14:creationId xmlns:p14="http://schemas.microsoft.com/office/powerpoint/2010/main" val="12123878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ulo e ima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n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2354"/>
            <a:ext cx="12192000" cy="6860354"/>
          </a:xfrm>
          <a:prstGeom prst="rect">
            <a:avLst/>
          </a:prstGeom>
        </p:spPr>
      </p:pic>
      <p:sp>
        <p:nvSpPr>
          <p:cNvPr id="46" name="Marcador de posición de imagen 48"/>
          <p:cNvSpPr>
            <a:spLocks noGrp="1"/>
          </p:cNvSpPr>
          <p:nvPr>
            <p:ph type="pic" sz="quarter" idx="15" hasCustomPrompt="1"/>
          </p:nvPr>
        </p:nvSpPr>
        <p:spPr>
          <a:xfrm>
            <a:off x="1210048" y="1607775"/>
            <a:ext cx="9756811" cy="3566226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452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7" name="Marcador de texto 11"/>
          <p:cNvSpPr>
            <a:spLocks noGrp="1"/>
          </p:cNvSpPr>
          <p:nvPr>
            <p:ph type="body" sz="quarter" idx="12" hasCustomPrompt="1"/>
          </p:nvPr>
        </p:nvSpPr>
        <p:spPr>
          <a:xfrm>
            <a:off x="1210049" y="1083869"/>
            <a:ext cx="9824384" cy="34747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Insertar título aquí, insertar título aquí, insertar título aquí</a:t>
            </a:r>
          </a:p>
        </p:txBody>
      </p:sp>
    </p:spTree>
    <p:extLst>
      <p:ext uri="{BB962C8B-B14F-4D97-AF65-F5344CB8AC3E}">
        <p14:creationId xmlns:p14="http://schemas.microsoft.com/office/powerpoint/2010/main" val="315389783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, título y conteni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-8463"/>
            <a:ext cx="12192000" cy="6866463"/>
          </a:xfrm>
          <a:prstGeom prst="rect">
            <a:avLst/>
          </a:prstGeom>
        </p:spPr>
      </p:pic>
      <p:sp>
        <p:nvSpPr>
          <p:cNvPr id="56" name="Marcador de texto 53"/>
          <p:cNvSpPr>
            <a:spLocks noGrp="1"/>
          </p:cNvSpPr>
          <p:nvPr>
            <p:ph type="body" sz="quarter" idx="12" hasCustomPrompt="1"/>
          </p:nvPr>
        </p:nvSpPr>
        <p:spPr>
          <a:xfrm>
            <a:off x="5872415" y="1083870"/>
            <a:ext cx="5119943" cy="839498"/>
          </a:xfrm>
          <a:prstGeom prst="rect">
            <a:avLst/>
          </a:prstGeom>
        </p:spPr>
        <p:txBody>
          <a:bodyPr/>
          <a:lstStyle>
            <a:lvl1pPr marL="0" marR="0" indent="0" algn="l" defTabSz="914406" rtl="0" eaLnBrk="1" fontAlgn="auto" latinLnBrk="0" hangingPunct="1">
              <a:lnSpc>
                <a:spcPts val="2903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Insertar título aquí, insertar título aquí, Insertar título aquí</a:t>
            </a:r>
            <a:endParaRPr lang="es-PE" dirty="0"/>
          </a:p>
          <a:p>
            <a:pPr lvl="0"/>
            <a:endParaRPr lang="es-PE" dirty="0"/>
          </a:p>
        </p:txBody>
      </p:sp>
      <p:sp>
        <p:nvSpPr>
          <p:cNvPr id="60" name="Marcador de gráfico 58"/>
          <p:cNvSpPr>
            <a:spLocks noGrp="1"/>
          </p:cNvSpPr>
          <p:nvPr>
            <p:ph type="chart" sz="quarter" idx="14"/>
          </p:nvPr>
        </p:nvSpPr>
        <p:spPr>
          <a:xfrm>
            <a:off x="1209244" y="1083870"/>
            <a:ext cx="4264937" cy="409013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14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PE" dirty="0"/>
          </a:p>
          <a:p>
            <a:endParaRPr lang="es-PE" dirty="0"/>
          </a:p>
          <a:p>
            <a:r>
              <a:rPr lang="es-PE" dirty="0"/>
              <a:t>a</a:t>
            </a:r>
          </a:p>
        </p:txBody>
      </p:sp>
      <p:sp>
        <p:nvSpPr>
          <p:cNvPr id="12" name="Marcador de texto 11"/>
          <p:cNvSpPr>
            <a:spLocks noGrp="1"/>
          </p:cNvSpPr>
          <p:nvPr>
            <p:ph type="body" sz="quarter" idx="16" hasCustomPrompt="1"/>
          </p:nvPr>
        </p:nvSpPr>
        <p:spPr>
          <a:xfrm>
            <a:off x="5872434" y="2047895"/>
            <a:ext cx="5119373" cy="312656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33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s-ES" sz="1633" dirty="0">
                <a:latin typeface="Arial" panose="020B0604020202020204" pitchFamily="34" charset="0"/>
                <a:cs typeface="Arial" panose="020B0604020202020204" pitchFamily="34" charset="0"/>
              </a:rPr>
              <a:t>Ingresar aquí el cuerpo de texto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233999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 y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6874" cy="6858001"/>
          </a:xfrm>
          <a:prstGeom prst="rect">
            <a:avLst/>
          </a:prstGeom>
        </p:spPr>
      </p:pic>
      <p:sp>
        <p:nvSpPr>
          <p:cNvPr id="62" name="Marcador de texto 53"/>
          <p:cNvSpPr>
            <a:spLocks noGrp="1"/>
          </p:cNvSpPr>
          <p:nvPr>
            <p:ph type="body" sz="quarter" idx="12" hasCustomPrompt="1"/>
          </p:nvPr>
        </p:nvSpPr>
        <p:spPr>
          <a:xfrm>
            <a:off x="1208587" y="1083870"/>
            <a:ext cx="9757464" cy="493289"/>
          </a:xfrm>
          <a:prstGeom prst="rect">
            <a:avLst/>
          </a:prstGeom>
        </p:spPr>
        <p:txBody>
          <a:bodyPr/>
          <a:lstStyle>
            <a:lvl1pPr marL="0" marR="0" indent="0" algn="l" defTabSz="914406" rtl="0" eaLnBrk="1" fontAlgn="auto" latinLnBrk="0" hangingPunct="1">
              <a:lnSpc>
                <a:spcPts val="2903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Insertar título aquí, insertar título aquí, Insertar título aquí</a:t>
            </a:r>
            <a:endParaRPr lang="es-PE" dirty="0"/>
          </a:p>
          <a:p>
            <a:pPr lvl="0"/>
            <a:endParaRPr lang="es-PE" dirty="0"/>
          </a:p>
        </p:txBody>
      </p:sp>
      <p:sp>
        <p:nvSpPr>
          <p:cNvPr id="64" name="Marcador de gráfico 58"/>
          <p:cNvSpPr>
            <a:spLocks noGrp="1"/>
          </p:cNvSpPr>
          <p:nvPr>
            <p:ph type="chart" sz="quarter" idx="14"/>
          </p:nvPr>
        </p:nvSpPr>
        <p:spPr>
          <a:xfrm>
            <a:off x="1209243" y="1706037"/>
            <a:ext cx="9756811" cy="34679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14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PE" dirty="0"/>
          </a:p>
          <a:p>
            <a:endParaRPr lang="es-PE" dirty="0"/>
          </a:p>
          <a:p>
            <a:r>
              <a:rPr lang="es-PE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16992227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ráfico s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6874" cy="6858001"/>
          </a:xfrm>
          <a:prstGeom prst="rect">
            <a:avLst/>
          </a:prstGeom>
        </p:spPr>
      </p:pic>
      <p:sp>
        <p:nvSpPr>
          <p:cNvPr id="64" name="Marcador de gráfico 58"/>
          <p:cNvSpPr>
            <a:spLocks noGrp="1"/>
          </p:cNvSpPr>
          <p:nvPr>
            <p:ph type="chart" sz="quarter" idx="14"/>
          </p:nvPr>
        </p:nvSpPr>
        <p:spPr>
          <a:xfrm>
            <a:off x="1209243" y="1083870"/>
            <a:ext cx="9756811" cy="409012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14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s-PE" dirty="0"/>
          </a:p>
          <a:p>
            <a:endParaRPr lang="es-PE" dirty="0"/>
          </a:p>
          <a:p>
            <a:r>
              <a:rPr lang="es-PE" dirty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27990967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 y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6874" cy="6858001"/>
          </a:xfrm>
          <a:prstGeom prst="rect">
            <a:avLst/>
          </a:prstGeom>
        </p:spPr>
      </p:pic>
      <p:sp>
        <p:nvSpPr>
          <p:cNvPr id="62" name="Marcador de texto 53"/>
          <p:cNvSpPr>
            <a:spLocks noGrp="1"/>
          </p:cNvSpPr>
          <p:nvPr>
            <p:ph type="body" sz="quarter" idx="12" hasCustomPrompt="1"/>
          </p:nvPr>
        </p:nvSpPr>
        <p:spPr>
          <a:xfrm>
            <a:off x="1208587" y="1083870"/>
            <a:ext cx="9773263" cy="493289"/>
          </a:xfrm>
          <a:prstGeom prst="rect">
            <a:avLst/>
          </a:prstGeom>
        </p:spPr>
        <p:txBody>
          <a:bodyPr/>
          <a:lstStyle>
            <a:lvl1pPr marL="0" marR="0" indent="0" algn="l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PE" dirty="0"/>
              <a:t>Insertar título aquí, Insertar título aquí, Insertar título aquí,</a:t>
            </a:r>
          </a:p>
        </p:txBody>
      </p:sp>
      <p:sp>
        <p:nvSpPr>
          <p:cNvPr id="3" name="Marcador de tabla 2"/>
          <p:cNvSpPr>
            <a:spLocks noGrp="1"/>
          </p:cNvSpPr>
          <p:nvPr>
            <p:ph type="tbl" sz="quarter" idx="15" hasCustomPrompt="1"/>
          </p:nvPr>
        </p:nvSpPr>
        <p:spPr>
          <a:xfrm>
            <a:off x="1209244" y="1701175"/>
            <a:ext cx="9772607" cy="3472823"/>
          </a:xfrm>
          <a:prstGeom prst="rect">
            <a:avLst/>
          </a:prstGeom>
        </p:spPr>
        <p:txBody>
          <a:bodyPr anchor="ctr"/>
          <a:lstStyle>
            <a:lvl1pPr marL="0" marR="0" indent="0" algn="ctr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14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Haga </a:t>
            </a:r>
            <a:r>
              <a:rPr lang="es-PE" dirty="0" err="1"/>
              <a:t>click</a:t>
            </a:r>
            <a:r>
              <a:rPr lang="es-PE" dirty="0"/>
              <a:t> aquí para insertar una tabla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77926253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a so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6874" cy="6858001"/>
          </a:xfrm>
          <a:prstGeom prst="rect">
            <a:avLst/>
          </a:prstGeom>
        </p:spPr>
      </p:pic>
      <p:sp>
        <p:nvSpPr>
          <p:cNvPr id="3" name="Marcador de tabla 2"/>
          <p:cNvSpPr>
            <a:spLocks noGrp="1"/>
          </p:cNvSpPr>
          <p:nvPr>
            <p:ph type="tbl" sz="quarter" idx="15" hasCustomPrompt="1"/>
          </p:nvPr>
        </p:nvSpPr>
        <p:spPr>
          <a:xfrm>
            <a:off x="1209244" y="1083871"/>
            <a:ext cx="9772607" cy="4090128"/>
          </a:xfrm>
          <a:prstGeom prst="rect">
            <a:avLst/>
          </a:prstGeom>
        </p:spPr>
        <p:txBody>
          <a:bodyPr anchor="ctr"/>
          <a:lstStyle>
            <a:lvl1pPr marL="0" marR="0" indent="0" algn="ctr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14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Haga </a:t>
            </a:r>
            <a:r>
              <a:rPr lang="es-PE" dirty="0" err="1"/>
              <a:t>click</a:t>
            </a:r>
            <a:r>
              <a:rPr lang="es-PE" dirty="0"/>
              <a:t> aquí para insertar una tabla</a:t>
            </a:r>
          </a:p>
          <a:p>
            <a:endParaRPr lang="es-PE" dirty="0"/>
          </a:p>
        </p:txBody>
      </p:sp>
    </p:spTree>
    <p:extLst>
      <p:ext uri="{BB962C8B-B14F-4D97-AF65-F5344CB8AC3E}">
        <p14:creationId xmlns:p14="http://schemas.microsoft.com/office/powerpoint/2010/main" val="1904879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y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6874" cy="6858001"/>
          </a:xfrm>
          <a:prstGeom prst="rect">
            <a:avLst/>
          </a:prstGeom>
        </p:spPr>
      </p:pic>
      <p:sp>
        <p:nvSpPr>
          <p:cNvPr id="7" name="Marcador de texto 53"/>
          <p:cNvSpPr>
            <a:spLocks noGrp="1"/>
          </p:cNvSpPr>
          <p:nvPr>
            <p:ph type="body" sz="quarter" idx="13" hasCustomPrompt="1"/>
          </p:nvPr>
        </p:nvSpPr>
        <p:spPr>
          <a:xfrm>
            <a:off x="1208587" y="1083870"/>
            <a:ext cx="9773263" cy="493289"/>
          </a:xfrm>
          <a:prstGeom prst="rect">
            <a:avLst/>
          </a:prstGeom>
        </p:spPr>
        <p:txBody>
          <a:bodyPr/>
          <a:lstStyle>
            <a:lvl1pPr marL="0" marR="0" indent="0" algn="l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177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914406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PE" dirty="0"/>
              <a:t>Insertar título aquí, Insertar título aquí, Insertar título aquí,</a:t>
            </a:r>
          </a:p>
        </p:txBody>
      </p:sp>
      <p:sp>
        <p:nvSpPr>
          <p:cNvPr id="10" name="Marcador de medios 9"/>
          <p:cNvSpPr>
            <a:spLocks noGrp="1"/>
          </p:cNvSpPr>
          <p:nvPr>
            <p:ph type="media" sz="quarter" idx="14"/>
          </p:nvPr>
        </p:nvSpPr>
        <p:spPr>
          <a:xfrm>
            <a:off x="1209244" y="1723861"/>
            <a:ext cx="9771702" cy="3990659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77">
                <a:solidFill>
                  <a:srgbClr val="004F9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4399007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s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n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216874" cy="6858001"/>
          </a:xfrm>
          <a:prstGeom prst="rect">
            <a:avLst/>
          </a:prstGeom>
        </p:spPr>
      </p:pic>
      <p:sp>
        <p:nvSpPr>
          <p:cNvPr id="10" name="Marcador de medios 9"/>
          <p:cNvSpPr>
            <a:spLocks noGrp="1"/>
          </p:cNvSpPr>
          <p:nvPr>
            <p:ph type="media" sz="quarter" idx="14"/>
          </p:nvPr>
        </p:nvSpPr>
        <p:spPr>
          <a:xfrm>
            <a:off x="1209244" y="1083870"/>
            <a:ext cx="9771702" cy="4630650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2177">
                <a:solidFill>
                  <a:srgbClr val="004F9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75735415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ier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Freeform 5"/>
          <p:cNvSpPr>
            <a:spLocks/>
          </p:cNvSpPr>
          <p:nvPr/>
        </p:nvSpPr>
        <p:spPr bwMode="auto">
          <a:xfrm>
            <a:off x="6110148" y="2446817"/>
            <a:ext cx="832865" cy="1008291"/>
          </a:xfrm>
          <a:custGeom>
            <a:avLst/>
            <a:gdLst>
              <a:gd name="T0" fmla="*/ 149 w 303"/>
              <a:gd name="T1" fmla="*/ 0 h 461"/>
              <a:gd name="T2" fmla="*/ 0 w 303"/>
              <a:gd name="T3" fmla="*/ 154 h 461"/>
              <a:gd name="T4" fmla="*/ 0 w 303"/>
              <a:gd name="T5" fmla="*/ 461 h 461"/>
              <a:gd name="T6" fmla="*/ 10 w 303"/>
              <a:gd name="T7" fmla="*/ 381 h 461"/>
              <a:gd name="T8" fmla="*/ 14 w 303"/>
              <a:gd name="T9" fmla="*/ 372 h 461"/>
              <a:gd name="T10" fmla="*/ 20 w 303"/>
              <a:gd name="T11" fmla="*/ 294 h 461"/>
              <a:gd name="T12" fmla="*/ 20 w 303"/>
              <a:gd name="T13" fmla="*/ 77 h 461"/>
              <a:gd name="T14" fmla="*/ 68 w 303"/>
              <a:gd name="T15" fmla="*/ 327 h 461"/>
              <a:gd name="T16" fmla="*/ 67 w 303"/>
              <a:gd name="T17" fmla="*/ 334 h 461"/>
              <a:gd name="T18" fmla="*/ 53 w 303"/>
              <a:gd name="T19" fmla="*/ 357 h 461"/>
              <a:gd name="T20" fmla="*/ 20 w 303"/>
              <a:gd name="T21" fmla="*/ 385 h 461"/>
              <a:gd name="T22" fmla="*/ 20 w 303"/>
              <a:gd name="T23" fmla="*/ 423 h 461"/>
              <a:gd name="T24" fmla="*/ 34 w 303"/>
              <a:gd name="T25" fmla="*/ 461 h 461"/>
              <a:gd name="T26" fmla="*/ 34 w 303"/>
              <a:gd name="T27" fmla="*/ 384 h 461"/>
              <a:gd name="T28" fmla="*/ 37 w 303"/>
              <a:gd name="T29" fmla="*/ 378 h 461"/>
              <a:gd name="T30" fmla="*/ 59 w 303"/>
              <a:gd name="T31" fmla="*/ 362 h 461"/>
              <a:gd name="T32" fmla="*/ 66 w 303"/>
              <a:gd name="T33" fmla="*/ 357 h 461"/>
              <a:gd name="T34" fmla="*/ 82 w 303"/>
              <a:gd name="T35" fmla="*/ 212 h 461"/>
              <a:gd name="T36" fmla="*/ 130 w 303"/>
              <a:gd name="T37" fmla="*/ 87 h 461"/>
              <a:gd name="T38" fmla="*/ 130 w 303"/>
              <a:gd name="T39" fmla="*/ 312 h 461"/>
              <a:gd name="T40" fmla="*/ 116 w 303"/>
              <a:gd name="T41" fmla="*/ 339 h 461"/>
              <a:gd name="T42" fmla="*/ 112 w 303"/>
              <a:gd name="T43" fmla="*/ 342 h 461"/>
              <a:gd name="T44" fmla="*/ 49 w 303"/>
              <a:gd name="T45" fmla="*/ 382 h 461"/>
              <a:gd name="T46" fmla="*/ 44 w 303"/>
              <a:gd name="T47" fmla="*/ 391 h 461"/>
              <a:gd name="T48" fmla="*/ 44 w 303"/>
              <a:gd name="T49" fmla="*/ 461 h 461"/>
              <a:gd name="T50" fmla="*/ 58 w 303"/>
              <a:gd name="T51" fmla="*/ 391 h 461"/>
              <a:gd name="T52" fmla="*/ 70 w 303"/>
              <a:gd name="T53" fmla="*/ 378 h 461"/>
              <a:gd name="T54" fmla="*/ 122 w 303"/>
              <a:gd name="T55" fmla="*/ 345 h 461"/>
              <a:gd name="T56" fmla="*/ 145 w 303"/>
              <a:gd name="T57" fmla="*/ 301 h 461"/>
              <a:gd name="T58" fmla="*/ 145 w 303"/>
              <a:gd name="T59" fmla="*/ 193 h 461"/>
              <a:gd name="T60" fmla="*/ 192 w 303"/>
              <a:gd name="T61" fmla="*/ 125 h 461"/>
              <a:gd name="T62" fmla="*/ 193 w 303"/>
              <a:gd name="T63" fmla="*/ 296 h 461"/>
              <a:gd name="T64" fmla="*/ 174 w 303"/>
              <a:gd name="T65" fmla="*/ 328 h 461"/>
              <a:gd name="T66" fmla="*/ 72 w 303"/>
              <a:gd name="T67" fmla="*/ 389 h 461"/>
              <a:gd name="T68" fmla="*/ 68 w 303"/>
              <a:gd name="T69" fmla="*/ 397 h 461"/>
              <a:gd name="T70" fmla="*/ 68 w 303"/>
              <a:gd name="T71" fmla="*/ 422 h 461"/>
              <a:gd name="T72" fmla="*/ 68 w 303"/>
              <a:gd name="T73" fmla="*/ 461 h 461"/>
              <a:gd name="T74" fmla="*/ 82 w 303"/>
              <a:gd name="T75" fmla="*/ 398 h 461"/>
              <a:gd name="T76" fmla="*/ 87 w 303"/>
              <a:gd name="T77" fmla="*/ 390 h 461"/>
              <a:gd name="T78" fmla="*/ 182 w 303"/>
              <a:gd name="T79" fmla="*/ 333 h 461"/>
              <a:gd name="T80" fmla="*/ 207 w 303"/>
              <a:gd name="T81" fmla="*/ 289 h 461"/>
              <a:gd name="T82" fmla="*/ 207 w 303"/>
              <a:gd name="T83" fmla="*/ 192 h 461"/>
              <a:gd name="T84" fmla="*/ 255 w 303"/>
              <a:gd name="T85" fmla="*/ 280 h 461"/>
              <a:gd name="T86" fmla="*/ 239 w 303"/>
              <a:gd name="T87" fmla="*/ 308 h 461"/>
              <a:gd name="T88" fmla="*/ 112 w 303"/>
              <a:gd name="T89" fmla="*/ 384 h 461"/>
              <a:gd name="T90" fmla="*/ 92 w 303"/>
              <a:gd name="T91" fmla="*/ 402 h 461"/>
              <a:gd name="T92" fmla="*/ 92 w 303"/>
              <a:gd name="T93" fmla="*/ 442 h 461"/>
              <a:gd name="T94" fmla="*/ 149 w 303"/>
              <a:gd name="T95" fmla="*/ 461 h 461"/>
              <a:gd name="T96" fmla="*/ 303 w 303"/>
              <a:gd name="T97" fmla="*/ 428 h 461"/>
              <a:gd name="T98" fmla="*/ 303 w 303"/>
              <a:gd name="T99" fmla="*/ 154 h 461"/>
              <a:gd name="T100" fmla="*/ 269 w 303"/>
              <a:gd name="T101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303" h="461">
                <a:moveTo>
                  <a:pt x="269" y="0"/>
                </a:moveTo>
                <a:cubicBezTo>
                  <a:pt x="149" y="0"/>
                  <a:pt x="149" y="0"/>
                  <a:pt x="14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461"/>
                  <a:pt x="0" y="461"/>
                  <a:pt x="0" y="461"/>
                </a:cubicBezTo>
                <a:cubicBezTo>
                  <a:pt x="10" y="461"/>
                  <a:pt x="10" y="461"/>
                  <a:pt x="10" y="461"/>
                </a:cubicBezTo>
                <a:cubicBezTo>
                  <a:pt x="10" y="381"/>
                  <a:pt x="10" y="381"/>
                  <a:pt x="10" y="381"/>
                </a:cubicBezTo>
                <a:cubicBezTo>
                  <a:pt x="10" y="379"/>
                  <a:pt x="11" y="377"/>
                  <a:pt x="12" y="376"/>
                </a:cubicBezTo>
                <a:cubicBezTo>
                  <a:pt x="12" y="376"/>
                  <a:pt x="13" y="373"/>
                  <a:pt x="14" y="372"/>
                </a:cubicBezTo>
                <a:cubicBezTo>
                  <a:pt x="18" y="365"/>
                  <a:pt x="20" y="357"/>
                  <a:pt x="20" y="349"/>
                </a:cubicBezTo>
                <a:cubicBezTo>
                  <a:pt x="20" y="294"/>
                  <a:pt x="20" y="294"/>
                  <a:pt x="20" y="294"/>
                </a:cubicBezTo>
                <a:cubicBezTo>
                  <a:pt x="20" y="139"/>
                  <a:pt x="20" y="139"/>
                  <a:pt x="20" y="139"/>
                </a:cubicBezTo>
                <a:cubicBezTo>
                  <a:pt x="20" y="77"/>
                  <a:pt x="20" y="77"/>
                  <a:pt x="20" y="77"/>
                </a:cubicBezTo>
                <a:cubicBezTo>
                  <a:pt x="68" y="48"/>
                  <a:pt x="68" y="48"/>
                  <a:pt x="68" y="48"/>
                </a:cubicBezTo>
                <a:cubicBezTo>
                  <a:pt x="68" y="327"/>
                  <a:pt x="68" y="327"/>
                  <a:pt x="68" y="327"/>
                </a:cubicBezTo>
                <a:cubicBezTo>
                  <a:pt x="67" y="332"/>
                  <a:pt x="67" y="332"/>
                  <a:pt x="67" y="332"/>
                </a:cubicBezTo>
                <a:cubicBezTo>
                  <a:pt x="67" y="332"/>
                  <a:pt x="67" y="333"/>
                  <a:pt x="67" y="334"/>
                </a:cubicBezTo>
                <a:cubicBezTo>
                  <a:pt x="66" y="342"/>
                  <a:pt x="61" y="350"/>
                  <a:pt x="55" y="355"/>
                </a:cubicBezTo>
                <a:cubicBezTo>
                  <a:pt x="55" y="355"/>
                  <a:pt x="53" y="357"/>
                  <a:pt x="53" y="357"/>
                </a:cubicBezTo>
                <a:cubicBezTo>
                  <a:pt x="25" y="377"/>
                  <a:pt x="25" y="377"/>
                  <a:pt x="25" y="377"/>
                </a:cubicBezTo>
                <a:cubicBezTo>
                  <a:pt x="22" y="379"/>
                  <a:pt x="20" y="382"/>
                  <a:pt x="20" y="385"/>
                </a:cubicBezTo>
                <a:cubicBezTo>
                  <a:pt x="20" y="391"/>
                  <a:pt x="20" y="391"/>
                  <a:pt x="20" y="391"/>
                </a:cubicBezTo>
                <a:cubicBezTo>
                  <a:pt x="20" y="423"/>
                  <a:pt x="20" y="423"/>
                  <a:pt x="20" y="423"/>
                </a:cubicBezTo>
                <a:cubicBezTo>
                  <a:pt x="20" y="461"/>
                  <a:pt x="20" y="461"/>
                  <a:pt x="20" y="461"/>
                </a:cubicBezTo>
                <a:cubicBezTo>
                  <a:pt x="34" y="461"/>
                  <a:pt x="34" y="461"/>
                  <a:pt x="34" y="461"/>
                </a:cubicBezTo>
                <a:cubicBezTo>
                  <a:pt x="34" y="384"/>
                  <a:pt x="34" y="384"/>
                  <a:pt x="34" y="384"/>
                </a:cubicBezTo>
                <a:cubicBezTo>
                  <a:pt x="34" y="384"/>
                  <a:pt x="34" y="384"/>
                  <a:pt x="34" y="384"/>
                </a:cubicBezTo>
                <a:cubicBezTo>
                  <a:pt x="34" y="382"/>
                  <a:pt x="35" y="379"/>
                  <a:pt x="37" y="378"/>
                </a:cubicBezTo>
                <a:cubicBezTo>
                  <a:pt x="37" y="378"/>
                  <a:pt x="37" y="378"/>
                  <a:pt x="37" y="378"/>
                </a:cubicBezTo>
                <a:cubicBezTo>
                  <a:pt x="38" y="377"/>
                  <a:pt x="46" y="372"/>
                  <a:pt x="46" y="372"/>
                </a:cubicBezTo>
                <a:cubicBezTo>
                  <a:pt x="59" y="362"/>
                  <a:pt x="59" y="362"/>
                  <a:pt x="59" y="362"/>
                </a:cubicBezTo>
                <a:cubicBezTo>
                  <a:pt x="61" y="361"/>
                  <a:pt x="62" y="360"/>
                  <a:pt x="64" y="359"/>
                </a:cubicBezTo>
                <a:cubicBezTo>
                  <a:pt x="66" y="357"/>
                  <a:pt x="66" y="357"/>
                  <a:pt x="66" y="357"/>
                </a:cubicBezTo>
                <a:cubicBezTo>
                  <a:pt x="76" y="348"/>
                  <a:pt x="82" y="336"/>
                  <a:pt x="82" y="321"/>
                </a:cubicBezTo>
                <a:cubicBezTo>
                  <a:pt x="82" y="212"/>
                  <a:pt x="82" y="212"/>
                  <a:pt x="82" y="212"/>
                </a:cubicBezTo>
                <a:cubicBezTo>
                  <a:pt x="82" y="116"/>
                  <a:pt x="82" y="116"/>
                  <a:pt x="82" y="116"/>
                </a:cubicBezTo>
                <a:cubicBezTo>
                  <a:pt x="130" y="87"/>
                  <a:pt x="130" y="87"/>
                  <a:pt x="130" y="87"/>
                </a:cubicBezTo>
                <a:cubicBezTo>
                  <a:pt x="130" y="310"/>
                  <a:pt x="130" y="310"/>
                  <a:pt x="130" y="310"/>
                </a:cubicBezTo>
                <a:cubicBezTo>
                  <a:pt x="130" y="310"/>
                  <a:pt x="130" y="312"/>
                  <a:pt x="130" y="312"/>
                </a:cubicBezTo>
                <a:cubicBezTo>
                  <a:pt x="130" y="312"/>
                  <a:pt x="130" y="312"/>
                  <a:pt x="130" y="312"/>
                </a:cubicBezTo>
                <a:cubicBezTo>
                  <a:pt x="130" y="323"/>
                  <a:pt x="124" y="333"/>
                  <a:pt x="116" y="339"/>
                </a:cubicBezTo>
                <a:cubicBezTo>
                  <a:pt x="115" y="340"/>
                  <a:pt x="115" y="340"/>
                  <a:pt x="115" y="340"/>
                </a:cubicBezTo>
                <a:cubicBezTo>
                  <a:pt x="114" y="341"/>
                  <a:pt x="113" y="342"/>
                  <a:pt x="112" y="342"/>
                </a:cubicBezTo>
                <a:cubicBezTo>
                  <a:pt x="52" y="380"/>
                  <a:pt x="52" y="380"/>
                  <a:pt x="52" y="380"/>
                </a:cubicBezTo>
                <a:cubicBezTo>
                  <a:pt x="49" y="382"/>
                  <a:pt x="49" y="382"/>
                  <a:pt x="49" y="382"/>
                </a:cubicBezTo>
                <a:cubicBezTo>
                  <a:pt x="46" y="384"/>
                  <a:pt x="44" y="387"/>
                  <a:pt x="44" y="391"/>
                </a:cubicBezTo>
                <a:cubicBezTo>
                  <a:pt x="44" y="391"/>
                  <a:pt x="44" y="391"/>
                  <a:pt x="44" y="391"/>
                </a:cubicBezTo>
                <a:cubicBezTo>
                  <a:pt x="44" y="420"/>
                  <a:pt x="44" y="420"/>
                  <a:pt x="44" y="420"/>
                </a:cubicBezTo>
                <a:cubicBezTo>
                  <a:pt x="44" y="461"/>
                  <a:pt x="44" y="461"/>
                  <a:pt x="44" y="461"/>
                </a:cubicBezTo>
                <a:cubicBezTo>
                  <a:pt x="58" y="461"/>
                  <a:pt x="58" y="461"/>
                  <a:pt x="58" y="461"/>
                </a:cubicBezTo>
                <a:cubicBezTo>
                  <a:pt x="58" y="391"/>
                  <a:pt x="58" y="391"/>
                  <a:pt x="58" y="391"/>
                </a:cubicBezTo>
                <a:cubicBezTo>
                  <a:pt x="58" y="388"/>
                  <a:pt x="60" y="385"/>
                  <a:pt x="62" y="383"/>
                </a:cubicBezTo>
                <a:cubicBezTo>
                  <a:pt x="63" y="383"/>
                  <a:pt x="70" y="378"/>
                  <a:pt x="70" y="378"/>
                </a:cubicBezTo>
                <a:cubicBezTo>
                  <a:pt x="122" y="345"/>
                  <a:pt x="122" y="345"/>
                  <a:pt x="122" y="345"/>
                </a:cubicBezTo>
                <a:cubicBezTo>
                  <a:pt x="122" y="345"/>
                  <a:pt x="122" y="345"/>
                  <a:pt x="122" y="345"/>
                </a:cubicBezTo>
                <a:cubicBezTo>
                  <a:pt x="135" y="337"/>
                  <a:pt x="145" y="322"/>
                  <a:pt x="145" y="305"/>
                </a:cubicBezTo>
                <a:cubicBezTo>
                  <a:pt x="145" y="301"/>
                  <a:pt x="145" y="301"/>
                  <a:pt x="145" y="301"/>
                </a:cubicBezTo>
                <a:cubicBezTo>
                  <a:pt x="145" y="193"/>
                  <a:pt x="145" y="193"/>
                  <a:pt x="145" y="193"/>
                </a:cubicBezTo>
                <a:cubicBezTo>
                  <a:pt x="145" y="193"/>
                  <a:pt x="145" y="193"/>
                  <a:pt x="145" y="193"/>
                </a:cubicBezTo>
                <a:cubicBezTo>
                  <a:pt x="145" y="154"/>
                  <a:pt x="145" y="154"/>
                  <a:pt x="145" y="154"/>
                </a:cubicBezTo>
                <a:cubicBezTo>
                  <a:pt x="192" y="125"/>
                  <a:pt x="192" y="125"/>
                  <a:pt x="192" y="125"/>
                </a:cubicBezTo>
                <a:cubicBezTo>
                  <a:pt x="192" y="295"/>
                  <a:pt x="192" y="295"/>
                  <a:pt x="192" y="295"/>
                </a:cubicBezTo>
                <a:cubicBezTo>
                  <a:pt x="192" y="295"/>
                  <a:pt x="193" y="296"/>
                  <a:pt x="193" y="296"/>
                </a:cubicBezTo>
                <a:cubicBezTo>
                  <a:pt x="193" y="308"/>
                  <a:pt x="187" y="318"/>
                  <a:pt x="179" y="325"/>
                </a:cubicBezTo>
                <a:cubicBezTo>
                  <a:pt x="179" y="325"/>
                  <a:pt x="174" y="328"/>
                  <a:pt x="174" y="328"/>
                </a:cubicBezTo>
                <a:cubicBezTo>
                  <a:pt x="76" y="387"/>
                  <a:pt x="76" y="387"/>
                  <a:pt x="76" y="387"/>
                </a:cubicBezTo>
                <a:cubicBezTo>
                  <a:pt x="72" y="389"/>
                  <a:pt x="72" y="389"/>
                  <a:pt x="72" y="389"/>
                </a:cubicBezTo>
                <a:cubicBezTo>
                  <a:pt x="72" y="389"/>
                  <a:pt x="72" y="389"/>
                  <a:pt x="72" y="389"/>
                </a:cubicBezTo>
                <a:cubicBezTo>
                  <a:pt x="70" y="391"/>
                  <a:pt x="68" y="394"/>
                  <a:pt x="68" y="397"/>
                </a:cubicBezTo>
                <a:cubicBezTo>
                  <a:pt x="68" y="397"/>
                  <a:pt x="68" y="397"/>
                  <a:pt x="68" y="397"/>
                </a:cubicBezTo>
                <a:cubicBezTo>
                  <a:pt x="68" y="422"/>
                  <a:pt x="68" y="422"/>
                  <a:pt x="68" y="422"/>
                </a:cubicBezTo>
                <a:cubicBezTo>
                  <a:pt x="68" y="422"/>
                  <a:pt x="68" y="422"/>
                  <a:pt x="68" y="422"/>
                </a:cubicBezTo>
                <a:cubicBezTo>
                  <a:pt x="68" y="461"/>
                  <a:pt x="68" y="461"/>
                  <a:pt x="68" y="461"/>
                </a:cubicBezTo>
                <a:cubicBezTo>
                  <a:pt x="82" y="461"/>
                  <a:pt x="82" y="461"/>
                  <a:pt x="82" y="461"/>
                </a:cubicBezTo>
                <a:cubicBezTo>
                  <a:pt x="82" y="398"/>
                  <a:pt x="82" y="398"/>
                  <a:pt x="82" y="398"/>
                </a:cubicBezTo>
                <a:cubicBezTo>
                  <a:pt x="82" y="397"/>
                  <a:pt x="82" y="397"/>
                  <a:pt x="82" y="397"/>
                </a:cubicBezTo>
                <a:cubicBezTo>
                  <a:pt x="82" y="394"/>
                  <a:pt x="84" y="392"/>
                  <a:pt x="87" y="390"/>
                </a:cubicBezTo>
                <a:cubicBezTo>
                  <a:pt x="87" y="390"/>
                  <a:pt x="91" y="387"/>
                  <a:pt x="91" y="387"/>
                </a:cubicBezTo>
                <a:cubicBezTo>
                  <a:pt x="182" y="333"/>
                  <a:pt x="182" y="333"/>
                  <a:pt x="182" y="333"/>
                </a:cubicBezTo>
                <a:cubicBezTo>
                  <a:pt x="197" y="325"/>
                  <a:pt x="207" y="309"/>
                  <a:pt x="207" y="290"/>
                </a:cubicBezTo>
                <a:cubicBezTo>
                  <a:pt x="207" y="290"/>
                  <a:pt x="207" y="289"/>
                  <a:pt x="207" y="289"/>
                </a:cubicBezTo>
                <a:cubicBezTo>
                  <a:pt x="207" y="289"/>
                  <a:pt x="207" y="289"/>
                  <a:pt x="207" y="289"/>
                </a:cubicBezTo>
                <a:cubicBezTo>
                  <a:pt x="207" y="192"/>
                  <a:pt x="207" y="192"/>
                  <a:pt x="207" y="192"/>
                </a:cubicBezTo>
                <a:cubicBezTo>
                  <a:pt x="255" y="164"/>
                  <a:pt x="255" y="164"/>
                  <a:pt x="255" y="164"/>
                </a:cubicBezTo>
                <a:cubicBezTo>
                  <a:pt x="255" y="280"/>
                  <a:pt x="255" y="280"/>
                  <a:pt x="255" y="280"/>
                </a:cubicBezTo>
                <a:cubicBezTo>
                  <a:pt x="255" y="281"/>
                  <a:pt x="255" y="281"/>
                  <a:pt x="255" y="281"/>
                </a:cubicBezTo>
                <a:cubicBezTo>
                  <a:pt x="254" y="292"/>
                  <a:pt x="248" y="302"/>
                  <a:pt x="239" y="308"/>
                </a:cubicBezTo>
                <a:cubicBezTo>
                  <a:pt x="238" y="308"/>
                  <a:pt x="237" y="309"/>
                  <a:pt x="237" y="309"/>
                </a:cubicBezTo>
                <a:cubicBezTo>
                  <a:pt x="112" y="384"/>
                  <a:pt x="112" y="384"/>
                  <a:pt x="112" y="384"/>
                </a:cubicBezTo>
                <a:cubicBezTo>
                  <a:pt x="97" y="393"/>
                  <a:pt x="97" y="393"/>
                  <a:pt x="97" y="393"/>
                </a:cubicBezTo>
                <a:cubicBezTo>
                  <a:pt x="94" y="395"/>
                  <a:pt x="92" y="398"/>
                  <a:pt x="92" y="402"/>
                </a:cubicBezTo>
                <a:cubicBezTo>
                  <a:pt x="92" y="402"/>
                  <a:pt x="92" y="403"/>
                  <a:pt x="92" y="403"/>
                </a:cubicBezTo>
                <a:cubicBezTo>
                  <a:pt x="92" y="442"/>
                  <a:pt x="92" y="442"/>
                  <a:pt x="92" y="442"/>
                </a:cubicBezTo>
                <a:cubicBezTo>
                  <a:pt x="92" y="461"/>
                  <a:pt x="92" y="461"/>
                  <a:pt x="92" y="461"/>
                </a:cubicBezTo>
                <a:cubicBezTo>
                  <a:pt x="149" y="461"/>
                  <a:pt x="149" y="461"/>
                  <a:pt x="149" y="461"/>
                </a:cubicBezTo>
                <a:cubicBezTo>
                  <a:pt x="269" y="461"/>
                  <a:pt x="269" y="461"/>
                  <a:pt x="269" y="461"/>
                </a:cubicBezTo>
                <a:cubicBezTo>
                  <a:pt x="288" y="461"/>
                  <a:pt x="303" y="446"/>
                  <a:pt x="303" y="428"/>
                </a:cubicBezTo>
                <a:cubicBezTo>
                  <a:pt x="303" y="307"/>
                  <a:pt x="303" y="307"/>
                  <a:pt x="303" y="307"/>
                </a:cubicBezTo>
                <a:cubicBezTo>
                  <a:pt x="303" y="154"/>
                  <a:pt x="303" y="154"/>
                  <a:pt x="303" y="154"/>
                </a:cubicBezTo>
                <a:cubicBezTo>
                  <a:pt x="303" y="34"/>
                  <a:pt x="303" y="34"/>
                  <a:pt x="303" y="34"/>
                </a:cubicBezTo>
                <a:cubicBezTo>
                  <a:pt x="303" y="15"/>
                  <a:pt x="288" y="0"/>
                  <a:pt x="269" y="0"/>
                </a:cubicBezTo>
              </a:path>
            </a:pathLst>
          </a:custGeom>
          <a:solidFill>
            <a:srgbClr val="004F91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3" name="Freeform 6"/>
          <p:cNvSpPr>
            <a:spLocks/>
          </p:cNvSpPr>
          <p:nvPr/>
        </p:nvSpPr>
        <p:spPr bwMode="auto">
          <a:xfrm>
            <a:off x="5255555" y="2446817"/>
            <a:ext cx="829969" cy="1008291"/>
          </a:xfrm>
          <a:custGeom>
            <a:avLst/>
            <a:gdLst>
              <a:gd name="T0" fmla="*/ 153 w 302"/>
              <a:gd name="T1" fmla="*/ 0 h 461"/>
              <a:gd name="T2" fmla="*/ 302 w 302"/>
              <a:gd name="T3" fmla="*/ 154 h 461"/>
              <a:gd name="T4" fmla="*/ 302 w 302"/>
              <a:gd name="T5" fmla="*/ 461 h 461"/>
              <a:gd name="T6" fmla="*/ 292 w 302"/>
              <a:gd name="T7" fmla="*/ 381 h 461"/>
              <a:gd name="T8" fmla="*/ 289 w 302"/>
              <a:gd name="T9" fmla="*/ 372 h 461"/>
              <a:gd name="T10" fmla="*/ 283 w 302"/>
              <a:gd name="T11" fmla="*/ 294 h 461"/>
              <a:gd name="T12" fmla="*/ 283 w 302"/>
              <a:gd name="T13" fmla="*/ 77 h 461"/>
              <a:gd name="T14" fmla="*/ 235 w 302"/>
              <a:gd name="T15" fmla="*/ 327 h 461"/>
              <a:gd name="T16" fmla="*/ 235 w 302"/>
              <a:gd name="T17" fmla="*/ 334 h 461"/>
              <a:gd name="T18" fmla="*/ 250 w 302"/>
              <a:gd name="T19" fmla="*/ 357 h 461"/>
              <a:gd name="T20" fmla="*/ 283 w 302"/>
              <a:gd name="T21" fmla="*/ 385 h 461"/>
              <a:gd name="T22" fmla="*/ 283 w 302"/>
              <a:gd name="T23" fmla="*/ 423 h 461"/>
              <a:gd name="T24" fmla="*/ 268 w 302"/>
              <a:gd name="T25" fmla="*/ 461 h 461"/>
              <a:gd name="T26" fmla="*/ 268 w 302"/>
              <a:gd name="T27" fmla="*/ 384 h 461"/>
              <a:gd name="T28" fmla="*/ 257 w 302"/>
              <a:gd name="T29" fmla="*/ 372 h 461"/>
              <a:gd name="T30" fmla="*/ 239 w 302"/>
              <a:gd name="T31" fmla="*/ 359 h 461"/>
              <a:gd name="T32" fmla="*/ 220 w 302"/>
              <a:gd name="T33" fmla="*/ 321 h 461"/>
              <a:gd name="T34" fmla="*/ 220 w 302"/>
              <a:gd name="T35" fmla="*/ 212 h 461"/>
              <a:gd name="T36" fmla="*/ 172 w 302"/>
              <a:gd name="T37" fmla="*/ 87 h 461"/>
              <a:gd name="T38" fmla="*/ 172 w 302"/>
              <a:gd name="T39" fmla="*/ 312 h 461"/>
              <a:gd name="T40" fmla="*/ 187 w 302"/>
              <a:gd name="T41" fmla="*/ 339 h 461"/>
              <a:gd name="T42" fmla="*/ 191 w 302"/>
              <a:gd name="T43" fmla="*/ 342 h 461"/>
              <a:gd name="T44" fmla="*/ 254 w 302"/>
              <a:gd name="T45" fmla="*/ 382 h 461"/>
              <a:gd name="T46" fmla="*/ 259 w 302"/>
              <a:gd name="T47" fmla="*/ 391 h 461"/>
              <a:gd name="T48" fmla="*/ 259 w 302"/>
              <a:gd name="T49" fmla="*/ 461 h 461"/>
              <a:gd name="T50" fmla="*/ 244 w 302"/>
              <a:gd name="T51" fmla="*/ 391 h 461"/>
              <a:gd name="T52" fmla="*/ 233 w 302"/>
              <a:gd name="T53" fmla="*/ 378 h 461"/>
              <a:gd name="T54" fmla="*/ 181 w 302"/>
              <a:gd name="T55" fmla="*/ 345 h 461"/>
              <a:gd name="T56" fmla="*/ 158 w 302"/>
              <a:gd name="T57" fmla="*/ 301 h 461"/>
              <a:gd name="T58" fmla="*/ 158 w 302"/>
              <a:gd name="T59" fmla="*/ 154 h 461"/>
              <a:gd name="T60" fmla="*/ 110 w 302"/>
              <a:gd name="T61" fmla="*/ 295 h 461"/>
              <a:gd name="T62" fmla="*/ 124 w 302"/>
              <a:gd name="T63" fmla="*/ 325 h 461"/>
              <a:gd name="T64" fmla="*/ 226 w 302"/>
              <a:gd name="T65" fmla="*/ 387 h 461"/>
              <a:gd name="T66" fmla="*/ 230 w 302"/>
              <a:gd name="T67" fmla="*/ 389 h 461"/>
              <a:gd name="T68" fmla="*/ 235 w 302"/>
              <a:gd name="T69" fmla="*/ 397 h 461"/>
              <a:gd name="T70" fmla="*/ 235 w 302"/>
              <a:gd name="T71" fmla="*/ 461 h 461"/>
              <a:gd name="T72" fmla="*/ 220 w 302"/>
              <a:gd name="T73" fmla="*/ 398 h 461"/>
              <a:gd name="T74" fmla="*/ 216 w 302"/>
              <a:gd name="T75" fmla="*/ 390 h 461"/>
              <a:gd name="T76" fmla="*/ 121 w 302"/>
              <a:gd name="T77" fmla="*/ 333 h 461"/>
              <a:gd name="T78" fmla="*/ 96 w 302"/>
              <a:gd name="T79" fmla="*/ 289 h 461"/>
              <a:gd name="T80" fmla="*/ 96 w 302"/>
              <a:gd name="T81" fmla="*/ 192 h 461"/>
              <a:gd name="T82" fmla="*/ 48 w 302"/>
              <a:gd name="T83" fmla="*/ 280 h 461"/>
              <a:gd name="T84" fmla="*/ 64 w 302"/>
              <a:gd name="T85" fmla="*/ 308 h 461"/>
              <a:gd name="T86" fmla="*/ 191 w 302"/>
              <a:gd name="T87" fmla="*/ 384 h 461"/>
              <a:gd name="T88" fmla="*/ 211 w 302"/>
              <a:gd name="T89" fmla="*/ 402 h 461"/>
              <a:gd name="T90" fmla="*/ 211 w 302"/>
              <a:gd name="T91" fmla="*/ 442 h 461"/>
              <a:gd name="T92" fmla="*/ 153 w 302"/>
              <a:gd name="T93" fmla="*/ 461 h 461"/>
              <a:gd name="T94" fmla="*/ 0 w 302"/>
              <a:gd name="T95" fmla="*/ 428 h 461"/>
              <a:gd name="T96" fmla="*/ 0 w 302"/>
              <a:gd name="T97" fmla="*/ 154 h 461"/>
              <a:gd name="T98" fmla="*/ 33 w 302"/>
              <a:gd name="T99" fmla="*/ 0 h 4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</a:cxnLst>
            <a:rect l="0" t="0" r="r" b="b"/>
            <a:pathLst>
              <a:path w="302" h="461">
                <a:moveTo>
                  <a:pt x="33" y="0"/>
                </a:moveTo>
                <a:cubicBezTo>
                  <a:pt x="153" y="0"/>
                  <a:pt x="153" y="0"/>
                  <a:pt x="153" y="0"/>
                </a:cubicBezTo>
                <a:cubicBezTo>
                  <a:pt x="302" y="0"/>
                  <a:pt x="302" y="0"/>
                  <a:pt x="302" y="0"/>
                </a:cubicBezTo>
                <a:cubicBezTo>
                  <a:pt x="302" y="154"/>
                  <a:pt x="302" y="154"/>
                  <a:pt x="302" y="154"/>
                </a:cubicBezTo>
                <a:cubicBezTo>
                  <a:pt x="302" y="307"/>
                  <a:pt x="302" y="307"/>
                  <a:pt x="302" y="307"/>
                </a:cubicBezTo>
                <a:cubicBezTo>
                  <a:pt x="302" y="461"/>
                  <a:pt x="302" y="461"/>
                  <a:pt x="302" y="461"/>
                </a:cubicBezTo>
                <a:cubicBezTo>
                  <a:pt x="292" y="461"/>
                  <a:pt x="292" y="461"/>
                  <a:pt x="292" y="461"/>
                </a:cubicBezTo>
                <a:cubicBezTo>
                  <a:pt x="292" y="381"/>
                  <a:pt x="292" y="381"/>
                  <a:pt x="292" y="381"/>
                </a:cubicBezTo>
                <a:cubicBezTo>
                  <a:pt x="292" y="379"/>
                  <a:pt x="292" y="377"/>
                  <a:pt x="291" y="376"/>
                </a:cubicBezTo>
                <a:cubicBezTo>
                  <a:pt x="291" y="376"/>
                  <a:pt x="289" y="373"/>
                  <a:pt x="289" y="372"/>
                </a:cubicBezTo>
                <a:cubicBezTo>
                  <a:pt x="285" y="365"/>
                  <a:pt x="283" y="357"/>
                  <a:pt x="283" y="349"/>
                </a:cubicBezTo>
                <a:cubicBezTo>
                  <a:pt x="283" y="294"/>
                  <a:pt x="283" y="294"/>
                  <a:pt x="283" y="294"/>
                </a:cubicBezTo>
                <a:cubicBezTo>
                  <a:pt x="283" y="139"/>
                  <a:pt x="283" y="139"/>
                  <a:pt x="283" y="139"/>
                </a:cubicBezTo>
                <a:cubicBezTo>
                  <a:pt x="283" y="77"/>
                  <a:pt x="283" y="77"/>
                  <a:pt x="283" y="77"/>
                </a:cubicBezTo>
                <a:cubicBezTo>
                  <a:pt x="235" y="48"/>
                  <a:pt x="235" y="48"/>
                  <a:pt x="235" y="48"/>
                </a:cubicBezTo>
                <a:cubicBezTo>
                  <a:pt x="235" y="327"/>
                  <a:pt x="235" y="327"/>
                  <a:pt x="235" y="327"/>
                </a:cubicBezTo>
                <a:cubicBezTo>
                  <a:pt x="235" y="332"/>
                  <a:pt x="235" y="332"/>
                  <a:pt x="235" y="332"/>
                </a:cubicBezTo>
                <a:cubicBezTo>
                  <a:pt x="235" y="332"/>
                  <a:pt x="235" y="333"/>
                  <a:pt x="235" y="334"/>
                </a:cubicBezTo>
                <a:cubicBezTo>
                  <a:pt x="237" y="342"/>
                  <a:pt x="241" y="350"/>
                  <a:pt x="247" y="355"/>
                </a:cubicBezTo>
                <a:cubicBezTo>
                  <a:pt x="248" y="355"/>
                  <a:pt x="250" y="357"/>
                  <a:pt x="250" y="357"/>
                </a:cubicBezTo>
                <a:cubicBezTo>
                  <a:pt x="278" y="377"/>
                  <a:pt x="278" y="377"/>
                  <a:pt x="278" y="377"/>
                </a:cubicBezTo>
                <a:cubicBezTo>
                  <a:pt x="281" y="379"/>
                  <a:pt x="283" y="382"/>
                  <a:pt x="283" y="385"/>
                </a:cubicBezTo>
                <a:cubicBezTo>
                  <a:pt x="283" y="386"/>
                  <a:pt x="283" y="391"/>
                  <a:pt x="283" y="391"/>
                </a:cubicBezTo>
                <a:cubicBezTo>
                  <a:pt x="283" y="423"/>
                  <a:pt x="283" y="423"/>
                  <a:pt x="283" y="423"/>
                </a:cubicBezTo>
                <a:cubicBezTo>
                  <a:pt x="283" y="461"/>
                  <a:pt x="283" y="461"/>
                  <a:pt x="283" y="461"/>
                </a:cubicBezTo>
                <a:cubicBezTo>
                  <a:pt x="268" y="461"/>
                  <a:pt x="268" y="461"/>
                  <a:pt x="268" y="461"/>
                </a:cubicBezTo>
                <a:cubicBezTo>
                  <a:pt x="268" y="384"/>
                  <a:pt x="268" y="384"/>
                  <a:pt x="268" y="384"/>
                </a:cubicBezTo>
                <a:cubicBezTo>
                  <a:pt x="268" y="384"/>
                  <a:pt x="268" y="384"/>
                  <a:pt x="268" y="384"/>
                </a:cubicBezTo>
                <a:cubicBezTo>
                  <a:pt x="268" y="382"/>
                  <a:pt x="267" y="379"/>
                  <a:pt x="266" y="378"/>
                </a:cubicBezTo>
                <a:cubicBezTo>
                  <a:pt x="265" y="377"/>
                  <a:pt x="257" y="372"/>
                  <a:pt x="257" y="372"/>
                </a:cubicBezTo>
                <a:cubicBezTo>
                  <a:pt x="243" y="362"/>
                  <a:pt x="243" y="362"/>
                  <a:pt x="243" y="362"/>
                </a:cubicBezTo>
                <a:cubicBezTo>
                  <a:pt x="242" y="361"/>
                  <a:pt x="240" y="360"/>
                  <a:pt x="239" y="359"/>
                </a:cubicBezTo>
                <a:cubicBezTo>
                  <a:pt x="237" y="357"/>
                  <a:pt x="237" y="357"/>
                  <a:pt x="237" y="357"/>
                </a:cubicBezTo>
                <a:cubicBezTo>
                  <a:pt x="227" y="348"/>
                  <a:pt x="220" y="336"/>
                  <a:pt x="220" y="321"/>
                </a:cubicBezTo>
                <a:cubicBezTo>
                  <a:pt x="220" y="212"/>
                  <a:pt x="220" y="212"/>
                  <a:pt x="220" y="212"/>
                </a:cubicBezTo>
                <a:cubicBezTo>
                  <a:pt x="220" y="212"/>
                  <a:pt x="220" y="212"/>
                  <a:pt x="220" y="212"/>
                </a:cubicBezTo>
                <a:cubicBezTo>
                  <a:pt x="220" y="116"/>
                  <a:pt x="220" y="116"/>
                  <a:pt x="220" y="116"/>
                </a:cubicBezTo>
                <a:cubicBezTo>
                  <a:pt x="172" y="87"/>
                  <a:pt x="172" y="87"/>
                  <a:pt x="172" y="87"/>
                </a:cubicBezTo>
                <a:cubicBezTo>
                  <a:pt x="172" y="310"/>
                  <a:pt x="172" y="310"/>
                  <a:pt x="172" y="310"/>
                </a:cubicBezTo>
                <a:cubicBezTo>
                  <a:pt x="172" y="310"/>
                  <a:pt x="172" y="312"/>
                  <a:pt x="172" y="312"/>
                </a:cubicBezTo>
                <a:cubicBezTo>
                  <a:pt x="172" y="312"/>
                  <a:pt x="172" y="312"/>
                  <a:pt x="172" y="312"/>
                </a:cubicBezTo>
                <a:cubicBezTo>
                  <a:pt x="173" y="323"/>
                  <a:pt x="178" y="333"/>
                  <a:pt x="187" y="339"/>
                </a:cubicBezTo>
                <a:cubicBezTo>
                  <a:pt x="188" y="340"/>
                  <a:pt x="188" y="340"/>
                  <a:pt x="188" y="340"/>
                </a:cubicBezTo>
                <a:cubicBezTo>
                  <a:pt x="189" y="341"/>
                  <a:pt x="190" y="342"/>
                  <a:pt x="191" y="342"/>
                </a:cubicBezTo>
                <a:cubicBezTo>
                  <a:pt x="250" y="380"/>
                  <a:pt x="250" y="380"/>
                  <a:pt x="250" y="380"/>
                </a:cubicBezTo>
                <a:cubicBezTo>
                  <a:pt x="254" y="382"/>
                  <a:pt x="254" y="382"/>
                  <a:pt x="254" y="382"/>
                </a:cubicBezTo>
                <a:cubicBezTo>
                  <a:pt x="257" y="384"/>
                  <a:pt x="259" y="387"/>
                  <a:pt x="259" y="391"/>
                </a:cubicBezTo>
                <a:cubicBezTo>
                  <a:pt x="259" y="391"/>
                  <a:pt x="259" y="391"/>
                  <a:pt x="259" y="391"/>
                </a:cubicBezTo>
                <a:cubicBezTo>
                  <a:pt x="259" y="420"/>
                  <a:pt x="259" y="420"/>
                  <a:pt x="259" y="420"/>
                </a:cubicBezTo>
                <a:cubicBezTo>
                  <a:pt x="259" y="461"/>
                  <a:pt x="259" y="461"/>
                  <a:pt x="259" y="461"/>
                </a:cubicBezTo>
                <a:cubicBezTo>
                  <a:pt x="244" y="461"/>
                  <a:pt x="244" y="461"/>
                  <a:pt x="244" y="461"/>
                </a:cubicBezTo>
                <a:cubicBezTo>
                  <a:pt x="244" y="391"/>
                  <a:pt x="244" y="391"/>
                  <a:pt x="244" y="391"/>
                </a:cubicBezTo>
                <a:cubicBezTo>
                  <a:pt x="244" y="388"/>
                  <a:pt x="243" y="385"/>
                  <a:pt x="240" y="383"/>
                </a:cubicBezTo>
                <a:cubicBezTo>
                  <a:pt x="240" y="383"/>
                  <a:pt x="233" y="378"/>
                  <a:pt x="233" y="378"/>
                </a:cubicBezTo>
                <a:cubicBezTo>
                  <a:pt x="181" y="345"/>
                  <a:pt x="181" y="345"/>
                  <a:pt x="181" y="345"/>
                </a:cubicBezTo>
                <a:cubicBezTo>
                  <a:pt x="181" y="345"/>
                  <a:pt x="181" y="345"/>
                  <a:pt x="181" y="345"/>
                </a:cubicBezTo>
                <a:cubicBezTo>
                  <a:pt x="167" y="337"/>
                  <a:pt x="158" y="322"/>
                  <a:pt x="158" y="305"/>
                </a:cubicBezTo>
                <a:cubicBezTo>
                  <a:pt x="158" y="301"/>
                  <a:pt x="158" y="301"/>
                  <a:pt x="158" y="301"/>
                </a:cubicBezTo>
                <a:cubicBezTo>
                  <a:pt x="158" y="193"/>
                  <a:pt x="158" y="193"/>
                  <a:pt x="158" y="193"/>
                </a:cubicBezTo>
                <a:cubicBezTo>
                  <a:pt x="158" y="154"/>
                  <a:pt x="158" y="154"/>
                  <a:pt x="158" y="154"/>
                </a:cubicBezTo>
                <a:cubicBezTo>
                  <a:pt x="110" y="125"/>
                  <a:pt x="110" y="125"/>
                  <a:pt x="110" y="125"/>
                </a:cubicBezTo>
                <a:cubicBezTo>
                  <a:pt x="110" y="295"/>
                  <a:pt x="110" y="295"/>
                  <a:pt x="110" y="295"/>
                </a:cubicBezTo>
                <a:cubicBezTo>
                  <a:pt x="110" y="295"/>
                  <a:pt x="110" y="296"/>
                  <a:pt x="110" y="296"/>
                </a:cubicBezTo>
                <a:cubicBezTo>
                  <a:pt x="110" y="308"/>
                  <a:pt x="116" y="318"/>
                  <a:pt x="124" y="325"/>
                </a:cubicBezTo>
                <a:cubicBezTo>
                  <a:pt x="124" y="325"/>
                  <a:pt x="129" y="328"/>
                  <a:pt x="129" y="328"/>
                </a:cubicBezTo>
                <a:cubicBezTo>
                  <a:pt x="226" y="387"/>
                  <a:pt x="226" y="387"/>
                  <a:pt x="226" y="387"/>
                </a:cubicBezTo>
                <a:cubicBezTo>
                  <a:pt x="230" y="389"/>
                  <a:pt x="230" y="389"/>
                  <a:pt x="230" y="389"/>
                </a:cubicBezTo>
                <a:cubicBezTo>
                  <a:pt x="230" y="389"/>
                  <a:pt x="230" y="389"/>
                  <a:pt x="230" y="389"/>
                </a:cubicBezTo>
                <a:cubicBezTo>
                  <a:pt x="233" y="391"/>
                  <a:pt x="235" y="394"/>
                  <a:pt x="235" y="397"/>
                </a:cubicBezTo>
                <a:cubicBezTo>
                  <a:pt x="235" y="397"/>
                  <a:pt x="235" y="397"/>
                  <a:pt x="235" y="397"/>
                </a:cubicBezTo>
                <a:cubicBezTo>
                  <a:pt x="235" y="422"/>
                  <a:pt x="235" y="422"/>
                  <a:pt x="235" y="422"/>
                </a:cubicBezTo>
                <a:cubicBezTo>
                  <a:pt x="235" y="461"/>
                  <a:pt x="235" y="461"/>
                  <a:pt x="235" y="461"/>
                </a:cubicBezTo>
                <a:cubicBezTo>
                  <a:pt x="220" y="461"/>
                  <a:pt x="220" y="461"/>
                  <a:pt x="220" y="461"/>
                </a:cubicBezTo>
                <a:cubicBezTo>
                  <a:pt x="220" y="398"/>
                  <a:pt x="220" y="398"/>
                  <a:pt x="220" y="398"/>
                </a:cubicBezTo>
                <a:cubicBezTo>
                  <a:pt x="220" y="397"/>
                  <a:pt x="220" y="397"/>
                  <a:pt x="220" y="397"/>
                </a:cubicBezTo>
                <a:cubicBezTo>
                  <a:pt x="220" y="394"/>
                  <a:pt x="219" y="392"/>
                  <a:pt x="216" y="390"/>
                </a:cubicBezTo>
                <a:cubicBezTo>
                  <a:pt x="216" y="390"/>
                  <a:pt x="212" y="387"/>
                  <a:pt x="212" y="387"/>
                </a:cubicBezTo>
                <a:cubicBezTo>
                  <a:pt x="121" y="333"/>
                  <a:pt x="121" y="333"/>
                  <a:pt x="121" y="333"/>
                </a:cubicBezTo>
                <a:cubicBezTo>
                  <a:pt x="106" y="325"/>
                  <a:pt x="96" y="309"/>
                  <a:pt x="96" y="290"/>
                </a:cubicBezTo>
                <a:cubicBezTo>
                  <a:pt x="96" y="290"/>
                  <a:pt x="96" y="289"/>
                  <a:pt x="96" y="289"/>
                </a:cubicBezTo>
                <a:cubicBezTo>
                  <a:pt x="96" y="289"/>
                  <a:pt x="96" y="289"/>
                  <a:pt x="96" y="289"/>
                </a:cubicBezTo>
                <a:cubicBezTo>
                  <a:pt x="96" y="192"/>
                  <a:pt x="96" y="192"/>
                  <a:pt x="96" y="192"/>
                </a:cubicBezTo>
                <a:cubicBezTo>
                  <a:pt x="48" y="164"/>
                  <a:pt x="48" y="164"/>
                  <a:pt x="48" y="164"/>
                </a:cubicBezTo>
                <a:cubicBezTo>
                  <a:pt x="48" y="280"/>
                  <a:pt x="48" y="280"/>
                  <a:pt x="48" y="280"/>
                </a:cubicBezTo>
                <a:cubicBezTo>
                  <a:pt x="48" y="281"/>
                  <a:pt x="48" y="281"/>
                  <a:pt x="48" y="281"/>
                </a:cubicBezTo>
                <a:cubicBezTo>
                  <a:pt x="49" y="292"/>
                  <a:pt x="55" y="302"/>
                  <a:pt x="64" y="308"/>
                </a:cubicBezTo>
                <a:cubicBezTo>
                  <a:pt x="64" y="308"/>
                  <a:pt x="65" y="309"/>
                  <a:pt x="65" y="309"/>
                </a:cubicBezTo>
                <a:cubicBezTo>
                  <a:pt x="191" y="384"/>
                  <a:pt x="191" y="384"/>
                  <a:pt x="191" y="384"/>
                </a:cubicBezTo>
                <a:cubicBezTo>
                  <a:pt x="206" y="393"/>
                  <a:pt x="206" y="393"/>
                  <a:pt x="206" y="393"/>
                </a:cubicBezTo>
                <a:cubicBezTo>
                  <a:pt x="209" y="395"/>
                  <a:pt x="211" y="398"/>
                  <a:pt x="211" y="402"/>
                </a:cubicBezTo>
                <a:cubicBezTo>
                  <a:pt x="211" y="403"/>
                  <a:pt x="211" y="403"/>
                  <a:pt x="211" y="403"/>
                </a:cubicBezTo>
                <a:cubicBezTo>
                  <a:pt x="211" y="442"/>
                  <a:pt x="211" y="442"/>
                  <a:pt x="211" y="442"/>
                </a:cubicBezTo>
                <a:cubicBezTo>
                  <a:pt x="211" y="461"/>
                  <a:pt x="211" y="461"/>
                  <a:pt x="211" y="461"/>
                </a:cubicBezTo>
                <a:cubicBezTo>
                  <a:pt x="153" y="461"/>
                  <a:pt x="153" y="461"/>
                  <a:pt x="153" y="461"/>
                </a:cubicBezTo>
                <a:cubicBezTo>
                  <a:pt x="33" y="461"/>
                  <a:pt x="33" y="461"/>
                  <a:pt x="33" y="461"/>
                </a:cubicBezTo>
                <a:cubicBezTo>
                  <a:pt x="15" y="461"/>
                  <a:pt x="0" y="446"/>
                  <a:pt x="0" y="428"/>
                </a:cubicBezTo>
                <a:cubicBezTo>
                  <a:pt x="0" y="307"/>
                  <a:pt x="0" y="307"/>
                  <a:pt x="0" y="307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34"/>
                  <a:pt x="0" y="34"/>
                  <a:pt x="0" y="34"/>
                </a:cubicBezTo>
                <a:cubicBezTo>
                  <a:pt x="0" y="15"/>
                  <a:pt x="15" y="0"/>
                  <a:pt x="33" y="0"/>
                </a:cubicBezTo>
              </a:path>
            </a:pathLst>
          </a:custGeom>
          <a:solidFill>
            <a:srgbClr val="AFCA0B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4" name="Freeform 7"/>
          <p:cNvSpPr>
            <a:spLocks/>
          </p:cNvSpPr>
          <p:nvPr/>
        </p:nvSpPr>
        <p:spPr bwMode="auto">
          <a:xfrm>
            <a:off x="5255556" y="3823855"/>
            <a:ext cx="1687458" cy="67988"/>
          </a:xfrm>
          <a:custGeom>
            <a:avLst/>
            <a:gdLst>
              <a:gd name="T0" fmla="*/ 5 w 614"/>
              <a:gd name="T1" fmla="*/ 0 h 31"/>
              <a:gd name="T2" fmla="*/ 609 w 614"/>
              <a:gd name="T3" fmla="*/ 0 h 31"/>
              <a:gd name="T4" fmla="*/ 614 w 614"/>
              <a:gd name="T5" fmla="*/ 3 h 31"/>
              <a:gd name="T6" fmla="*/ 614 w 614"/>
              <a:gd name="T7" fmla="*/ 27 h 31"/>
              <a:gd name="T8" fmla="*/ 609 w 614"/>
              <a:gd name="T9" fmla="*/ 31 h 31"/>
              <a:gd name="T10" fmla="*/ 5 w 614"/>
              <a:gd name="T11" fmla="*/ 31 h 31"/>
              <a:gd name="T12" fmla="*/ 0 w 614"/>
              <a:gd name="T13" fmla="*/ 27 h 31"/>
              <a:gd name="T14" fmla="*/ 0 w 614"/>
              <a:gd name="T15" fmla="*/ 3 h 31"/>
              <a:gd name="T16" fmla="*/ 5 w 614"/>
              <a:gd name="T17" fmla="*/ 0 h 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614" h="31">
                <a:moveTo>
                  <a:pt x="5" y="0"/>
                </a:moveTo>
                <a:cubicBezTo>
                  <a:pt x="609" y="0"/>
                  <a:pt x="609" y="0"/>
                  <a:pt x="609" y="0"/>
                </a:cubicBezTo>
                <a:cubicBezTo>
                  <a:pt x="611" y="0"/>
                  <a:pt x="614" y="1"/>
                  <a:pt x="614" y="3"/>
                </a:cubicBezTo>
                <a:cubicBezTo>
                  <a:pt x="614" y="27"/>
                  <a:pt x="614" y="27"/>
                  <a:pt x="614" y="27"/>
                </a:cubicBezTo>
                <a:cubicBezTo>
                  <a:pt x="614" y="29"/>
                  <a:pt x="611" y="31"/>
                  <a:pt x="609" y="31"/>
                </a:cubicBezTo>
                <a:cubicBezTo>
                  <a:pt x="5" y="31"/>
                  <a:pt x="5" y="31"/>
                  <a:pt x="5" y="31"/>
                </a:cubicBezTo>
                <a:cubicBezTo>
                  <a:pt x="2" y="31"/>
                  <a:pt x="0" y="29"/>
                  <a:pt x="0" y="27"/>
                </a:cubicBezTo>
                <a:cubicBezTo>
                  <a:pt x="0" y="3"/>
                  <a:pt x="0" y="3"/>
                  <a:pt x="0" y="3"/>
                </a:cubicBezTo>
                <a:cubicBezTo>
                  <a:pt x="0" y="1"/>
                  <a:pt x="2" y="0"/>
                  <a:pt x="5" y="0"/>
                </a:cubicBezTo>
              </a:path>
            </a:pathLst>
          </a:custGeom>
          <a:solidFill>
            <a:srgbClr val="AFCA0B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5" name="Freeform 8"/>
          <p:cNvSpPr>
            <a:spLocks/>
          </p:cNvSpPr>
          <p:nvPr/>
        </p:nvSpPr>
        <p:spPr bwMode="auto">
          <a:xfrm>
            <a:off x="5255556" y="3521944"/>
            <a:ext cx="291141" cy="269645"/>
          </a:xfrm>
          <a:custGeom>
            <a:avLst/>
            <a:gdLst>
              <a:gd name="T0" fmla="*/ 84 w 106"/>
              <a:gd name="T1" fmla="*/ 110 h 123"/>
              <a:gd name="T2" fmla="*/ 63 w 106"/>
              <a:gd name="T3" fmla="*/ 115 h 123"/>
              <a:gd name="T4" fmla="*/ 40 w 106"/>
              <a:gd name="T5" fmla="*/ 109 h 123"/>
              <a:gd name="T6" fmla="*/ 24 w 106"/>
              <a:gd name="T7" fmla="*/ 91 h 123"/>
              <a:gd name="T8" fmla="*/ 19 w 106"/>
              <a:gd name="T9" fmla="*/ 63 h 123"/>
              <a:gd name="T10" fmla="*/ 25 w 106"/>
              <a:gd name="T11" fmla="*/ 31 h 123"/>
              <a:gd name="T12" fmla="*/ 40 w 106"/>
              <a:gd name="T13" fmla="*/ 12 h 123"/>
              <a:gd name="T14" fmla="*/ 61 w 106"/>
              <a:gd name="T15" fmla="*/ 6 h 123"/>
              <a:gd name="T16" fmla="*/ 85 w 106"/>
              <a:gd name="T17" fmla="*/ 14 h 123"/>
              <a:gd name="T18" fmla="*/ 100 w 106"/>
              <a:gd name="T19" fmla="*/ 40 h 123"/>
              <a:gd name="T20" fmla="*/ 103 w 106"/>
              <a:gd name="T21" fmla="*/ 40 h 123"/>
              <a:gd name="T22" fmla="*/ 100 w 106"/>
              <a:gd name="T23" fmla="*/ 0 h 123"/>
              <a:gd name="T24" fmla="*/ 97 w 106"/>
              <a:gd name="T25" fmla="*/ 0 h 123"/>
              <a:gd name="T26" fmla="*/ 94 w 106"/>
              <a:gd name="T27" fmla="*/ 6 h 123"/>
              <a:gd name="T28" fmla="*/ 90 w 106"/>
              <a:gd name="T29" fmla="*/ 8 h 123"/>
              <a:gd name="T30" fmla="*/ 85 w 106"/>
              <a:gd name="T31" fmla="*/ 6 h 123"/>
              <a:gd name="T32" fmla="*/ 59 w 106"/>
              <a:gd name="T33" fmla="*/ 0 h 123"/>
              <a:gd name="T34" fmla="*/ 29 w 106"/>
              <a:gd name="T35" fmla="*/ 8 h 123"/>
              <a:gd name="T36" fmla="*/ 7 w 106"/>
              <a:gd name="T37" fmla="*/ 31 h 123"/>
              <a:gd name="T38" fmla="*/ 0 w 106"/>
              <a:gd name="T39" fmla="*/ 63 h 123"/>
              <a:gd name="T40" fmla="*/ 11 w 106"/>
              <a:gd name="T41" fmla="*/ 101 h 123"/>
              <a:gd name="T42" fmla="*/ 57 w 106"/>
              <a:gd name="T43" fmla="*/ 123 h 123"/>
              <a:gd name="T44" fmla="*/ 85 w 106"/>
              <a:gd name="T45" fmla="*/ 115 h 123"/>
              <a:gd name="T46" fmla="*/ 106 w 106"/>
              <a:gd name="T47" fmla="*/ 93 h 123"/>
              <a:gd name="T48" fmla="*/ 103 w 106"/>
              <a:gd name="T49" fmla="*/ 91 h 123"/>
              <a:gd name="T50" fmla="*/ 84 w 106"/>
              <a:gd name="T51" fmla="*/ 110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06" h="123">
                <a:moveTo>
                  <a:pt x="84" y="110"/>
                </a:moveTo>
                <a:cubicBezTo>
                  <a:pt x="78" y="113"/>
                  <a:pt x="71" y="115"/>
                  <a:pt x="63" y="115"/>
                </a:cubicBezTo>
                <a:cubicBezTo>
                  <a:pt x="55" y="115"/>
                  <a:pt x="47" y="113"/>
                  <a:pt x="40" y="109"/>
                </a:cubicBezTo>
                <a:cubicBezTo>
                  <a:pt x="33" y="104"/>
                  <a:pt x="28" y="99"/>
                  <a:pt x="24" y="91"/>
                </a:cubicBezTo>
                <a:cubicBezTo>
                  <a:pt x="21" y="83"/>
                  <a:pt x="19" y="74"/>
                  <a:pt x="19" y="63"/>
                </a:cubicBezTo>
                <a:cubicBezTo>
                  <a:pt x="19" y="50"/>
                  <a:pt x="21" y="40"/>
                  <a:pt x="25" y="31"/>
                </a:cubicBezTo>
                <a:cubicBezTo>
                  <a:pt x="28" y="22"/>
                  <a:pt x="33" y="16"/>
                  <a:pt x="40" y="12"/>
                </a:cubicBezTo>
                <a:cubicBezTo>
                  <a:pt x="46" y="8"/>
                  <a:pt x="53" y="6"/>
                  <a:pt x="61" y="6"/>
                </a:cubicBezTo>
                <a:cubicBezTo>
                  <a:pt x="70" y="6"/>
                  <a:pt x="78" y="9"/>
                  <a:pt x="85" y="14"/>
                </a:cubicBezTo>
                <a:cubicBezTo>
                  <a:pt x="91" y="19"/>
                  <a:pt x="96" y="28"/>
                  <a:pt x="100" y="40"/>
                </a:cubicBezTo>
                <a:cubicBezTo>
                  <a:pt x="103" y="40"/>
                  <a:pt x="103" y="40"/>
                  <a:pt x="103" y="40"/>
                </a:cubicBezTo>
                <a:cubicBezTo>
                  <a:pt x="100" y="0"/>
                  <a:pt x="100" y="0"/>
                  <a:pt x="100" y="0"/>
                </a:cubicBezTo>
                <a:cubicBezTo>
                  <a:pt x="97" y="0"/>
                  <a:pt x="97" y="0"/>
                  <a:pt x="97" y="0"/>
                </a:cubicBezTo>
                <a:cubicBezTo>
                  <a:pt x="96" y="3"/>
                  <a:pt x="95" y="5"/>
                  <a:pt x="94" y="6"/>
                </a:cubicBezTo>
                <a:cubicBezTo>
                  <a:pt x="93" y="7"/>
                  <a:pt x="91" y="8"/>
                  <a:pt x="90" y="8"/>
                </a:cubicBezTo>
                <a:cubicBezTo>
                  <a:pt x="89" y="8"/>
                  <a:pt x="87" y="7"/>
                  <a:pt x="85" y="6"/>
                </a:cubicBezTo>
                <a:cubicBezTo>
                  <a:pt x="76" y="2"/>
                  <a:pt x="68" y="0"/>
                  <a:pt x="59" y="0"/>
                </a:cubicBezTo>
                <a:cubicBezTo>
                  <a:pt x="48" y="0"/>
                  <a:pt x="38" y="3"/>
                  <a:pt x="29" y="8"/>
                </a:cubicBezTo>
                <a:cubicBezTo>
                  <a:pt x="20" y="13"/>
                  <a:pt x="13" y="21"/>
                  <a:pt x="7" y="31"/>
                </a:cubicBezTo>
                <a:cubicBezTo>
                  <a:pt x="2" y="41"/>
                  <a:pt x="0" y="51"/>
                  <a:pt x="0" y="63"/>
                </a:cubicBezTo>
                <a:cubicBezTo>
                  <a:pt x="0" y="78"/>
                  <a:pt x="3" y="90"/>
                  <a:pt x="11" y="101"/>
                </a:cubicBezTo>
                <a:cubicBezTo>
                  <a:pt x="22" y="115"/>
                  <a:pt x="37" y="123"/>
                  <a:pt x="57" y="123"/>
                </a:cubicBezTo>
                <a:cubicBezTo>
                  <a:pt x="68" y="123"/>
                  <a:pt x="77" y="120"/>
                  <a:pt x="85" y="115"/>
                </a:cubicBezTo>
                <a:cubicBezTo>
                  <a:pt x="93" y="110"/>
                  <a:pt x="100" y="103"/>
                  <a:pt x="106" y="93"/>
                </a:cubicBezTo>
                <a:cubicBezTo>
                  <a:pt x="103" y="91"/>
                  <a:pt x="103" y="91"/>
                  <a:pt x="103" y="91"/>
                </a:cubicBezTo>
                <a:cubicBezTo>
                  <a:pt x="96" y="100"/>
                  <a:pt x="89" y="107"/>
                  <a:pt x="84" y="110"/>
                </a:cubicBezTo>
              </a:path>
            </a:pathLst>
          </a:custGeom>
          <a:solidFill>
            <a:srgbClr val="004F91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6" name="Freeform 9"/>
          <p:cNvSpPr>
            <a:spLocks noEditPoints="1"/>
          </p:cNvSpPr>
          <p:nvPr/>
        </p:nvSpPr>
        <p:spPr bwMode="auto">
          <a:xfrm>
            <a:off x="5574217" y="3521944"/>
            <a:ext cx="315765" cy="269645"/>
          </a:xfrm>
          <a:custGeom>
            <a:avLst/>
            <a:gdLst>
              <a:gd name="T0" fmla="*/ 59 w 115"/>
              <a:gd name="T1" fmla="*/ 0 h 123"/>
              <a:gd name="T2" fmla="*/ 58 w 115"/>
              <a:gd name="T3" fmla="*/ 0 h 123"/>
              <a:gd name="T4" fmla="*/ 19 w 115"/>
              <a:gd name="T5" fmla="*/ 15 h 123"/>
              <a:gd name="T6" fmla="*/ 0 w 115"/>
              <a:gd name="T7" fmla="*/ 61 h 123"/>
              <a:gd name="T8" fmla="*/ 17 w 115"/>
              <a:gd name="T9" fmla="*/ 105 h 123"/>
              <a:gd name="T10" fmla="*/ 57 w 115"/>
              <a:gd name="T11" fmla="*/ 123 h 123"/>
              <a:gd name="T12" fmla="*/ 58 w 115"/>
              <a:gd name="T13" fmla="*/ 123 h 123"/>
              <a:gd name="T14" fmla="*/ 98 w 115"/>
              <a:gd name="T15" fmla="*/ 105 h 123"/>
              <a:gd name="T16" fmla="*/ 115 w 115"/>
              <a:gd name="T17" fmla="*/ 61 h 123"/>
              <a:gd name="T18" fmla="*/ 99 w 115"/>
              <a:gd name="T19" fmla="*/ 17 h 123"/>
              <a:gd name="T20" fmla="*/ 59 w 115"/>
              <a:gd name="T21" fmla="*/ 0 h 123"/>
              <a:gd name="T22" fmla="*/ 85 w 115"/>
              <a:gd name="T23" fmla="*/ 104 h 123"/>
              <a:gd name="T24" fmla="*/ 58 w 115"/>
              <a:gd name="T25" fmla="*/ 116 h 123"/>
              <a:gd name="T26" fmla="*/ 57 w 115"/>
              <a:gd name="T27" fmla="*/ 116 h 123"/>
              <a:gd name="T28" fmla="*/ 32 w 115"/>
              <a:gd name="T29" fmla="*/ 105 h 123"/>
              <a:gd name="T30" fmla="*/ 20 w 115"/>
              <a:gd name="T31" fmla="*/ 61 h 123"/>
              <a:gd name="T32" fmla="*/ 32 w 115"/>
              <a:gd name="T33" fmla="*/ 18 h 123"/>
              <a:gd name="T34" fmla="*/ 57 w 115"/>
              <a:gd name="T35" fmla="*/ 6 h 123"/>
              <a:gd name="T36" fmla="*/ 58 w 115"/>
              <a:gd name="T37" fmla="*/ 6 h 123"/>
              <a:gd name="T38" fmla="*/ 84 w 115"/>
              <a:gd name="T39" fmla="*/ 18 h 123"/>
              <a:gd name="T40" fmla="*/ 95 w 115"/>
              <a:gd name="T41" fmla="*/ 63 h 123"/>
              <a:gd name="T42" fmla="*/ 85 w 115"/>
              <a:gd name="T43" fmla="*/ 104 h 1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15" h="123">
                <a:moveTo>
                  <a:pt x="59" y="0"/>
                </a:moveTo>
                <a:cubicBezTo>
                  <a:pt x="58" y="0"/>
                  <a:pt x="58" y="0"/>
                  <a:pt x="58" y="0"/>
                </a:cubicBezTo>
                <a:cubicBezTo>
                  <a:pt x="43" y="0"/>
                  <a:pt x="30" y="5"/>
                  <a:pt x="19" y="15"/>
                </a:cubicBezTo>
                <a:cubicBezTo>
                  <a:pt x="6" y="27"/>
                  <a:pt x="0" y="42"/>
                  <a:pt x="0" y="61"/>
                </a:cubicBezTo>
                <a:cubicBezTo>
                  <a:pt x="0" y="79"/>
                  <a:pt x="5" y="94"/>
                  <a:pt x="17" y="105"/>
                </a:cubicBezTo>
                <a:cubicBezTo>
                  <a:pt x="28" y="117"/>
                  <a:pt x="41" y="123"/>
                  <a:pt x="57" y="123"/>
                </a:cubicBezTo>
                <a:cubicBezTo>
                  <a:pt x="58" y="123"/>
                  <a:pt x="58" y="123"/>
                  <a:pt x="58" y="123"/>
                </a:cubicBezTo>
                <a:cubicBezTo>
                  <a:pt x="74" y="123"/>
                  <a:pt x="87" y="117"/>
                  <a:pt x="98" y="105"/>
                </a:cubicBezTo>
                <a:cubicBezTo>
                  <a:pt x="109" y="94"/>
                  <a:pt x="115" y="79"/>
                  <a:pt x="115" y="61"/>
                </a:cubicBezTo>
                <a:cubicBezTo>
                  <a:pt x="115" y="43"/>
                  <a:pt x="110" y="29"/>
                  <a:pt x="99" y="17"/>
                </a:cubicBezTo>
                <a:cubicBezTo>
                  <a:pt x="87" y="6"/>
                  <a:pt x="74" y="0"/>
                  <a:pt x="59" y="0"/>
                </a:cubicBezTo>
                <a:moveTo>
                  <a:pt x="85" y="104"/>
                </a:moveTo>
                <a:cubicBezTo>
                  <a:pt x="78" y="112"/>
                  <a:pt x="69" y="116"/>
                  <a:pt x="58" y="116"/>
                </a:cubicBezTo>
                <a:cubicBezTo>
                  <a:pt x="57" y="116"/>
                  <a:pt x="57" y="116"/>
                  <a:pt x="57" y="116"/>
                </a:cubicBezTo>
                <a:cubicBezTo>
                  <a:pt x="47" y="116"/>
                  <a:pt x="39" y="113"/>
                  <a:pt x="32" y="105"/>
                </a:cubicBezTo>
                <a:cubicBezTo>
                  <a:pt x="24" y="94"/>
                  <a:pt x="20" y="80"/>
                  <a:pt x="20" y="61"/>
                </a:cubicBezTo>
                <a:cubicBezTo>
                  <a:pt x="20" y="42"/>
                  <a:pt x="24" y="28"/>
                  <a:pt x="32" y="18"/>
                </a:cubicBezTo>
                <a:cubicBezTo>
                  <a:pt x="38" y="10"/>
                  <a:pt x="47" y="6"/>
                  <a:pt x="57" y="6"/>
                </a:cubicBezTo>
                <a:cubicBezTo>
                  <a:pt x="58" y="6"/>
                  <a:pt x="58" y="6"/>
                  <a:pt x="58" y="6"/>
                </a:cubicBezTo>
                <a:cubicBezTo>
                  <a:pt x="69" y="6"/>
                  <a:pt x="77" y="10"/>
                  <a:pt x="84" y="18"/>
                </a:cubicBezTo>
                <a:cubicBezTo>
                  <a:pt x="91" y="28"/>
                  <a:pt x="95" y="43"/>
                  <a:pt x="95" y="63"/>
                </a:cubicBezTo>
                <a:cubicBezTo>
                  <a:pt x="95" y="82"/>
                  <a:pt x="92" y="95"/>
                  <a:pt x="85" y="104"/>
                </a:cubicBezTo>
              </a:path>
            </a:pathLst>
          </a:custGeom>
          <a:solidFill>
            <a:srgbClr val="004F91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7" name="Freeform 10"/>
          <p:cNvSpPr>
            <a:spLocks/>
          </p:cNvSpPr>
          <p:nvPr/>
        </p:nvSpPr>
        <p:spPr bwMode="auto">
          <a:xfrm>
            <a:off x="6664909" y="3528858"/>
            <a:ext cx="278105" cy="255818"/>
          </a:xfrm>
          <a:custGeom>
            <a:avLst/>
            <a:gdLst>
              <a:gd name="T0" fmla="*/ 97 w 101"/>
              <a:gd name="T1" fmla="*/ 88 h 117"/>
              <a:gd name="T2" fmla="*/ 86 w 101"/>
              <a:gd name="T3" fmla="*/ 104 h 117"/>
              <a:gd name="T4" fmla="*/ 78 w 101"/>
              <a:gd name="T5" fmla="*/ 109 h 117"/>
              <a:gd name="T6" fmla="*/ 63 w 101"/>
              <a:gd name="T7" fmla="*/ 111 h 117"/>
              <a:gd name="T8" fmla="*/ 43 w 101"/>
              <a:gd name="T9" fmla="*/ 111 h 117"/>
              <a:gd name="T10" fmla="*/ 37 w 101"/>
              <a:gd name="T11" fmla="*/ 110 h 117"/>
              <a:gd name="T12" fmla="*/ 34 w 101"/>
              <a:gd name="T13" fmla="*/ 107 h 117"/>
              <a:gd name="T14" fmla="*/ 33 w 101"/>
              <a:gd name="T15" fmla="*/ 97 h 117"/>
              <a:gd name="T16" fmla="*/ 33 w 101"/>
              <a:gd name="T17" fmla="*/ 59 h 117"/>
              <a:gd name="T18" fmla="*/ 59 w 101"/>
              <a:gd name="T19" fmla="*/ 59 h 117"/>
              <a:gd name="T20" fmla="*/ 70 w 101"/>
              <a:gd name="T21" fmla="*/ 61 h 117"/>
              <a:gd name="T22" fmla="*/ 75 w 101"/>
              <a:gd name="T23" fmla="*/ 65 h 117"/>
              <a:gd name="T24" fmla="*/ 78 w 101"/>
              <a:gd name="T25" fmla="*/ 76 h 117"/>
              <a:gd name="T26" fmla="*/ 81 w 101"/>
              <a:gd name="T27" fmla="*/ 76 h 117"/>
              <a:gd name="T28" fmla="*/ 81 w 101"/>
              <a:gd name="T29" fmla="*/ 35 h 117"/>
              <a:gd name="T30" fmla="*/ 78 w 101"/>
              <a:gd name="T31" fmla="*/ 35 h 117"/>
              <a:gd name="T32" fmla="*/ 73 w 101"/>
              <a:gd name="T33" fmla="*/ 49 h 117"/>
              <a:gd name="T34" fmla="*/ 59 w 101"/>
              <a:gd name="T35" fmla="*/ 52 h 117"/>
              <a:gd name="T36" fmla="*/ 33 w 101"/>
              <a:gd name="T37" fmla="*/ 52 h 117"/>
              <a:gd name="T38" fmla="*/ 33 w 101"/>
              <a:gd name="T39" fmla="*/ 6 h 117"/>
              <a:gd name="T40" fmla="*/ 66 w 101"/>
              <a:gd name="T41" fmla="*/ 6 h 117"/>
              <a:gd name="T42" fmla="*/ 78 w 101"/>
              <a:gd name="T43" fmla="*/ 7 h 117"/>
              <a:gd name="T44" fmla="*/ 85 w 101"/>
              <a:gd name="T45" fmla="*/ 12 h 117"/>
              <a:gd name="T46" fmla="*/ 89 w 101"/>
              <a:gd name="T47" fmla="*/ 25 h 117"/>
              <a:gd name="T48" fmla="*/ 92 w 101"/>
              <a:gd name="T49" fmla="*/ 25 h 117"/>
              <a:gd name="T50" fmla="*/ 91 w 101"/>
              <a:gd name="T51" fmla="*/ 0 h 117"/>
              <a:gd name="T52" fmla="*/ 0 w 101"/>
              <a:gd name="T53" fmla="*/ 0 h 117"/>
              <a:gd name="T54" fmla="*/ 0 w 101"/>
              <a:gd name="T55" fmla="*/ 3 h 117"/>
              <a:gd name="T56" fmla="*/ 4 w 101"/>
              <a:gd name="T57" fmla="*/ 3 h 117"/>
              <a:gd name="T58" fmla="*/ 15 w 101"/>
              <a:gd name="T59" fmla="*/ 6 h 117"/>
              <a:gd name="T60" fmla="*/ 17 w 101"/>
              <a:gd name="T61" fmla="*/ 20 h 117"/>
              <a:gd name="T62" fmla="*/ 17 w 101"/>
              <a:gd name="T63" fmla="*/ 96 h 117"/>
              <a:gd name="T64" fmla="*/ 16 w 101"/>
              <a:gd name="T65" fmla="*/ 108 h 117"/>
              <a:gd name="T66" fmla="*/ 12 w 101"/>
              <a:gd name="T67" fmla="*/ 112 h 117"/>
              <a:gd name="T68" fmla="*/ 4 w 101"/>
              <a:gd name="T69" fmla="*/ 114 h 117"/>
              <a:gd name="T70" fmla="*/ 0 w 101"/>
              <a:gd name="T71" fmla="*/ 114 h 117"/>
              <a:gd name="T72" fmla="*/ 0 w 101"/>
              <a:gd name="T73" fmla="*/ 117 h 117"/>
              <a:gd name="T74" fmla="*/ 91 w 101"/>
              <a:gd name="T75" fmla="*/ 117 h 117"/>
              <a:gd name="T76" fmla="*/ 101 w 101"/>
              <a:gd name="T77" fmla="*/ 88 h 117"/>
              <a:gd name="T78" fmla="*/ 97 w 101"/>
              <a:gd name="T79" fmla="*/ 88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</a:cxnLst>
            <a:rect l="0" t="0" r="r" b="b"/>
            <a:pathLst>
              <a:path w="101" h="117">
                <a:moveTo>
                  <a:pt x="97" y="88"/>
                </a:moveTo>
                <a:cubicBezTo>
                  <a:pt x="94" y="95"/>
                  <a:pt x="90" y="100"/>
                  <a:pt x="86" y="104"/>
                </a:cubicBezTo>
                <a:cubicBezTo>
                  <a:pt x="83" y="106"/>
                  <a:pt x="81" y="108"/>
                  <a:pt x="78" y="109"/>
                </a:cubicBezTo>
                <a:cubicBezTo>
                  <a:pt x="75" y="110"/>
                  <a:pt x="70" y="111"/>
                  <a:pt x="63" y="111"/>
                </a:cubicBezTo>
                <a:cubicBezTo>
                  <a:pt x="43" y="111"/>
                  <a:pt x="43" y="111"/>
                  <a:pt x="43" y="111"/>
                </a:cubicBezTo>
                <a:cubicBezTo>
                  <a:pt x="40" y="111"/>
                  <a:pt x="38" y="110"/>
                  <a:pt x="37" y="110"/>
                </a:cubicBezTo>
                <a:cubicBezTo>
                  <a:pt x="35" y="109"/>
                  <a:pt x="35" y="108"/>
                  <a:pt x="34" y="107"/>
                </a:cubicBezTo>
                <a:cubicBezTo>
                  <a:pt x="34" y="106"/>
                  <a:pt x="33" y="102"/>
                  <a:pt x="33" y="97"/>
                </a:cubicBezTo>
                <a:cubicBezTo>
                  <a:pt x="33" y="59"/>
                  <a:pt x="33" y="59"/>
                  <a:pt x="33" y="59"/>
                </a:cubicBezTo>
                <a:cubicBezTo>
                  <a:pt x="59" y="59"/>
                  <a:pt x="59" y="59"/>
                  <a:pt x="59" y="59"/>
                </a:cubicBezTo>
                <a:cubicBezTo>
                  <a:pt x="64" y="59"/>
                  <a:pt x="68" y="59"/>
                  <a:pt x="70" y="61"/>
                </a:cubicBezTo>
                <a:cubicBezTo>
                  <a:pt x="73" y="62"/>
                  <a:pt x="74" y="63"/>
                  <a:pt x="75" y="65"/>
                </a:cubicBezTo>
                <a:cubicBezTo>
                  <a:pt x="76" y="67"/>
                  <a:pt x="77" y="71"/>
                  <a:pt x="78" y="76"/>
                </a:cubicBezTo>
                <a:cubicBezTo>
                  <a:pt x="81" y="76"/>
                  <a:pt x="81" y="76"/>
                  <a:pt x="81" y="76"/>
                </a:cubicBezTo>
                <a:cubicBezTo>
                  <a:pt x="81" y="35"/>
                  <a:pt x="81" y="35"/>
                  <a:pt x="81" y="35"/>
                </a:cubicBezTo>
                <a:cubicBezTo>
                  <a:pt x="78" y="35"/>
                  <a:pt x="78" y="35"/>
                  <a:pt x="78" y="35"/>
                </a:cubicBezTo>
                <a:cubicBezTo>
                  <a:pt x="77" y="42"/>
                  <a:pt x="76" y="47"/>
                  <a:pt x="73" y="49"/>
                </a:cubicBezTo>
                <a:cubicBezTo>
                  <a:pt x="71" y="51"/>
                  <a:pt x="66" y="52"/>
                  <a:pt x="59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6"/>
                  <a:pt x="33" y="6"/>
                  <a:pt x="33" y="6"/>
                </a:cubicBezTo>
                <a:cubicBezTo>
                  <a:pt x="66" y="6"/>
                  <a:pt x="66" y="6"/>
                  <a:pt x="66" y="6"/>
                </a:cubicBezTo>
                <a:cubicBezTo>
                  <a:pt x="72" y="6"/>
                  <a:pt x="76" y="6"/>
                  <a:pt x="78" y="7"/>
                </a:cubicBezTo>
                <a:cubicBezTo>
                  <a:pt x="81" y="8"/>
                  <a:pt x="83" y="10"/>
                  <a:pt x="85" y="12"/>
                </a:cubicBezTo>
                <a:cubicBezTo>
                  <a:pt x="86" y="15"/>
                  <a:pt x="87" y="19"/>
                  <a:pt x="89" y="25"/>
                </a:cubicBezTo>
                <a:cubicBezTo>
                  <a:pt x="92" y="25"/>
                  <a:pt x="92" y="25"/>
                  <a:pt x="92" y="25"/>
                </a:cubicBezTo>
                <a:cubicBezTo>
                  <a:pt x="91" y="0"/>
                  <a:pt x="91" y="0"/>
                  <a:pt x="91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3"/>
                  <a:pt x="0" y="3"/>
                </a:cubicBezTo>
                <a:cubicBezTo>
                  <a:pt x="4" y="3"/>
                  <a:pt x="4" y="3"/>
                  <a:pt x="4" y="3"/>
                </a:cubicBezTo>
                <a:cubicBezTo>
                  <a:pt x="9" y="3"/>
                  <a:pt x="12" y="4"/>
                  <a:pt x="15" y="6"/>
                </a:cubicBezTo>
                <a:cubicBezTo>
                  <a:pt x="16" y="8"/>
                  <a:pt x="17" y="12"/>
                  <a:pt x="17" y="20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102"/>
                  <a:pt x="17" y="106"/>
                  <a:pt x="16" y="108"/>
                </a:cubicBezTo>
                <a:cubicBezTo>
                  <a:pt x="15" y="109"/>
                  <a:pt x="14" y="111"/>
                  <a:pt x="12" y="112"/>
                </a:cubicBezTo>
                <a:cubicBezTo>
                  <a:pt x="10" y="113"/>
                  <a:pt x="7" y="114"/>
                  <a:pt x="4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7"/>
                  <a:pt x="0" y="117"/>
                  <a:pt x="0" y="117"/>
                </a:cubicBezTo>
                <a:cubicBezTo>
                  <a:pt x="91" y="117"/>
                  <a:pt x="91" y="117"/>
                  <a:pt x="91" y="117"/>
                </a:cubicBezTo>
                <a:cubicBezTo>
                  <a:pt x="101" y="88"/>
                  <a:pt x="101" y="88"/>
                  <a:pt x="101" y="88"/>
                </a:cubicBezTo>
                <a:lnTo>
                  <a:pt x="97" y="88"/>
                </a:lnTo>
                <a:close/>
              </a:path>
            </a:pathLst>
          </a:custGeom>
          <a:solidFill>
            <a:srgbClr val="004F91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8" name="Freeform 11"/>
          <p:cNvSpPr>
            <a:spLocks noEditPoints="1"/>
          </p:cNvSpPr>
          <p:nvPr/>
        </p:nvSpPr>
        <p:spPr bwMode="auto">
          <a:xfrm>
            <a:off x="6341902" y="3528858"/>
            <a:ext cx="325905" cy="255818"/>
          </a:xfrm>
          <a:custGeom>
            <a:avLst/>
            <a:gdLst>
              <a:gd name="T0" fmla="*/ 111 w 119"/>
              <a:gd name="T1" fmla="*/ 26 h 117"/>
              <a:gd name="T2" fmla="*/ 89 w 119"/>
              <a:gd name="T3" fmla="*/ 6 h 117"/>
              <a:gd name="T4" fmla="*/ 67 w 119"/>
              <a:gd name="T5" fmla="*/ 0 h 117"/>
              <a:gd name="T6" fmla="*/ 49 w 119"/>
              <a:gd name="T7" fmla="*/ 0 h 117"/>
              <a:gd name="T8" fmla="*/ 0 w 119"/>
              <a:gd name="T9" fmla="*/ 0 h 117"/>
              <a:gd name="T10" fmla="*/ 0 w 119"/>
              <a:gd name="T11" fmla="*/ 3 h 117"/>
              <a:gd name="T12" fmla="*/ 5 w 119"/>
              <a:gd name="T13" fmla="*/ 3 h 117"/>
              <a:gd name="T14" fmla="*/ 15 w 119"/>
              <a:gd name="T15" fmla="*/ 6 h 117"/>
              <a:gd name="T16" fmla="*/ 17 w 119"/>
              <a:gd name="T17" fmla="*/ 20 h 117"/>
              <a:gd name="T18" fmla="*/ 17 w 119"/>
              <a:gd name="T19" fmla="*/ 96 h 117"/>
              <a:gd name="T20" fmla="*/ 15 w 119"/>
              <a:gd name="T21" fmla="*/ 109 h 117"/>
              <a:gd name="T22" fmla="*/ 5 w 119"/>
              <a:gd name="T23" fmla="*/ 114 h 117"/>
              <a:gd name="T24" fmla="*/ 0 w 119"/>
              <a:gd name="T25" fmla="*/ 114 h 117"/>
              <a:gd name="T26" fmla="*/ 0 w 119"/>
              <a:gd name="T27" fmla="*/ 117 h 117"/>
              <a:gd name="T28" fmla="*/ 53 w 119"/>
              <a:gd name="T29" fmla="*/ 117 h 117"/>
              <a:gd name="T30" fmla="*/ 67 w 119"/>
              <a:gd name="T31" fmla="*/ 116 h 117"/>
              <a:gd name="T32" fmla="*/ 104 w 119"/>
              <a:gd name="T33" fmla="*/ 99 h 117"/>
              <a:gd name="T34" fmla="*/ 119 w 119"/>
              <a:gd name="T35" fmla="*/ 58 h 117"/>
              <a:gd name="T36" fmla="*/ 111 w 119"/>
              <a:gd name="T37" fmla="*/ 26 h 117"/>
              <a:gd name="T38" fmla="*/ 86 w 119"/>
              <a:gd name="T39" fmla="*/ 97 h 117"/>
              <a:gd name="T40" fmla="*/ 67 w 119"/>
              <a:gd name="T41" fmla="*/ 109 h 117"/>
              <a:gd name="T42" fmla="*/ 53 w 119"/>
              <a:gd name="T43" fmla="*/ 111 h 117"/>
              <a:gd name="T44" fmla="*/ 34 w 119"/>
              <a:gd name="T45" fmla="*/ 108 h 117"/>
              <a:gd name="T46" fmla="*/ 34 w 119"/>
              <a:gd name="T47" fmla="*/ 9 h 117"/>
              <a:gd name="T48" fmla="*/ 52 w 119"/>
              <a:gd name="T49" fmla="*/ 6 h 117"/>
              <a:gd name="T50" fmla="*/ 67 w 119"/>
              <a:gd name="T51" fmla="*/ 8 h 117"/>
              <a:gd name="T52" fmla="*/ 86 w 119"/>
              <a:gd name="T53" fmla="*/ 20 h 117"/>
              <a:gd name="T54" fmla="*/ 99 w 119"/>
              <a:gd name="T55" fmla="*/ 59 h 117"/>
              <a:gd name="T56" fmla="*/ 86 w 119"/>
              <a:gd name="T57" fmla="*/ 97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119" h="117">
                <a:moveTo>
                  <a:pt x="111" y="26"/>
                </a:moveTo>
                <a:cubicBezTo>
                  <a:pt x="105" y="16"/>
                  <a:pt x="98" y="10"/>
                  <a:pt x="89" y="6"/>
                </a:cubicBezTo>
                <a:cubicBezTo>
                  <a:pt x="83" y="3"/>
                  <a:pt x="75" y="1"/>
                  <a:pt x="67" y="0"/>
                </a:cubicBezTo>
                <a:cubicBezTo>
                  <a:pt x="61" y="0"/>
                  <a:pt x="55" y="0"/>
                  <a:pt x="49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3"/>
                  <a:pt x="0" y="3"/>
                  <a:pt x="0" y="3"/>
                </a:cubicBezTo>
                <a:cubicBezTo>
                  <a:pt x="5" y="3"/>
                  <a:pt x="5" y="3"/>
                  <a:pt x="5" y="3"/>
                </a:cubicBezTo>
                <a:cubicBezTo>
                  <a:pt x="10" y="3"/>
                  <a:pt x="13" y="4"/>
                  <a:pt x="15" y="6"/>
                </a:cubicBezTo>
                <a:cubicBezTo>
                  <a:pt x="17" y="8"/>
                  <a:pt x="17" y="13"/>
                  <a:pt x="17" y="20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103"/>
                  <a:pt x="17" y="107"/>
                  <a:pt x="15" y="109"/>
                </a:cubicBezTo>
                <a:cubicBezTo>
                  <a:pt x="14" y="112"/>
                  <a:pt x="10" y="114"/>
                  <a:pt x="5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7"/>
                  <a:pt x="0" y="117"/>
                  <a:pt x="0" y="117"/>
                </a:cubicBezTo>
                <a:cubicBezTo>
                  <a:pt x="53" y="117"/>
                  <a:pt x="53" y="117"/>
                  <a:pt x="53" y="117"/>
                </a:cubicBezTo>
                <a:cubicBezTo>
                  <a:pt x="58" y="117"/>
                  <a:pt x="62" y="117"/>
                  <a:pt x="67" y="116"/>
                </a:cubicBezTo>
                <a:cubicBezTo>
                  <a:pt x="83" y="114"/>
                  <a:pt x="95" y="108"/>
                  <a:pt x="104" y="99"/>
                </a:cubicBezTo>
                <a:cubicBezTo>
                  <a:pt x="114" y="88"/>
                  <a:pt x="119" y="74"/>
                  <a:pt x="119" y="58"/>
                </a:cubicBezTo>
                <a:cubicBezTo>
                  <a:pt x="119" y="46"/>
                  <a:pt x="116" y="35"/>
                  <a:pt x="111" y="26"/>
                </a:cubicBezTo>
                <a:moveTo>
                  <a:pt x="86" y="97"/>
                </a:moveTo>
                <a:cubicBezTo>
                  <a:pt x="80" y="103"/>
                  <a:pt x="74" y="107"/>
                  <a:pt x="67" y="109"/>
                </a:cubicBezTo>
                <a:cubicBezTo>
                  <a:pt x="62" y="110"/>
                  <a:pt x="58" y="111"/>
                  <a:pt x="53" y="111"/>
                </a:cubicBezTo>
                <a:cubicBezTo>
                  <a:pt x="48" y="111"/>
                  <a:pt x="41" y="110"/>
                  <a:pt x="34" y="108"/>
                </a:cubicBezTo>
                <a:cubicBezTo>
                  <a:pt x="34" y="9"/>
                  <a:pt x="34" y="9"/>
                  <a:pt x="34" y="9"/>
                </a:cubicBezTo>
                <a:cubicBezTo>
                  <a:pt x="41" y="7"/>
                  <a:pt x="47" y="6"/>
                  <a:pt x="52" y="6"/>
                </a:cubicBezTo>
                <a:cubicBezTo>
                  <a:pt x="57" y="6"/>
                  <a:pt x="62" y="7"/>
                  <a:pt x="67" y="8"/>
                </a:cubicBezTo>
                <a:cubicBezTo>
                  <a:pt x="74" y="10"/>
                  <a:pt x="80" y="14"/>
                  <a:pt x="86" y="20"/>
                </a:cubicBezTo>
                <a:cubicBezTo>
                  <a:pt x="95" y="30"/>
                  <a:pt x="99" y="42"/>
                  <a:pt x="99" y="59"/>
                </a:cubicBezTo>
                <a:cubicBezTo>
                  <a:pt x="99" y="75"/>
                  <a:pt x="95" y="88"/>
                  <a:pt x="86" y="97"/>
                </a:cubicBezTo>
              </a:path>
            </a:pathLst>
          </a:custGeom>
          <a:solidFill>
            <a:srgbClr val="004F91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39" name="Freeform 12"/>
          <p:cNvSpPr>
            <a:spLocks/>
          </p:cNvSpPr>
          <p:nvPr/>
        </p:nvSpPr>
        <p:spPr bwMode="auto">
          <a:xfrm>
            <a:off x="5898673" y="3528858"/>
            <a:ext cx="241893" cy="255818"/>
          </a:xfrm>
          <a:custGeom>
            <a:avLst/>
            <a:gdLst>
              <a:gd name="T0" fmla="*/ 0 w 88"/>
              <a:gd name="T1" fmla="*/ 0 h 117"/>
              <a:gd name="T2" fmla="*/ 0 w 88"/>
              <a:gd name="T3" fmla="*/ 3 h 117"/>
              <a:gd name="T4" fmla="*/ 4 w 88"/>
              <a:gd name="T5" fmla="*/ 3 h 117"/>
              <a:gd name="T6" fmla="*/ 12 w 88"/>
              <a:gd name="T7" fmla="*/ 5 h 117"/>
              <a:gd name="T8" fmla="*/ 15 w 88"/>
              <a:gd name="T9" fmla="*/ 9 h 117"/>
              <a:gd name="T10" fmla="*/ 16 w 88"/>
              <a:gd name="T11" fmla="*/ 20 h 117"/>
              <a:gd name="T12" fmla="*/ 16 w 88"/>
              <a:gd name="T13" fmla="*/ 96 h 117"/>
              <a:gd name="T14" fmla="*/ 14 w 88"/>
              <a:gd name="T15" fmla="*/ 110 h 117"/>
              <a:gd name="T16" fmla="*/ 4 w 88"/>
              <a:gd name="T17" fmla="*/ 114 h 117"/>
              <a:gd name="T18" fmla="*/ 0 w 88"/>
              <a:gd name="T19" fmla="*/ 114 h 117"/>
              <a:gd name="T20" fmla="*/ 0 w 88"/>
              <a:gd name="T21" fmla="*/ 117 h 117"/>
              <a:gd name="T22" fmla="*/ 50 w 88"/>
              <a:gd name="T23" fmla="*/ 117 h 117"/>
              <a:gd name="T24" fmla="*/ 50 w 88"/>
              <a:gd name="T25" fmla="*/ 114 h 117"/>
              <a:gd name="T26" fmla="*/ 46 w 88"/>
              <a:gd name="T27" fmla="*/ 114 h 117"/>
              <a:gd name="T28" fmla="*/ 38 w 88"/>
              <a:gd name="T29" fmla="*/ 112 h 117"/>
              <a:gd name="T30" fmla="*/ 34 w 88"/>
              <a:gd name="T31" fmla="*/ 108 h 117"/>
              <a:gd name="T32" fmla="*/ 33 w 88"/>
              <a:gd name="T33" fmla="*/ 96 h 117"/>
              <a:gd name="T34" fmla="*/ 33 w 88"/>
              <a:gd name="T35" fmla="*/ 59 h 117"/>
              <a:gd name="T36" fmla="*/ 55 w 88"/>
              <a:gd name="T37" fmla="*/ 59 h 117"/>
              <a:gd name="T38" fmla="*/ 63 w 88"/>
              <a:gd name="T39" fmla="*/ 61 h 117"/>
              <a:gd name="T40" fmla="*/ 68 w 88"/>
              <a:gd name="T41" fmla="*/ 66 h 117"/>
              <a:gd name="T42" fmla="*/ 70 w 88"/>
              <a:gd name="T43" fmla="*/ 76 h 117"/>
              <a:gd name="T44" fmla="*/ 73 w 88"/>
              <a:gd name="T45" fmla="*/ 76 h 117"/>
              <a:gd name="T46" fmla="*/ 73 w 88"/>
              <a:gd name="T47" fmla="*/ 36 h 117"/>
              <a:gd name="T48" fmla="*/ 70 w 88"/>
              <a:gd name="T49" fmla="*/ 36 h 117"/>
              <a:gd name="T50" fmla="*/ 65 w 88"/>
              <a:gd name="T51" fmla="*/ 49 h 117"/>
              <a:gd name="T52" fmla="*/ 55 w 88"/>
              <a:gd name="T53" fmla="*/ 52 h 117"/>
              <a:gd name="T54" fmla="*/ 33 w 88"/>
              <a:gd name="T55" fmla="*/ 52 h 117"/>
              <a:gd name="T56" fmla="*/ 33 w 88"/>
              <a:gd name="T57" fmla="*/ 6 h 117"/>
              <a:gd name="T58" fmla="*/ 59 w 88"/>
              <a:gd name="T59" fmla="*/ 6 h 117"/>
              <a:gd name="T60" fmla="*/ 72 w 88"/>
              <a:gd name="T61" fmla="*/ 8 h 117"/>
              <a:gd name="T62" fmla="*/ 80 w 88"/>
              <a:gd name="T63" fmla="*/ 13 h 117"/>
              <a:gd name="T64" fmla="*/ 85 w 88"/>
              <a:gd name="T65" fmla="*/ 25 h 117"/>
              <a:gd name="T66" fmla="*/ 88 w 88"/>
              <a:gd name="T67" fmla="*/ 25 h 117"/>
              <a:gd name="T68" fmla="*/ 87 w 88"/>
              <a:gd name="T69" fmla="*/ 0 h 117"/>
              <a:gd name="T70" fmla="*/ 0 w 88"/>
              <a:gd name="T71" fmla="*/ 0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88" h="117">
                <a:moveTo>
                  <a:pt x="0" y="0"/>
                </a:moveTo>
                <a:cubicBezTo>
                  <a:pt x="0" y="3"/>
                  <a:pt x="0" y="3"/>
                  <a:pt x="0" y="3"/>
                </a:cubicBezTo>
                <a:cubicBezTo>
                  <a:pt x="4" y="3"/>
                  <a:pt x="4" y="3"/>
                  <a:pt x="4" y="3"/>
                </a:cubicBezTo>
                <a:cubicBezTo>
                  <a:pt x="6" y="3"/>
                  <a:pt x="9" y="3"/>
                  <a:pt x="12" y="5"/>
                </a:cubicBezTo>
                <a:cubicBezTo>
                  <a:pt x="13" y="6"/>
                  <a:pt x="15" y="7"/>
                  <a:pt x="15" y="9"/>
                </a:cubicBezTo>
                <a:cubicBezTo>
                  <a:pt x="16" y="11"/>
                  <a:pt x="16" y="14"/>
                  <a:pt x="16" y="20"/>
                </a:cubicBezTo>
                <a:cubicBezTo>
                  <a:pt x="16" y="96"/>
                  <a:pt x="16" y="96"/>
                  <a:pt x="16" y="96"/>
                </a:cubicBezTo>
                <a:cubicBezTo>
                  <a:pt x="16" y="103"/>
                  <a:pt x="16" y="108"/>
                  <a:pt x="14" y="110"/>
                </a:cubicBezTo>
                <a:cubicBezTo>
                  <a:pt x="12" y="112"/>
                  <a:pt x="9" y="114"/>
                  <a:pt x="4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7"/>
                  <a:pt x="0" y="117"/>
                  <a:pt x="0" y="117"/>
                </a:cubicBezTo>
                <a:cubicBezTo>
                  <a:pt x="50" y="117"/>
                  <a:pt x="50" y="117"/>
                  <a:pt x="50" y="117"/>
                </a:cubicBezTo>
                <a:cubicBezTo>
                  <a:pt x="50" y="114"/>
                  <a:pt x="50" y="114"/>
                  <a:pt x="50" y="114"/>
                </a:cubicBezTo>
                <a:cubicBezTo>
                  <a:pt x="46" y="114"/>
                  <a:pt x="46" y="114"/>
                  <a:pt x="46" y="114"/>
                </a:cubicBezTo>
                <a:cubicBezTo>
                  <a:pt x="43" y="114"/>
                  <a:pt x="40" y="113"/>
                  <a:pt x="38" y="112"/>
                </a:cubicBezTo>
                <a:cubicBezTo>
                  <a:pt x="36" y="111"/>
                  <a:pt x="35" y="109"/>
                  <a:pt x="34" y="108"/>
                </a:cubicBezTo>
                <a:cubicBezTo>
                  <a:pt x="33" y="106"/>
                  <a:pt x="33" y="102"/>
                  <a:pt x="33" y="96"/>
                </a:cubicBezTo>
                <a:cubicBezTo>
                  <a:pt x="33" y="59"/>
                  <a:pt x="33" y="59"/>
                  <a:pt x="33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8" y="59"/>
                  <a:pt x="61" y="60"/>
                  <a:pt x="63" y="61"/>
                </a:cubicBezTo>
                <a:cubicBezTo>
                  <a:pt x="65" y="62"/>
                  <a:pt x="67" y="64"/>
                  <a:pt x="68" y="66"/>
                </a:cubicBezTo>
                <a:cubicBezTo>
                  <a:pt x="69" y="68"/>
                  <a:pt x="70" y="71"/>
                  <a:pt x="70" y="76"/>
                </a:cubicBezTo>
                <a:cubicBezTo>
                  <a:pt x="73" y="76"/>
                  <a:pt x="73" y="76"/>
                  <a:pt x="73" y="76"/>
                </a:cubicBezTo>
                <a:cubicBezTo>
                  <a:pt x="73" y="36"/>
                  <a:pt x="73" y="36"/>
                  <a:pt x="73" y="36"/>
                </a:cubicBezTo>
                <a:cubicBezTo>
                  <a:pt x="70" y="36"/>
                  <a:pt x="70" y="36"/>
                  <a:pt x="70" y="36"/>
                </a:cubicBezTo>
                <a:cubicBezTo>
                  <a:pt x="69" y="42"/>
                  <a:pt x="67" y="47"/>
                  <a:pt x="65" y="49"/>
                </a:cubicBezTo>
                <a:cubicBezTo>
                  <a:pt x="63" y="51"/>
                  <a:pt x="59" y="52"/>
                  <a:pt x="55" y="52"/>
                </a:cubicBezTo>
                <a:cubicBezTo>
                  <a:pt x="33" y="52"/>
                  <a:pt x="33" y="52"/>
                  <a:pt x="33" y="52"/>
                </a:cubicBezTo>
                <a:cubicBezTo>
                  <a:pt x="33" y="6"/>
                  <a:pt x="33" y="6"/>
                  <a:pt x="33" y="6"/>
                </a:cubicBezTo>
                <a:cubicBezTo>
                  <a:pt x="59" y="6"/>
                  <a:pt x="59" y="6"/>
                  <a:pt x="59" y="6"/>
                </a:cubicBezTo>
                <a:cubicBezTo>
                  <a:pt x="65" y="6"/>
                  <a:pt x="70" y="6"/>
                  <a:pt x="72" y="8"/>
                </a:cubicBezTo>
                <a:cubicBezTo>
                  <a:pt x="76" y="9"/>
                  <a:pt x="78" y="11"/>
                  <a:pt x="80" y="13"/>
                </a:cubicBezTo>
                <a:cubicBezTo>
                  <a:pt x="82" y="16"/>
                  <a:pt x="84" y="20"/>
                  <a:pt x="85" y="25"/>
                </a:cubicBezTo>
                <a:cubicBezTo>
                  <a:pt x="88" y="25"/>
                  <a:pt x="88" y="25"/>
                  <a:pt x="88" y="25"/>
                </a:cubicBezTo>
                <a:cubicBezTo>
                  <a:pt x="87" y="0"/>
                  <a:pt x="87" y="0"/>
                  <a:pt x="87" y="0"/>
                </a:cubicBezTo>
                <a:lnTo>
                  <a:pt x="0" y="0"/>
                </a:lnTo>
                <a:close/>
              </a:path>
            </a:pathLst>
          </a:custGeom>
          <a:solidFill>
            <a:srgbClr val="004F91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sp>
        <p:nvSpPr>
          <p:cNvPr id="40" name="Freeform 13"/>
          <p:cNvSpPr>
            <a:spLocks/>
          </p:cNvSpPr>
          <p:nvPr/>
        </p:nvSpPr>
        <p:spPr bwMode="auto">
          <a:xfrm>
            <a:off x="6168087" y="3528858"/>
            <a:ext cx="140501" cy="255818"/>
          </a:xfrm>
          <a:custGeom>
            <a:avLst/>
            <a:gdLst>
              <a:gd name="T0" fmla="*/ 0 w 51"/>
              <a:gd name="T1" fmla="*/ 3 h 117"/>
              <a:gd name="T2" fmla="*/ 4 w 51"/>
              <a:gd name="T3" fmla="*/ 3 h 117"/>
              <a:gd name="T4" fmla="*/ 12 w 51"/>
              <a:gd name="T5" fmla="*/ 5 h 117"/>
              <a:gd name="T6" fmla="*/ 16 w 51"/>
              <a:gd name="T7" fmla="*/ 9 h 117"/>
              <a:gd name="T8" fmla="*/ 17 w 51"/>
              <a:gd name="T9" fmla="*/ 20 h 117"/>
              <a:gd name="T10" fmla="*/ 17 w 51"/>
              <a:gd name="T11" fmla="*/ 96 h 117"/>
              <a:gd name="T12" fmla="*/ 15 w 51"/>
              <a:gd name="T13" fmla="*/ 110 h 117"/>
              <a:gd name="T14" fmla="*/ 4 w 51"/>
              <a:gd name="T15" fmla="*/ 114 h 117"/>
              <a:gd name="T16" fmla="*/ 0 w 51"/>
              <a:gd name="T17" fmla="*/ 114 h 117"/>
              <a:gd name="T18" fmla="*/ 0 w 51"/>
              <a:gd name="T19" fmla="*/ 117 h 117"/>
              <a:gd name="T20" fmla="*/ 51 w 51"/>
              <a:gd name="T21" fmla="*/ 117 h 117"/>
              <a:gd name="T22" fmla="*/ 51 w 51"/>
              <a:gd name="T23" fmla="*/ 114 h 117"/>
              <a:gd name="T24" fmla="*/ 46 w 51"/>
              <a:gd name="T25" fmla="*/ 114 h 117"/>
              <a:gd name="T26" fmla="*/ 38 w 51"/>
              <a:gd name="T27" fmla="*/ 112 h 117"/>
              <a:gd name="T28" fmla="*/ 35 w 51"/>
              <a:gd name="T29" fmla="*/ 108 h 117"/>
              <a:gd name="T30" fmla="*/ 33 w 51"/>
              <a:gd name="T31" fmla="*/ 96 h 117"/>
              <a:gd name="T32" fmla="*/ 33 w 51"/>
              <a:gd name="T33" fmla="*/ 20 h 117"/>
              <a:gd name="T34" fmla="*/ 36 w 51"/>
              <a:gd name="T35" fmla="*/ 7 h 117"/>
              <a:gd name="T36" fmla="*/ 46 w 51"/>
              <a:gd name="T37" fmla="*/ 3 h 117"/>
              <a:gd name="T38" fmla="*/ 51 w 51"/>
              <a:gd name="T39" fmla="*/ 3 h 117"/>
              <a:gd name="T40" fmla="*/ 51 w 51"/>
              <a:gd name="T41" fmla="*/ 0 h 117"/>
              <a:gd name="T42" fmla="*/ 0 w 51"/>
              <a:gd name="T43" fmla="*/ 0 h 117"/>
              <a:gd name="T44" fmla="*/ 0 w 51"/>
              <a:gd name="T45" fmla="*/ 3 h 1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51" h="117">
                <a:moveTo>
                  <a:pt x="0" y="3"/>
                </a:moveTo>
                <a:cubicBezTo>
                  <a:pt x="4" y="3"/>
                  <a:pt x="4" y="3"/>
                  <a:pt x="4" y="3"/>
                </a:cubicBezTo>
                <a:cubicBezTo>
                  <a:pt x="7" y="3"/>
                  <a:pt x="10" y="3"/>
                  <a:pt x="12" y="5"/>
                </a:cubicBezTo>
                <a:cubicBezTo>
                  <a:pt x="14" y="6"/>
                  <a:pt x="15" y="7"/>
                  <a:pt x="16" y="9"/>
                </a:cubicBezTo>
                <a:cubicBezTo>
                  <a:pt x="17" y="11"/>
                  <a:pt x="17" y="14"/>
                  <a:pt x="17" y="20"/>
                </a:cubicBezTo>
                <a:cubicBezTo>
                  <a:pt x="17" y="96"/>
                  <a:pt x="17" y="96"/>
                  <a:pt x="17" y="96"/>
                </a:cubicBezTo>
                <a:cubicBezTo>
                  <a:pt x="17" y="103"/>
                  <a:pt x="16" y="108"/>
                  <a:pt x="15" y="110"/>
                </a:cubicBezTo>
                <a:cubicBezTo>
                  <a:pt x="13" y="112"/>
                  <a:pt x="9" y="114"/>
                  <a:pt x="4" y="114"/>
                </a:cubicBezTo>
                <a:cubicBezTo>
                  <a:pt x="0" y="114"/>
                  <a:pt x="0" y="114"/>
                  <a:pt x="0" y="114"/>
                </a:cubicBezTo>
                <a:cubicBezTo>
                  <a:pt x="0" y="117"/>
                  <a:pt x="0" y="117"/>
                  <a:pt x="0" y="117"/>
                </a:cubicBezTo>
                <a:cubicBezTo>
                  <a:pt x="51" y="117"/>
                  <a:pt x="51" y="117"/>
                  <a:pt x="51" y="117"/>
                </a:cubicBezTo>
                <a:cubicBezTo>
                  <a:pt x="51" y="114"/>
                  <a:pt x="51" y="114"/>
                  <a:pt x="51" y="114"/>
                </a:cubicBezTo>
                <a:cubicBezTo>
                  <a:pt x="46" y="114"/>
                  <a:pt x="46" y="114"/>
                  <a:pt x="46" y="114"/>
                </a:cubicBezTo>
                <a:cubicBezTo>
                  <a:pt x="43" y="114"/>
                  <a:pt x="41" y="113"/>
                  <a:pt x="38" y="112"/>
                </a:cubicBezTo>
                <a:cubicBezTo>
                  <a:pt x="37" y="111"/>
                  <a:pt x="35" y="109"/>
                  <a:pt x="35" y="108"/>
                </a:cubicBezTo>
                <a:cubicBezTo>
                  <a:pt x="34" y="106"/>
                  <a:pt x="33" y="102"/>
                  <a:pt x="33" y="96"/>
                </a:cubicBezTo>
                <a:cubicBezTo>
                  <a:pt x="33" y="20"/>
                  <a:pt x="33" y="20"/>
                  <a:pt x="33" y="20"/>
                </a:cubicBezTo>
                <a:cubicBezTo>
                  <a:pt x="33" y="13"/>
                  <a:pt x="34" y="9"/>
                  <a:pt x="36" y="7"/>
                </a:cubicBezTo>
                <a:cubicBezTo>
                  <a:pt x="38" y="4"/>
                  <a:pt x="42" y="3"/>
                  <a:pt x="46" y="3"/>
                </a:cubicBezTo>
                <a:cubicBezTo>
                  <a:pt x="51" y="3"/>
                  <a:pt x="51" y="3"/>
                  <a:pt x="51" y="3"/>
                </a:cubicBezTo>
                <a:cubicBezTo>
                  <a:pt x="51" y="0"/>
                  <a:pt x="51" y="0"/>
                  <a:pt x="51" y="0"/>
                </a:cubicBezTo>
                <a:cubicBezTo>
                  <a:pt x="0" y="0"/>
                  <a:pt x="0" y="0"/>
                  <a:pt x="0" y="0"/>
                </a:cubicBezTo>
                <a:lnTo>
                  <a:pt x="0" y="3"/>
                </a:lnTo>
                <a:close/>
              </a:path>
            </a:pathLst>
          </a:custGeom>
          <a:solidFill>
            <a:srgbClr val="004F91"/>
          </a:solidFill>
          <a:ln>
            <a:noFill/>
          </a:ln>
        </p:spPr>
        <p:txBody>
          <a:bodyPr vert="horz" wrap="square" lIns="82953" tIns="41476" rIns="82953" bIns="41476" numCol="1" anchor="t" anchorCtr="0" compatLnSpc="1">
            <a:prstTxWarp prst="textNoShape">
              <a:avLst/>
            </a:prstTxWarp>
          </a:bodyPr>
          <a:lstStyle/>
          <a:p>
            <a:endParaRPr lang="es-PE" sz="1633"/>
          </a:p>
        </p:txBody>
      </p:sp>
      <p:pic>
        <p:nvPicPr>
          <p:cNvPr id="67" name="Imagen 6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256651" y="3942302"/>
            <a:ext cx="1683466" cy="78398"/>
          </a:xfrm>
          <a:prstGeom prst="rect">
            <a:avLst/>
          </a:prstGeom>
        </p:spPr>
      </p:pic>
      <p:pic>
        <p:nvPicPr>
          <p:cNvPr id="13" name="Imagen 12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0" y="4945479"/>
            <a:ext cx="4735601" cy="19125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5284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ámina de contenido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Marcador de posición de imagen 48"/>
          <p:cNvSpPr>
            <a:spLocks noGrp="1"/>
          </p:cNvSpPr>
          <p:nvPr>
            <p:ph type="pic" sz="quarter" idx="10" hasCustomPrompt="1"/>
          </p:nvPr>
        </p:nvSpPr>
        <p:spPr>
          <a:xfrm>
            <a:off x="1209249" y="1083869"/>
            <a:ext cx="3044832" cy="19671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55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52" name="Marcador de posición de imagen 48"/>
          <p:cNvSpPr>
            <a:spLocks noGrp="1"/>
          </p:cNvSpPr>
          <p:nvPr>
            <p:ph type="pic" sz="quarter" idx="11" hasCustomPrompt="1"/>
          </p:nvPr>
        </p:nvSpPr>
        <p:spPr>
          <a:xfrm>
            <a:off x="1209249" y="3221429"/>
            <a:ext cx="3044832" cy="1967162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155" baseline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s-PE" dirty="0"/>
              <a:t>Imagen</a:t>
            </a:r>
          </a:p>
        </p:txBody>
      </p:sp>
      <p:sp>
        <p:nvSpPr>
          <p:cNvPr id="54" name="Marcador de texto 53"/>
          <p:cNvSpPr>
            <a:spLocks noGrp="1"/>
          </p:cNvSpPr>
          <p:nvPr>
            <p:ph type="body" sz="quarter" idx="12" hasCustomPrompt="1"/>
          </p:nvPr>
        </p:nvSpPr>
        <p:spPr>
          <a:xfrm>
            <a:off x="4808014" y="1083877"/>
            <a:ext cx="6184371" cy="839498"/>
          </a:xfrm>
          <a:prstGeom prst="rect">
            <a:avLst/>
          </a:prstGeom>
        </p:spPr>
        <p:txBody>
          <a:bodyPr/>
          <a:lstStyle>
            <a:lvl1pPr marL="0" marR="0" indent="0" algn="l" defTabSz="727368" rtl="0" eaLnBrk="1" fontAlgn="auto" latinLnBrk="0" hangingPunct="1">
              <a:lnSpc>
                <a:spcPts val="2310"/>
              </a:lnSpc>
              <a:spcBef>
                <a:spcPts val="79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732" baseline="0">
                <a:solidFill>
                  <a:srgbClr val="00B4D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marL="0" marR="0" lvl="0" indent="0" algn="l" defTabSz="727368" rtl="0" eaLnBrk="1" fontAlgn="auto" latinLnBrk="0" hangingPunct="1">
              <a:lnSpc>
                <a:spcPct val="90000"/>
              </a:lnSpc>
              <a:spcBef>
                <a:spcPts val="796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s-ES" dirty="0"/>
              <a:t>Insertar título aquí, insertar título aquí, Insertar título aquí</a:t>
            </a:r>
            <a:endParaRPr lang="es-PE" dirty="0"/>
          </a:p>
          <a:p>
            <a:pPr lvl="0"/>
            <a:endParaRPr lang="es-PE" dirty="0"/>
          </a:p>
        </p:txBody>
      </p:sp>
      <p:sp>
        <p:nvSpPr>
          <p:cNvPr id="57" name="Marcador de texto 55"/>
          <p:cNvSpPr>
            <a:spLocks noGrp="1"/>
          </p:cNvSpPr>
          <p:nvPr>
            <p:ph type="body" sz="quarter" idx="13" hasCustomPrompt="1"/>
          </p:nvPr>
        </p:nvSpPr>
        <p:spPr>
          <a:xfrm>
            <a:off x="4808014" y="2057108"/>
            <a:ext cx="6184371" cy="3131483"/>
          </a:xfrm>
          <a:prstGeom prst="rect">
            <a:avLst/>
          </a:prstGeom>
        </p:spPr>
        <p:txBody>
          <a:bodyPr/>
          <a:lstStyle>
            <a:lvl1pPr marL="0" indent="0">
              <a:lnSpc>
                <a:spcPts val="1361"/>
              </a:lnSpc>
              <a:buNone/>
              <a:defRPr sz="866" baseline="0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lnSpc>
                <a:spcPts val="1500"/>
              </a:lnSpc>
            </a:pPr>
            <a:r>
              <a:rPr lang="es-PE" sz="866" dirty="0">
                <a:solidFill>
                  <a:srgbClr val="57554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Ingresar aquí el cuerpo de texto.</a:t>
            </a:r>
          </a:p>
        </p:txBody>
      </p:sp>
      <p:pic>
        <p:nvPicPr>
          <p:cNvPr id="7" name="Imagen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" y="-2354"/>
            <a:ext cx="10074471" cy="68603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52090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1" y="2130426"/>
            <a:ext cx="10363200" cy="1470026"/>
          </a:xfrm>
          <a:prstGeom prst="rect">
            <a:avLst/>
          </a:prstGeom>
        </p:spPr>
        <p:txBody>
          <a:bodyPr lIns="91435" tIns="45718" rIns="91435" bIns="45718"/>
          <a:lstStyle/>
          <a:p>
            <a:r>
              <a:rPr lang="es-ES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1" y="3886201"/>
            <a:ext cx="8534400" cy="1752600"/>
          </a:xfrm>
          <a:prstGeom prst="rect">
            <a:avLst/>
          </a:prstGeom>
        </p:spPr>
        <p:txBody>
          <a:bodyPr lIns="91435" tIns="45718" rIns="91435" bIns="4571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9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 lIns="91435" tIns="45718" rIns="91435" bIns="45718"/>
          <a:lstStyle/>
          <a:p>
            <a:fld id="{667B582D-1A35-4190-9CF3-E633B1A2F2C1}" type="datetimeFigureOut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27/04/2020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1" y="6356352"/>
            <a:ext cx="3860800" cy="365125"/>
          </a:xfrm>
          <a:prstGeom prst="rect">
            <a:avLst/>
          </a:prstGeom>
        </p:spPr>
        <p:txBody>
          <a:bodyPr lIns="91435" tIns="45718" rIns="91435" bIns="45718"/>
          <a:lstStyle/>
          <a:p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2"/>
            <a:ext cx="2844800" cy="365125"/>
          </a:xfrm>
          <a:prstGeom prst="rect">
            <a:avLst/>
          </a:prstGeom>
        </p:spPr>
        <p:txBody>
          <a:bodyPr lIns="91435" tIns="45718" rIns="91435" bIns="45718"/>
          <a:lstStyle/>
          <a:p>
            <a:fld id="{5C7600AA-F8CB-435B-AC3B-8D31393AB297}" type="slidenum">
              <a:rPr lang="es-PE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PE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06878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774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4"/>
            <a:ext cx="10515600" cy="1500187"/>
          </a:xfrm>
        </p:spPr>
        <p:txBody>
          <a:bodyPr/>
          <a:lstStyle>
            <a:lvl1pPr marL="0" indent="0">
              <a:buNone/>
              <a:defRPr sz="1910">
                <a:solidFill>
                  <a:schemeClr val="tx1">
                    <a:tint val="75000"/>
                  </a:schemeClr>
                </a:solidFill>
              </a:defRPr>
            </a:lvl1pPr>
            <a:lvl2pPr marL="363755" indent="0">
              <a:buNone/>
              <a:defRPr sz="1591">
                <a:solidFill>
                  <a:schemeClr val="tx1">
                    <a:tint val="75000"/>
                  </a:schemeClr>
                </a:solidFill>
              </a:defRPr>
            </a:lvl2pPr>
            <a:lvl3pPr marL="727510" indent="0">
              <a:buNone/>
              <a:defRPr sz="1432">
                <a:solidFill>
                  <a:schemeClr val="tx1">
                    <a:tint val="75000"/>
                  </a:schemeClr>
                </a:solidFill>
              </a:defRPr>
            </a:lvl3pPr>
            <a:lvl4pPr marL="1091265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4pPr>
            <a:lvl5pPr marL="1455020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5pPr>
            <a:lvl6pPr marL="1818775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6pPr>
            <a:lvl7pPr marL="2182529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7pPr>
            <a:lvl8pPr marL="2546285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8pPr>
            <a:lvl9pPr marL="2910039" indent="0">
              <a:buNone/>
              <a:defRPr sz="127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00364B-680D-4896-A2F6-EBF737428D5C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B9734D-CFC3-4944-AA46-9BBC67D12220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4952017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20676529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2400485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5333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667">
                <a:solidFill>
                  <a:schemeClr val="tx1">
                    <a:tint val="75000"/>
                  </a:schemeClr>
                </a:solidFill>
              </a:defRPr>
            </a:lvl1pPr>
            <a:lvl2pPr marL="609585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2pPr>
            <a:lvl3pPr marL="1219170" indent="0">
              <a:buNone/>
              <a:defRPr sz="2133">
                <a:solidFill>
                  <a:schemeClr val="tx1">
                    <a:tint val="75000"/>
                  </a:schemeClr>
                </a:solidFill>
              </a:defRPr>
            </a:lvl3pPr>
            <a:lvl4pPr marL="182875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4pPr>
            <a:lvl5pPr marL="243833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5pPr>
            <a:lvl6pPr marL="3047924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6pPr>
            <a:lvl7pPr marL="3657509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7pPr>
            <a:lvl8pPr marL="4267093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8pPr>
            <a:lvl9pPr marL="4876678" indent="0">
              <a:buNone/>
              <a:defRPr sz="186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828274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3733"/>
            </a:lvl1pPr>
            <a:lvl2pPr>
              <a:defRPr sz="3200"/>
            </a:lvl2pPr>
            <a:lvl3pPr>
              <a:defRPr sz="2667"/>
            </a:lvl3pPr>
            <a:lvl4pPr>
              <a:defRPr sz="2400"/>
            </a:lvl4pPr>
            <a:lvl5pPr>
              <a:defRPr sz="2400"/>
            </a:lvl5pPr>
            <a:lvl6pPr>
              <a:defRPr sz="2400"/>
            </a:lvl6pPr>
            <a:lvl7pPr>
              <a:defRPr sz="2400"/>
            </a:lvl7pPr>
            <a:lvl8pPr>
              <a:defRPr sz="2400"/>
            </a:lvl8pPr>
            <a:lvl9pPr>
              <a:defRPr sz="2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185665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3"/>
          </a:xfrm>
        </p:spPr>
        <p:txBody>
          <a:bodyPr anchor="b"/>
          <a:lstStyle>
            <a:lvl1pPr marL="0" indent="0">
              <a:buNone/>
              <a:defRPr sz="3200" b="1"/>
            </a:lvl1pPr>
            <a:lvl2pPr marL="609585" indent="0">
              <a:buNone/>
              <a:defRPr sz="2667" b="1"/>
            </a:lvl2pPr>
            <a:lvl3pPr marL="1219170" indent="0">
              <a:buNone/>
              <a:defRPr sz="2400" b="1"/>
            </a:lvl3pPr>
            <a:lvl4pPr marL="1828754" indent="0">
              <a:buNone/>
              <a:defRPr sz="2133" b="1"/>
            </a:lvl4pPr>
            <a:lvl5pPr marL="2438339" indent="0">
              <a:buNone/>
              <a:defRPr sz="2133" b="1"/>
            </a:lvl5pPr>
            <a:lvl6pPr marL="3047924" indent="0">
              <a:buNone/>
              <a:defRPr sz="2133" b="1"/>
            </a:lvl6pPr>
            <a:lvl7pPr marL="3657509" indent="0">
              <a:buNone/>
              <a:defRPr sz="2133" b="1"/>
            </a:lvl7pPr>
            <a:lvl8pPr marL="4267093" indent="0">
              <a:buNone/>
              <a:defRPr sz="2133" b="1"/>
            </a:lvl8pPr>
            <a:lvl9pPr marL="4876678" indent="0">
              <a:buNone/>
              <a:defRPr sz="2133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3200"/>
            </a:lvl1pPr>
            <a:lvl2pPr>
              <a:defRPr sz="2667"/>
            </a:lvl2pPr>
            <a:lvl3pPr>
              <a:defRPr sz="2400"/>
            </a:lvl3pPr>
            <a:lvl4pPr>
              <a:defRPr sz="2133"/>
            </a:lvl4pPr>
            <a:lvl5pPr>
              <a:defRPr sz="2133"/>
            </a:lvl5pPr>
            <a:lvl6pPr>
              <a:defRPr sz="2133"/>
            </a:lvl6pPr>
            <a:lvl7pPr>
              <a:defRPr sz="2133"/>
            </a:lvl7pPr>
            <a:lvl8pPr>
              <a:defRPr sz="2133"/>
            </a:lvl8pPr>
            <a:lvl9pPr>
              <a:defRPr sz="2133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75841589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402660020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1210359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2" y="273049"/>
            <a:ext cx="4011084" cy="1162051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2"/>
            <a:ext cx="6815667" cy="5853113"/>
          </a:xfrm>
        </p:spPr>
        <p:txBody>
          <a:bodyPr/>
          <a:lstStyle>
            <a:lvl1pPr>
              <a:defRPr sz="4267"/>
            </a:lvl1pPr>
            <a:lvl2pPr>
              <a:defRPr sz="3733"/>
            </a:lvl2pPr>
            <a:lvl3pPr>
              <a:defRPr sz="3200"/>
            </a:lvl3pPr>
            <a:lvl4pPr>
              <a:defRPr sz="2667"/>
            </a:lvl4pPr>
            <a:lvl5pPr>
              <a:defRPr sz="2667"/>
            </a:lvl5pPr>
            <a:lvl6pPr>
              <a:defRPr sz="2667"/>
            </a:lvl6pPr>
            <a:lvl7pPr>
              <a:defRPr sz="2667"/>
            </a:lvl7pPr>
            <a:lvl8pPr>
              <a:defRPr sz="2667"/>
            </a:lvl8pPr>
            <a:lvl9pPr>
              <a:defRPr sz="2667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2" y="1435102"/>
            <a:ext cx="4011084" cy="46910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6647194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9"/>
          </a:xfrm>
        </p:spPr>
        <p:txBody>
          <a:bodyPr anchor="b"/>
          <a:lstStyle>
            <a:lvl1pPr algn="l">
              <a:defRPr sz="2667" b="1"/>
            </a:lvl1pPr>
          </a:lstStyle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4267"/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endParaRPr lang="es-PE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3"/>
          </a:xfrm>
        </p:spPr>
        <p:txBody>
          <a:bodyPr/>
          <a:lstStyle>
            <a:lvl1pPr marL="0" indent="0">
              <a:buNone/>
              <a:defRPr sz="1867"/>
            </a:lvl1pPr>
            <a:lvl2pPr marL="609585" indent="0">
              <a:buNone/>
              <a:defRPr sz="1600"/>
            </a:lvl2pPr>
            <a:lvl3pPr marL="1219170" indent="0">
              <a:buNone/>
              <a:defRPr sz="1333"/>
            </a:lvl3pPr>
            <a:lvl4pPr marL="1828754" indent="0">
              <a:buNone/>
              <a:defRPr sz="1200"/>
            </a:lvl4pPr>
            <a:lvl5pPr marL="2438339" indent="0">
              <a:buNone/>
              <a:defRPr sz="1200"/>
            </a:lvl5pPr>
            <a:lvl6pPr marL="3047924" indent="0">
              <a:buNone/>
              <a:defRPr sz="1200"/>
            </a:lvl6pPr>
            <a:lvl7pPr marL="3657509" indent="0">
              <a:buNone/>
              <a:defRPr sz="1200"/>
            </a:lvl7pPr>
            <a:lvl8pPr marL="4267093" indent="0">
              <a:buNone/>
              <a:defRPr sz="1200"/>
            </a:lvl8pPr>
            <a:lvl9pPr marL="4876678" indent="0">
              <a:buNone/>
              <a:defRPr sz="12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70264990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01875335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245483704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/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5949951"/>
          </a:xfrm>
          <a:prstGeom prst="rect">
            <a:avLst/>
          </a:prstGeom>
        </p:spPr>
        <p:txBody>
          <a:bodyPr rtlCol="0">
            <a:normAutofit/>
          </a:bodyPr>
          <a:lstStyle/>
          <a:p>
            <a:pPr lvl="0"/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3549317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14FA2B-28FE-4AFD-B6BD-7B80FD2AD4BE}" type="datetimeFigureOut">
              <a:rPr lang="es-ES" smtClean="0"/>
              <a:t>27/04/2020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01B7DB-21FB-4F11-86D1-E8A6143C6461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44630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402499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  <p:sldLayoutId id="2147483697" r:id="rId12"/>
    <p:sldLayoutId id="2147483698" r:id="rId13"/>
    <p:sldLayoutId id="2147483699" r:id="rId14"/>
    <p:sldLayoutId id="2147483700" r:id="rId15"/>
    <p:sldLayoutId id="2147483701" r:id="rId16"/>
    <p:sldLayoutId id="2147483702" r:id="rId17"/>
    <p:sldLayoutId id="2147483703" r:id="rId18"/>
    <p:sldLayoutId id="2147483704" r:id="rId19"/>
    <p:sldLayoutId id="2147483705" r:id="rId20"/>
    <p:sldLayoutId id="2147483706" r:id="rId21"/>
    <p:sldLayoutId id="2147483707" r:id="rId22"/>
    <p:sldLayoutId id="2147483708" r:id="rId23"/>
    <p:sldLayoutId id="2147483709" r:id="rId24"/>
  </p:sldLayoutIdLst>
  <p:txStyles>
    <p:titleStyle>
      <a:lvl1pPr algn="l" defTabSz="91440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2" indent="-228602" algn="l" defTabSz="91440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4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8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10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1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17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19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23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25" indent="-228602" algn="l" defTabSz="91440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3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6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9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12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15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18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21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24" algn="l" defTabSz="91440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PE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PE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E33F7F-C5A1-412B-90AA-C6CE125755B4}" type="datetimeFigureOut">
              <a:rPr lang="es-PE" smtClean="0"/>
              <a:t>27/04/2020</a:t>
            </a:fld>
            <a:endParaRPr lang="es-PE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PE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6CF2D3-787B-4DA2-BD60-2907A3439621}" type="slidenum">
              <a:rPr lang="es-PE" smtClean="0"/>
              <a:t>‹Nº›</a:t>
            </a:fld>
            <a:endParaRPr lang="es-PE"/>
          </a:p>
        </p:txBody>
      </p:sp>
    </p:spTree>
    <p:extLst>
      <p:ext uri="{BB962C8B-B14F-4D97-AF65-F5344CB8AC3E}">
        <p14:creationId xmlns:p14="http://schemas.microsoft.com/office/powerpoint/2010/main" val="33970817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</p:sldLayoutIdLst>
  <p:txStyles>
    <p:titleStyle>
      <a:lvl1pPr algn="ctr" defTabSz="1219170" rtl="0" eaLnBrk="1" latinLnBrk="0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0" hangingPunct="1">
        <a:spcBef>
          <a:spcPct val="20000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PE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36.xml"/><Relationship Id="rId1" Type="http://schemas.openxmlformats.org/officeDocument/2006/relationships/tags" Target="../tags/tag2.xml"/><Relationship Id="rId6" Type="http://schemas.openxmlformats.org/officeDocument/2006/relationships/image" Target="../media/image24.emf"/><Relationship Id="rId5" Type="http://schemas.microsoft.com/office/2007/relationships/hdphoto" Target="../media/hdphoto1.wdp"/><Relationship Id="rId4" Type="http://schemas.openxmlformats.org/officeDocument/2006/relationships/image" Target="../media/image23.png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7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0" Type="http://schemas.openxmlformats.org/officeDocument/2006/relationships/diagramLayout" Target="../diagrams/layout2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3.xml"/><Relationship Id="rId6" Type="http://schemas.openxmlformats.org/officeDocument/2006/relationships/image" Target="../media/image24.emf"/><Relationship Id="rId5" Type="http://schemas.openxmlformats.org/officeDocument/2006/relationships/image" Target="../media/image26.emf"/><Relationship Id="rId4" Type="http://schemas.openxmlformats.org/officeDocument/2006/relationships/image" Target="../media/image25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13" Type="http://schemas.microsoft.com/office/2007/relationships/diagramDrawing" Target="../diagrams/drawing4.xml"/><Relationship Id="rId18" Type="http://schemas.microsoft.com/office/2007/relationships/diagramDrawing" Target="../diagrams/drawing5.xml"/><Relationship Id="rId3" Type="http://schemas.openxmlformats.org/officeDocument/2006/relationships/image" Target="../media/image25.png"/><Relationship Id="rId7" Type="http://schemas.openxmlformats.org/officeDocument/2006/relationships/diagramColors" Target="../diagrams/colors3.xml"/><Relationship Id="rId12" Type="http://schemas.openxmlformats.org/officeDocument/2006/relationships/diagramColors" Target="../diagrams/colors4.xml"/><Relationship Id="rId17" Type="http://schemas.openxmlformats.org/officeDocument/2006/relationships/diagramColors" Target="../diagrams/colors5.xml"/><Relationship Id="rId2" Type="http://schemas.openxmlformats.org/officeDocument/2006/relationships/notesSlide" Target="../notesSlides/notesSlide4.xml"/><Relationship Id="rId16" Type="http://schemas.openxmlformats.org/officeDocument/2006/relationships/diagramQuickStyle" Target="../diagrams/quickStyle5.xml"/><Relationship Id="rId1" Type="http://schemas.openxmlformats.org/officeDocument/2006/relationships/slideLayout" Target="../slideLayouts/slideLayout37.xml"/><Relationship Id="rId6" Type="http://schemas.openxmlformats.org/officeDocument/2006/relationships/diagramQuickStyle" Target="../diagrams/quickStyle3.xml"/><Relationship Id="rId11" Type="http://schemas.openxmlformats.org/officeDocument/2006/relationships/diagramQuickStyle" Target="../diagrams/quickStyle4.xml"/><Relationship Id="rId5" Type="http://schemas.openxmlformats.org/officeDocument/2006/relationships/diagramLayout" Target="../diagrams/layout3.xml"/><Relationship Id="rId15" Type="http://schemas.openxmlformats.org/officeDocument/2006/relationships/diagramLayout" Target="../diagrams/layout5.xml"/><Relationship Id="rId10" Type="http://schemas.openxmlformats.org/officeDocument/2006/relationships/diagramLayout" Target="../diagrams/layout4.xml"/><Relationship Id="rId4" Type="http://schemas.openxmlformats.org/officeDocument/2006/relationships/diagramData" Target="../diagrams/data3.xml"/><Relationship Id="rId9" Type="http://schemas.openxmlformats.org/officeDocument/2006/relationships/diagramData" Target="../diagrams/data4.xml"/><Relationship Id="rId14" Type="http://schemas.openxmlformats.org/officeDocument/2006/relationships/diagramData" Target="../diagrams/data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37.xml"/><Relationship Id="rId1" Type="http://schemas.openxmlformats.org/officeDocument/2006/relationships/tags" Target="../tags/tag4.xml"/><Relationship Id="rId5" Type="http://schemas.openxmlformats.org/officeDocument/2006/relationships/image" Target="../media/image24.emf"/><Relationship Id="rId4" Type="http://schemas.openxmlformats.org/officeDocument/2006/relationships/image" Target="../media/image2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emf"/><Relationship Id="rId3" Type="http://schemas.openxmlformats.org/officeDocument/2006/relationships/slideLayout" Target="../slideLayouts/slideLayout37.xml"/><Relationship Id="rId7" Type="http://schemas.openxmlformats.org/officeDocument/2006/relationships/oleObject" Target="../embeddings/oleObject1.bin"/><Relationship Id="rId2" Type="http://schemas.openxmlformats.org/officeDocument/2006/relationships/tags" Target="../tags/tag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8.png"/><Relationship Id="rId5" Type="http://schemas.openxmlformats.org/officeDocument/2006/relationships/image" Target="../media/image25.png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24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4" Type="http://schemas.openxmlformats.org/officeDocument/2006/relationships/image" Target="../media/image3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Imagen 4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700752" cy="6858000"/>
          </a:xfrm>
          <a:prstGeom prst="rect">
            <a:avLst/>
          </a:prstGeom>
        </p:spPr>
      </p:pic>
      <p:sp>
        <p:nvSpPr>
          <p:cNvPr id="45" name="Rectángulo redondeado 44"/>
          <p:cNvSpPr/>
          <p:nvPr/>
        </p:nvSpPr>
        <p:spPr>
          <a:xfrm rot="1680000">
            <a:off x="6084245" y="-561426"/>
            <a:ext cx="6600079" cy="7469371"/>
          </a:xfrm>
          <a:prstGeom prst="roundRect">
            <a:avLst/>
          </a:prstGeom>
          <a:solidFill>
            <a:srgbClr val="0051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2" tIns="41472" rIns="82942" bIns="41472" rtlCol="0" anchor="ctr"/>
          <a:lstStyle/>
          <a:p>
            <a:pPr algn="ctr"/>
            <a:r>
              <a:rPr lang="es-PE" sz="1633" dirty="0"/>
              <a:t> </a:t>
            </a:r>
          </a:p>
        </p:txBody>
      </p:sp>
      <p:sp>
        <p:nvSpPr>
          <p:cNvPr id="46" name="Rectángulo redondeado 45"/>
          <p:cNvSpPr/>
          <p:nvPr/>
        </p:nvSpPr>
        <p:spPr>
          <a:xfrm rot="1680000">
            <a:off x="6744382" y="4940113"/>
            <a:ext cx="5279805" cy="5507081"/>
          </a:xfrm>
          <a:prstGeom prst="roundRect">
            <a:avLst>
              <a:gd name="adj" fmla="val 2458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2" tIns="41472" rIns="82942" bIns="41472" rtlCol="0" anchor="ctr"/>
          <a:lstStyle/>
          <a:p>
            <a:pPr algn="ctr"/>
            <a:r>
              <a:rPr lang="es-PE" sz="1633" dirty="0"/>
              <a:t> </a:t>
            </a:r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728138" y="1325383"/>
            <a:ext cx="4626183" cy="2811826"/>
          </a:xfrm>
        </p:spPr>
        <p:txBody>
          <a:bodyPr>
            <a:noAutofit/>
          </a:bodyPr>
          <a:lstStyle/>
          <a:p>
            <a:pPr algn="ctr"/>
            <a:r>
              <a:rPr lang="es-ES" sz="4000" b="1" dirty="0" smtClean="0"/>
              <a:t>REACTIVA </a:t>
            </a:r>
            <a:r>
              <a:rPr lang="es-ES" sz="4000" b="1" dirty="0"/>
              <a:t>PERÚ</a:t>
            </a:r>
            <a:br>
              <a:rPr lang="es-ES" sz="4000" b="1" dirty="0"/>
            </a:br>
            <a:r>
              <a:rPr lang="es-ES" sz="4000" b="1" dirty="0" smtClean="0"/>
              <a:t>FAE-MYPE</a:t>
            </a:r>
            <a:br>
              <a:rPr lang="es-ES" sz="4000" b="1" dirty="0" smtClean="0"/>
            </a:br>
            <a:r>
              <a:rPr lang="es-ES" sz="4000" b="1" dirty="0" smtClean="0"/>
              <a:t>Fondo CRECER</a:t>
            </a:r>
            <a:r>
              <a:rPr lang="es-MX" altLang="es-PE" sz="4000" b="1" dirty="0">
                <a:solidFill>
                  <a:schemeClr val="bg1"/>
                </a:solidFill>
              </a:rPr>
              <a:t/>
            </a:r>
            <a:br>
              <a:rPr lang="es-MX" altLang="es-PE" sz="4000" b="1" dirty="0">
                <a:solidFill>
                  <a:schemeClr val="bg1"/>
                </a:solidFill>
              </a:rPr>
            </a:br>
            <a:r>
              <a:rPr lang="es-MX" altLang="es-PE" sz="4000" b="1" dirty="0" smtClean="0">
                <a:solidFill>
                  <a:schemeClr val="bg1"/>
                </a:solidFill>
              </a:rPr>
              <a:t/>
            </a:r>
            <a:br>
              <a:rPr lang="es-MX" altLang="es-PE" sz="4000" b="1" dirty="0" smtClean="0">
                <a:solidFill>
                  <a:schemeClr val="bg1"/>
                </a:solidFill>
              </a:rPr>
            </a:br>
            <a:r>
              <a:rPr lang="es-MX" altLang="es-PE" sz="2400" b="1" dirty="0" smtClean="0">
                <a:solidFill>
                  <a:schemeClr val="bg1"/>
                </a:solidFill>
              </a:rPr>
              <a:t>Abril </a:t>
            </a:r>
            <a:r>
              <a:rPr lang="es-MX" altLang="es-PE" sz="2400" b="1" dirty="0" smtClean="0">
                <a:solidFill>
                  <a:schemeClr val="bg1"/>
                </a:solidFill>
              </a:rPr>
              <a:t>2020</a:t>
            </a:r>
            <a:endParaRPr lang="es-PE" sz="4000" b="1" dirty="0">
              <a:solidFill>
                <a:schemeClr val="bg1"/>
              </a:solidFill>
            </a:endParaRPr>
          </a:p>
        </p:txBody>
      </p:sp>
      <p:sp>
        <p:nvSpPr>
          <p:cNvPr id="85" name="Rectángulo redondeado 84"/>
          <p:cNvSpPr/>
          <p:nvPr/>
        </p:nvSpPr>
        <p:spPr>
          <a:xfrm rot="1680000">
            <a:off x="3781079" y="954490"/>
            <a:ext cx="644821" cy="63196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82942" tIns="41472" rIns="82942" bIns="41472" rtlCol="0" anchor="ctr"/>
          <a:lstStyle/>
          <a:p>
            <a:pPr algn="ctr"/>
            <a:r>
              <a:rPr lang="es-PE" sz="1633" dirty="0"/>
              <a:t> 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531" t="27069" r="12615" b="26542"/>
          <a:stretch/>
        </p:blipFill>
        <p:spPr>
          <a:xfrm>
            <a:off x="8346345" y="5508588"/>
            <a:ext cx="2024744" cy="603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27245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-1"/>
          <a:stretch/>
        </p:blipFill>
        <p:spPr>
          <a:xfrm>
            <a:off x="8787" y="0"/>
            <a:ext cx="12419047" cy="6831623"/>
          </a:xfrm>
          <a:prstGeom prst="rect">
            <a:avLst/>
          </a:prstGeom>
        </p:spPr>
      </p:pic>
      <p:pic>
        <p:nvPicPr>
          <p:cNvPr id="12" name="Imagen 11"/>
          <p:cNvPicPr>
            <a:picLocks noGrp="1" noRot="1" noMove="1" noResize="1"/>
          </p:cNvPicPr>
          <p:nvPr>
            <p:custDataLst>
              <p:tags r:id="rId1"/>
            </p:custDataLst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55"/>
            <a:ext cx="12192000" cy="6856290"/>
          </a:xfrm>
          <a:prstGeom prst="rect">
            <a:avLst/>
          </a:prstGeom>
        </p:spPr>
      </p:pic>
      <p:sp>
        <p:nvSpPr>
          <p:cNvPr id="21" name="CuadroTexto 20"/>
          <p:cNvSpPr txBox="1"/>
          <p:nvPr/>
        </p:nvSpPr>
        <p:spPr>
          <a:xfrm>
            <a:off x="719626" y="1710574"/>
            <a:ext cx="6099185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Crecimiento económico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mundial,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de 3,3% caería a cerca de  0,1%, (</a:t>
            </a:r>
            <a:r>
              <a:rPr lang="es-MX" sz="1500" dirty="0" err="1">
                <a:latin typeface="Arial" panose="020B0604020202020204" pitchFamily="34" charset="0"/>
                <a:cs typeface="Arial" panose="020B0604020202020204" pitchFamily="34" charset="0"/>
              </a:rPr>
              <a:t>Kristalina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500" dirty="0" err="1">
                <a:latin typeface="Arial" panose="020B0604020202020204" pitchFamily="34" charset="0"/>
                <a:cs typeface="Arial" panose="020B0604020202020204" pitchFamily="34" charset="0"/>
              </a:rPr>
              <a:t>Georgieva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FMI).</a:t>
            </a: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Clave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en esta </a:t>
            </a:r>
            <a:r>
              <a:rPr lang="es-MX" sz="15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recesión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: necesidad de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nuevo capital (</a:t>
            </a:r>
            <a:r>
              <a:rPr lang="es-MX" sz="1500" dirty="0" err="1">
                <a:latin typeface="Arial" panose="020B0604020202020204" pitchFamily="34" charset="0"/>
                <a:cs typeface="Arial" panose="020B0604020202020204" pitchFamily="34" charset="0"/>
              </a:rPr>
              <a:t>Jupiter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AM). 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Crisis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de salud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causa pérdida de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US$50.000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MM, (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UNCTAD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s-MX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Sector aeronáutico: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US$113.000 MM caída en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ingresos,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IATA).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Turismo: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pérdidas de US$70.000 MM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MX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Fco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MX" sz="15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Coll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, Foro T Mundial).</a:t>
            </a:r>
            <a:endParaRPr lang="es-MX" sz="15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ítulo 1"/>
          <p:cNvSpPr txBox="1">
            <a:spLocks/>
          </p:cNvSpPr>
          <p:nvPr/>
        </p:nvSpPr>
        <p:spPr>
          <a:xfrm>
            <a:off x="719626" y="1358631"/>
            <a:ext cx="6518768" cy="3830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ADC8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 </a:t>
            </a:r>
            <a:r>
              <a:rPr lang="es-MX" sz="2400" b="1" dirty="0" smtClean="0">
                <a:solidFill>
                  <a:srgbClr val="ADC8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Económico </a:t>
            </a:r>
            <a:r>
              <a:rPr lang="es-MX" sz="2400" b="1" dirty="0" smtClean="0">
                <a:solidFill>
                  <a:srgbClr val="ADC8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Mundial</a:t>
            </a:r>
            <a:endParaRPr lang="es-ES" sz="2400" b="1" dirty="0">
              <a:solidFill>
                <a:srgbClr val="ADC8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ítulo 1"/>
          <p:cNvSpPr txBox="1">
            <a:spLocks/>
          </p:cNvSpPr>
          <p:nvPr/>
        </p:nvSpPr>
        <p:spPr>
          <a:xfrm>
            <a:off x="719626" y="4065038"/>
            <a:ext cx="5115925" cy="48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MX" sz="2400" b="1" dirty="0">
                <a:solidFill>
                  <a:srgbClr val="ADC8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 </a:t>
            </a:r>
            <a:r>
              <a:rPr lang="es-MX" sz="2400" b="1" dirty="0" smtClean="0">
                <a:solidFill>
                  <a:srgbClr val="ADC8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Económico Local</a:t>
            </a:r>
            <a:endParaRPr lang="es-ES" sz="2400" b="1" dirty="0">
              <a:solidFill>
                <a:srgbClr val="ADC80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719627" y="4469259"/>
            <a:ext cx="6099184" cy="20928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China, mayor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socio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comercial, 23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de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exportaciones, 2019.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Bienes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exportados a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China, 5%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PIB.</a:t>
            </a:r>
            <a:endParaRPr lang="es-MX" sz="15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Reducido apetito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inversores en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activos más riesgosos,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reduce flujos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hacia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activos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financieros de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Región.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Menor demanda mundial -&gt; reducción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precio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materias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primas.</a:t>
            </a:r>
          </a:p>
          <a:p>
            <a:pPr marL="285750" indent="-285750" algn="just">
              <a:spcBef>
                <a:spcPts val="1200"/>
              </a:spcBef>
              <a:buFont typeface="Arial" panose="020B0604020202020204" pitchFamily="34" charset="0"/>
              <a:buChar char="•"/>
            </a:pP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Sectores más expuestos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Minería, Agricultura, Energía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Turismo.</a:t>
            </a:r>
            <a:endParaRPr lang="es-MX" sz="15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Freeform 5"/>
          <p:cNvSpPr>
            <a:spLocks/>
          </p:cNvSpPr>
          <p:nvPr/>
        </p:nvSpPr>
        <p:spPr bwMode="auto">
          <a:xfrm>
            <a:off x="10606" y="11298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528946" y="289547"/>
            <a:ext cx="461216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Impacto económico – Covid</a:t>
            </a:r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54727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ítulo 1"/>
          <p:cNvSpPr txBox="1">
            <a:spLocks/>
          </p:cNvSpPr>
          <p:nvPr/>
        </p:nvSpPr>
        <p:spPr>
          <a:xfrm>
            <a:off x="754117" y="1329082"/>
            <a:ext cx="3321050" cy="48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800" b="1" dirty="0" smtClean="0">
                <a:solidFill>
                  <a:srgbClr val="ADC8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Política Monetaria</a:t>
            </a:r>
            <a:endParaRPr lang="es-ES" sz="2800" b="1" dirty="0">
              <a:solidFill>
                <a:srgbClr val="ADC80B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2904193" y="2600664"/>
            <a:ext cx="3126261" cy="585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Bancos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centrales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en marzo adoptan política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monetaria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expansiva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2" cstate="print">
            <a:clrChange>
              <a:clrFrom>
                <a:srgbClr val="FEF5EE"/>
              </a:clrFrom>
              <a:clrTo>
                <a:srgbClr val="FEF5E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54117" y="1818196"/>
            <a:ext cx="4909071" cy="4853283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3361393" y="3695235"/>
            <a:ext cx="2631990" cy="585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BCRP, 9-abril redujo tasa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de interés de referencia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a 0.25%</a:t>
            </a:r>
            <a:endParaRPr lang="es-MX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ítulo 1"/>
          <p:cNvSpPr txBox="1">
            <a:spLocks/>
          </p:cNvSpPr>
          <p:nvPr/>
        </p:nvSpPr>
        <p:spPr>
          <a:xfrm>
            <a:off x="6403087" y="1329083"/>
            <a:ext cx="5148591" cy="48259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PE" sz="2800" b="1" dirty="0" smtClean="0">
                <a:solidFill>
                  <a:srgbClr val="ADC80B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Política Fiscal</a:t>
            </a:r>
            <a:endParaRPr lang="es-ES" sz="2800" b="1" dirty="0">
              <a:solidFill>
                <a:srgbClr val="ADC80B"/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4" name="CuadroTexto 13"/>
          <p:cNvSpPr txBox="1"/>
          <p:nvPr/>
        </p:nvSpPr>
        <p:spPr>
          <a:xfrm>
            <a:off x="6403087" y="1824751"/>
            <a:ext cx="5148591" cy="45892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Dedicar recursos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prevención,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detección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control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tratamiento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contención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virus.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Proporcionar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servicios básicos a las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personas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500" dirty="0" smtClean="0">
                <a:latin typeface="Arial" panose="020B0604020202020204" pitchFamily="34" charset="0"/>
                <a:cs typeface="Arial" panose="020B0604020202020204" pitchFamily="34" charset="0"/>
              </a:rPr>
              <a:t>empresas </a:t>
            </a:r>
            <a:r>
              <a:rPr lang="es-MX" sz="1500" dirty="0">
                <a:latin typeface="Arial" panose="020B0604020202020204" pitchFamily="34" charset="0"/>
                <a:cs typeface="Arial" panose="020B0604020202020204" pitchFamily="34" charset="0"/>
              </a:rPr>
              <a:t>afectadas. </a:t>
            </a:r>
            <a:endParaRPr lang="es-MX" sz="15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Font typeface="+mj-lt"/>
              <a:buAutoNum type="arabicPeriod"/>
            </a:pP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Proporcionar alivio temporal, selectivo y oportuno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liquidez a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personas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más afectadas.</a:t>
            </a:r>
          </a:p>
          <a:p>
            <a:pPr marL="800100" lvl="1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Subsidios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salariales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para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ayudar a contener el contagio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800100" lvl="1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Aumentar y ampliar las transferencias,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efectivo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especie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grupos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vulnerables. </a:t>
            </a:r>
            <a:endParaRPr lang="es-MX" sz="1500" dirty="0" smtClean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lnSpc>
                <a:spcPct val="15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Alivio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tributario </a:t>
            </a:r>
            <a:r>
              <a:rPr lang="es-MX" sz="15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los </a:t>
            </a:r>
            <a:r>
              <a:rPr lang="es-MX" sz="1500" dirty="0">
                <a:solidFill>
                  <a:schemeClr val="tx1">
                    <a:lumMod val="95000"/>
                    <a:lumOff val="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no pueden hacer frente al pago de sus impuestos.</a:t>
            </a:r>
            <a:endParaRPr lang="es-ES" sz="1500" dirty="0">
              <a:solidFill>
                <a:schemeClr val="tx1">
                  <a:lumMod val="95000"/>
                  <a:lumOff val="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Freeform 5"/>
          <p:cNvSpPr>
            <a:spLocks/>
          </p:cNvSpPr>
          <p:nvPr/>
        </p:nvSpPr>
        <p:spPr bwMode="auto">
          <a:xfrm>
            <a:off x="10606" y="11298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28946" y="289547"/>
            <a:ext cx="39629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Política monetaria y fiscal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ctángulo redondeado 55"/>
          <p:cNvSpPr/>
          <p:nvPr/>
        </p:nvSpPr>
        <p:spPr>
          <a:xfrm rot="1680000">
            <a:off x="9344874" y="-1016380"/>
            <a:ext cx="1917184" cy="1765173"/>
          </a:xfrm>
          <a:prstGeom prst="roundRect">
            <a:avLst/>
          </a:prstGeom>
          <a:solidFill>
            <a:srgbClr val="004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24" name="Rectángulo redondeado 53"/>
          <p:cNvSpPr/>
          <p:nvPr/>
        </p:nvSpPr>
        <p:spPr>
          <a:xfrm rot="1680000">
            <a:off x="11011134" y="-1247475"/>
            <a:ext cx="1460893" cy="2131340"/>
          </a:xfrm>
          <a:prstGeom prst="round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82884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5"/>
          <p:cNvSpPr>
            <a:spLocks/>
          </p:cNvSpPr>
          <p:nvPr/>
        </p:nvSpPr>
        <p:spPr bwMode="auto">
          <a:xfrm>
            <a:off x="10606" y="-172839"/>
            <a:ext cx="10866864" cy="89723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pPr defTabSz="946094"/>
            <a:endParaRPr lang="es-PE" sz="1862" dirty="0">
              <a:solidFill>
                <a:srgbClr val="575547"/>
              </a:solidFill>
              <a:latin typeface="Calibri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235459" y="130154"/>
            <a:ext cx="99159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defTabSz="946094"/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 PERÚ: Consideraciones del </a:t>
            </a:r>
            <a:r>
              <a:rPr lang="es-E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</a:t>
            </a:r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rograma </a:t>
            </a:r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de </a:t>
            </a:r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préstamos  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6906" y="795701"/>
            <a:ext cx="421549" cy="421549"/>
          </a:xfrm>
          <a:prstGeom prst="rect">
            <a:avLst/>
          </a:prstGeom>
        </p:spPr>
      </p:pic>
      <p:sp>
        <p:nvSpPr>
          <p:cNvPr id="14" name="Rectángulo redondeado 13"/>
          <p:cNvSpPr/>
          <p:nvPr/>
        </p:nvSpPr>
        <p:spPr>
          <a:xfrm>
            <a:off x="569402" y="2308485"/>
            <a:ext cx="3717057" cy="4419901"/>
          </a:xfrm>
          <a:prstGeom prst="roundRect">
            <a:avLst/>
          </a:prstGeom>
          <a:noFill/>
          <a:ln>
            <a:solidFill>
              <a:srgbClr val="004F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CRITERIOS DE 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ELEGIBILIDAD</a:t>
            </a:r>
          </a:p>
          <a:p>
            <a:pPr algn="ctr" defTabSz="946094"/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DEUDORAS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PE" sz="1200" dirty="0" smtClean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ES_tradnl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</a:t>
            </a:r>
            <a:r>
              <a:rPr lang="es-ES_tradnl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</a:t>
            </a:r>
            <a:r>
              <a:rPr lang="es-ES_tradnl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deuda en </a:t>
            </a:r>
            <a:r>
              <a:rPr lang="es-ES_tradnl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cobranza coactiva </a:t>
            </a:r>
            <a:r>
              <a:rPr lang="es-ES_tradnl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mayor </a:t>
            </a:r>
            <a:r>
              <a:rPr lang="es-ES_tradnl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ES_tradnl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 </a:t>
            </a:r>
            <a:r>
              <a:rPr lang="es-ES_tradnl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UIT</a:t>
            </a:r>
            <a:r>
              <a:rPr lang="es-ES_tradnl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al </a:t>
            </a:r>
            <a:r>
              <a:rPr lang="es-ES_tradnl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29-feb-20</a:t>
            </a:r>
            <a:r>
              <a:rPr lang="es-ES_tradnl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946094"/>
            <a:endParaRPr lang="es-PE" sz="1200" b="1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C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lasificadas en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central riesgos SBS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en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CPP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)”.</a:t>
            </a:r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cuenta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 clasificación a dicha fecha, 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“N” 12 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meses 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previos al 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préstamo. </a:t>
            </a:r>
          </a:p>
          <a:p>
            <a:pPr algn="just" defTabSz="946094"/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Son “N” las 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no cuenten con 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clasificación últimos 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meses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946094"/>
            <a:endParaRPr lang="es-PE" sz="1200" b="1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No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vinculadas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otorgante del préstamo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 defTabSz="946094"/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 No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comprendidas </a:t>
            </a:r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Ley </a:t>
            </a:r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N° 30737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reparación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 Estado, casos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corrupción. </a:t>
            </a:r>
          </a:p>
          <a:p>
            <a:pPr algn="just" defTabSz="946094"/>
            <a:endParaRPr lang="es-PE" sz="1200" dirty="0" smtClean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ES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No</a:t>
            </a:r>
            <a:r>
              <a:rPr lang="es-ES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desarrollar</a:t>
            </a:r>
            <a:r>
              <a:rPr lang="es-ES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actividades</a:t>
            </a:r>
            <a:r>
              <a:rPr lang="es-ES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“</a:t>
            </a:r>
            <a:r>
              <a:rPr lang="es-ES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Lista de Exclusión</a:t>
            </a:r>
            <a:r>
              <a:rPr lang="es-ES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”, anexo 1 del </a:t>
            </a:r>
            <a:r>
              <a:rPr lang="es-ES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 O.</a:t>
            </a:r>
            <a:endParaRPr lang="es-PE" sz="1200" b="1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Rectángulo redondeado 15"/>
          <p:cNvSpPr/>
          <p:nvPr/>
        </p:nvSpPr>
        <p:spPr>
          <a:xfrm>
            <a:off x="4926160" y="802686"/>
            <a:ext cx="2916613" cy="3019805"/>
          </a:xfrm>
          <a:prstGeom prst="roundRect">
            <a:avLst/>
          </a:prstGeom>
          <a:noFill/>
          <a:ln>
            <a:solidFill>
              <a:srgbClr val="004F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46094"/>
            <a:r>
              <a:rPr lang="es-PE" sz="1200" b="1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PRÉSTAMOS</a:t>
            </a:r>
          </a:p>
          <a:p>
            <a:pPr algn="just" defTabSz="946094"/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pueden ser utilizados en:</a:t>
            </a:r>
          </a:p>
          <a:p>
            <a:pPr algn="just" defTabSz="946094"/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a)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Adquirir activos fijos;</a:t>
            </a:r>
          </a:p>
          <a:p>
            <a:pPr marL="311079" indent="-311079" algn="just" defTabSz="946094">
              <a:buFontTx/>
              <a:buAutoNum type="alphaLcParenR"/>
            </a:pPr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b)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Comprar acciones o bonos y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activos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monetarios, ni 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aportes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capital;</a:t>
            </a:r>
          </a:p>
          <a:p>
            <a:pPr algn="just" defTabSz="946094"/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c)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Pagar obligaciones vencidas de la deudora con la ESF; y,</a:t>
            </a:r>
          </a:p>
          <a:p>
            <a:pPr algn="just" defTabSz="946094"/>
            <a:endParaRPr lang="es-PE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 defTabSz="946094"/>
            <a:r>
              <a:rPr lang="es-PE" sz="1200" b="1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d) </a:t>
            </a:r>
            <a:r>
              <a:rPr lang="es-PE" sz="1200" dirty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Pre-pagar deuda no vencida</a:t>
            </a:r>
            <a:r>
              <a:rPr lang="es-PE" sz="1200" dirty="0" smtClean="0">
                <a:solidFill>
                  <a:srgbClr val="004F91">
                    <a:lumMod val="75000"/>
                  </a:srgb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MX" sz="1200" dirty="0">
              <a:solidFill>
                <a:srgbClr val="004F91">
                  <a:lumMod val="75000"/>
                </a:srgb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ángulo redondeado 8"/>
          <p:cNvSpPr/>
          <p:nvPr/>
        </p:nvSpPr>
        <p:spPr>
          <a:xfrm>
            <a:off x="8449639" y="802687"/>
            <a:ext cx="2916613" cy="3169706"/>
          </a:xfrm>
          <a:prstGeom prst="roundRect">
            <a:avLst/>
          </a:prstGeom>
          <a:noFill/>
          <a:ln>
            <a:solidFill>
              <a:srgbClr val="004F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MX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PLAZOS </a:t>
            </a:r>
            <a:r>
              <a:rPr lang="es-MX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MX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FRECUENCIA PAGOS</a:t>
            </a:r>
            <a:endParaRPr lang="es-PE" sz="1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Plazo no </a:t>
            </a: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excede 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36 meses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incluye </a:t>
            </a: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meses 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,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sin pago de principal e intereses. </a:t>
            </a:r>
          </a:p>
          <a:p>
            <a:pPr algn="just"/>
            <a:endParaRPr lang="es-ES" sz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Intereses del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periodo de gracia se prorratean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vida del contrato. A partir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13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 pagan cuotas mensuales iguales. </a:t>
            </a:r>
            <a:endParaRPr lang="es-ES" sz="1200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ES" sz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Plazos pueden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reducirse a solicitud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Deudora. Se informa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COFIDE y al BCRP.</a:t>
            </a:r>
          </a:p>
        </p:txBody>
      </p:sp>
      <p:sp>
        <p:nvSpPr>
          <p:cNvPr id="19" name="Rectángulo redondeado 18"/>
          <p:cNvSpPr/>
          <p:nvPr/>
        </p:nvSpPr>
        <p:spPr>
          <a:xfrm>
            <a:off x="4943187" y="4257206"/>
            <a:ext cx="2916613" cy="2460880"/>
          </a:xfrm>
          <a:prstGeom prst="roundRect">
            <a:avLst/>
          </a:prstGeom>
          <a:noFill/>
          <a:ln>
            <a:solidFill>
              <a:srgbClr val="004F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MONTO y MONEDA</a:t>
            </a:r>
          </a:p>
          <a:p>
            <a:pPr marL="311079" indent="-311079" algn="just">
              <a:buAutoNum type="alphaUcPeriod"/>
            </a:pPr>
            <a:endParaRPr lang="es-ES" sz="1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Monto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total de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Préstamos de </a:t>
            </a: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Deudora 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excede </a:t>
            </a:r>
            <a:r>
              <a:rPr lang="es-ES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S/10,000,000 m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ás los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intereses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de operaciones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BCRP. </a:t>
            </a:r>
            <a:endParaRPr lang="es-PE" sz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PE" sz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just"/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</a:t>
            </a: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moneda nacional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Cancelación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las comisiones se realiza en moneda nacional.</a:t>
            </a:r>
            <a:endParaRPr lang="es-PE" sz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redondeado 19"/>
          <p:cNvSpPr/>
          <p:nvPr/>
        </p:nvSpPr>
        <p:spPr>
          <a:xfrm>
            <a:off x="8452139" y="4257206"/>
            <a:ext cx="2916613" cy="2460881"/>
          </a:xfrm>
          <a:prstGeom prst="roundRect">
            <a:avLst/>
          </a:prstGeom>
          <a:noFill/>
          <a:ln>
            <a:solidFill>
              <a:srgbClr val="004F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TASA DE INTERÉS</a:t>
            </a:r>
          </a:p>
          <a:p>
            <a:pPr algn="just"/>
            <a:r>
              <a:rPr lang="es-PE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</a:p>
          <a:p>
            <a:pPr algn="just"/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Refleja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costo del fondeo más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margen de la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ESF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una </a:t>
            </a:r>
            <a:r>
              <a:rPr lang="es-ES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comisión por la garantía otorgada el 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Estado.</a:t>
            </a:r>
            <a:endParaRPr lang="es-PE" sz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1774" y="3697585"/>
            <a:ext cx="670737" cy="619008"/>
          </a:xfrm>
          <a:prstGeom prst="rect">
            <a:avLst/>
          </a:prstGeom>
          <a:solidFill>
            <a:schemeClr val="accent1"/>
          </a:solidFill>
        </p:spPr>
      </p:pic>
      <p:pic>
        <p:nvPicPr>
          <p:cNvPr id="22" name="Imagen 21"/>
          <p:cNvPicPr>
            <a:picLocks noChangeAspect="1"/>
          </p:cNvPicPr>
          <p:nvPr/>
        </p:nvPicPr>
        <p:blipFill>
          <a:blip r:embed="rId4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9800" y="3697586"/>
            <a:ext cx="619007" cy="619007"/>
          </a:xfrm>
          <a:prstGeom prst="rect">
            <a:avLst/>
          </a:prstGeom>
          <a:solidFill>
            <a:srgbClr val="00B0F0"/>
          </a:solidFill>
        </p:spPr>
      </p:pic>
      <p:sp>
        <p:nvSpPr>
          <p:cNvPr id="23" name="Rectángulo redondeado 22"/>
          <p:cNvSpPr/>
          <p:nvPr/>
        </p:nvSpPr>
        <p:spPr>
          <a:xfrm>
            <a:off x="570446" y="802685"/>
            <a:ext cx="3716013" cy="1383663"/>
          </a:xfrm>
          <a:prstGeom prst="roundRect">
            <a:avLst/>
          </a:prstGeom>
          <a:noFill/>
          <a:ln>
            <a:solidFill>
              <a:srgbClr val="004F9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PE" sz="12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</a:p>
          <a:p>
            <a:pPr algn="ctr"/>
            <a:endParaRPr lang="es-PE" sz="12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PE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Promover financiamiento </a:t>
            </a:r>
            <a:r>
              <a:rPr lang="es-PE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reposición </a:t>
            </a:r>
            <a:r>
              <a:rPr lang="es-PE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capital </a:t>
            </a:r>
            <a:r>
              <a:rPr lang="es-PE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trabajo de </a:t>
            </a:r>
            <a:r>
              <a:rPr lang="es-PE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empresas </a:t>
            </a:r>
            <a:r>
              <a:rPr lang="es-PE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 enfrentan pagos y obligaciones de corto plazo con </a:t>
            </a:r>
            <a:r>
              <a:rPr lang="es-PE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trabajadores </a:t>
            </a:r>
            <a:r>
              <a:rPr lang="es-PE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</a:t>
            </a:r>
            <a:r>
              <a:rPr lang="es-PE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proveedores, para asegurar continuidad </a:t>
            </a:r>
            <a:r>
              <a:rPr lang="es-PE" sz="12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la cadena de </a:t>
            </a:r>
            <a:r>
              <a:rPr lang="es-PE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pagos</a:t>
            </a:r>
            <a:r>
              <a:rPr lang="es-ES" sz="12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PE" sz="12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87220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/>
          <p:cNvPicPr>
            <a:picLocks noChangeAspect="1"/>
          </p:cNvPicPr>
          <p:nvPr/>
        </p:nvPicPr>
        <p:blipFill rotWithShape="1">
          <a:blip r:embed="rId4" cstate="print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0930"/>
          <a:stretch/>
        </p:blipFill>
        <p:spPr>
          <a:xfrm>
            <a:off x="2314467" y="3161537"/>
            <a:ext cx="1367570" cy="896522"/>
          </a:xfrm>
          <a:prstGeom prst="rect">
            <a:avLst/>
          </a:prstGeom>
          <a:effectLst/>
        </p:spPr>
      </p:pic>
      <p:sp>
        <p:nvSpPr>
          <p:cNvPr id="62" name="Freeform 5"/>
          <p:cNvSpPr>
            <a:spLocks/>
          </p:cNvSpPr>
          <p:nvPr/>
        </p:nvSpPr>
        <p:spPr bwMode="auto">
          <a:xfrm>
            <a:off x="10601" y="11297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64" name="Rectángulo 63"/>
          <p:cNvSpPr/>
          <p:nvPr/>
        </p:nvSpPr>
        <p:spPr>
          <a:xfrm>
            <a:off x="528941" y="289546"/>
            <a:ext cx="616970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REACTIVA PERÚ: Límite de las </a:t>
            </a:r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garantías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24841655"/>
              </p:ext>
            </p:extLst>
          </p:nvPr>
        </p:nvGraphicFramePr>
        <p:xfrm>
          <a:off x="3337349" y="1938104"/>
          <a:ext cx="5745469" cy="27388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129269">
                  <a:extLst>
                    <a:ext uri="{9D8B030D-6E8A-4147-A177-3AD203B41FA5}">
                      <a16:colId xmlns:a16="http://schemas.microsoft.com/office/drawing/2014/main" val="3909769229"/>
                    </a:ext>
                  </a:extLst>
                </a:gridCol>
                <a:gridCol w="2616200">
                  <a:extLst>
                    <a:ext uri="{9D8B030D-6E8A-4147-A177-3AD203B41FA5}">
                      <a16:colId xmlns:a16="http://schemas.microsoft.com/office/drawing/2014/main" val="4281194207"/>
                    </a:ext>
                  </a:extLst>
                </a:gridCol>
              </a:tblGrid>
              <a:tr h="668994"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TOTAL</a:t>
                      </a:r>
                      <a:r>
                        <a:rPr lang="es-MX" sz="1800" baseline="0" dirty="0" smtClean="0"/>
                        <a:t> PRÉSTAMOS</a:t>
                      </a:r>
                    </a:p>
                    <a:p>
                      <a:pPr algn="ctr"/>
                      <a:r>
                        <a:rPr lang="es-MX" sz="1800" baseline="0" dirty="0" smtClean="0"/>
                        <a:t>POR EMPRESA DEUDORA (S/)</a:t>
                      </a:r>
                      <a:endParaRPr lang="es-PE" sz="1800" dirty="0"/>
                    </a:p>
                  </a:txBody>
                  <a:tcPr marL="70944" marR="70944" marT="35472" marB="35472"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MX" sz="1800" dirty="0" smtClean="0"/>
                        <a:t>COBERTURAS</a:t>
                      </a:r>
                      <a:r>
                        <a:rPr lang="es-MX" sz="1800" baseline="0" dirty="0" smtClean="0"/>
                        <a:t> (%)</a:t>
                      </a:r>
                      <a:endParaRPr lang="es-PE" sz="1800" dirty="0"/>
                    </a:p>
                  </a:txBody>
                  <a:tcPr marL="70944" marR="70944" marT="35472" marB="35472" anchor="ctr">
                    <a:solidFill>
                      <a:schemeClr val="accent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6659222"/>
                  </a:ext>
                </a:extLst>
              </a:tr>
              <a:tr h="427858">
                <a:tc>
                  <a:txBody>
                    <a:bodyPr/>
                    <a:lstStyle/>
                    <a:p>
                      <a:pPr algn="ctr"/>
                      <a:r>
                        <a:rPr lang="es-ES" sz="18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Hasta 30 000</a:t>
                      </a:r>
                      <a:endParaRPr lang="es-PE" sz="18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kern="1200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98%</a:t>
                      </a:r>
                      <a:endParaRPr lang="es-PE" sz="1800" kern="1200" noProof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55927136"/>
                  </a:ext>
                </a:extLst>
              </a:tr>
              <a:tr h="526861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30 001 a 300 000</a:t>
                      </a:r>
                      <a:endParaRPr lang="es-PE" sz="1800" kern="1200" noProof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MX" sz="1800" kern="1200" noProof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 95%</a:t>
                      </a:r>
                      <a:endParaRPr lang="es-PE" sz="1800" kern="1200" noProof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12443883"/>
                  </a:ext>
                </a:extLst>
              </a:tr>
              <a:tr h="547491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300 001 a 5 000 000</a:t>
                      </a:r>
                      <a:endParaRPr lang="es-PE" sz="1800" kern="1200" noProof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>
                    <a:solidFill>
                      <a:srgbClr val="EFF3EA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PE" sz="18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90%</a:t>
                      </a:r>
                      <a:endParaRPr lang="es-PE" sz="18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 anchor="ctr">
                    <a:solidFill>
                      <a:srgbClr val="EFF3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9906195"/>
                  </a:ext>
                </a:extLst>
              </a:tr>
              <a:tr h="567634">
                <a:tc>
                  <a:txBody>
                    <a:bodyPr/>
                    <a:lstStyle/>
                    <a:p>
                      <a:pPr marL="0" marR="0" lvl="0" indent="0" algn="ctr" defTabSz="1007943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8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De 5 000 001 a 10 000 000</a:t>
                      </a:r>
                      <a:endParaRPr lang="es-PE" sz="1800" kern="1200" noProof="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s-MX" sz="1800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+mn-lt"/>
                          <a:ea typeface="+mn-ea"/>
                          <a:cs typeface="+mn-cs"/>
                        </a:rPr>
                        <a:t>80%</a:t>
                      </a:r>
                      <a:endParaRPr lang="es-PE" sz="1800" kern="1200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70944" marR="70944" marT="35472" marB="35472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528241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307812" y="1204230"/>
            <a:ext cx="7858288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668820">
              <a:tabLst>
                <a:tab pos="668820" algn="l"/>
                <a:tab pos="1244316" algn="l"/>
                <a:tab pos="1659087" algn="l"/>
                <a:tab pos="2073859" algn="l"/>
              </a:tabLst>
            </a:pPr>
            <a:r>
              <a:rPr lang="es-ES" sz="15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s-ES" sz="15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 </a:t>
            </a:r>
            <a:r>
              <a:rPr lang="es-ES" sz="15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aplica de acuerdo con </a:t>
            </a:r>
            <a:r>
              <a:rPr lang="es-ES" sz="15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siguientes coberturas:</a:t>
            </a:r>
            <a:endParaRPr lang="es-PE" sz="1500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979738" y="5087651"/>
            <a:ext cx="10189005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ES" sz="15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Garantía </a:t>
            </a:r>
            <a:r>
              <a:rPr lang="es-ES" sz="15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individual </a:t>
            </a:r>
            <a:r>
              <a:rPr lang="es-ES" sz="15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sobre Préstamos de </a:t>
            </a:r>
            <a:r>
              <a:rPr lang="es-ES" sz="1500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ESF a la Empresa Deudora </a:t>
            </a:r>
            <a:r>
              <a:rPr lang="es-ES" sz="1500" u="sng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cubre </a:t>
            </a:r>
            <a:r>
              <a:rPr lang="es-ES" sz="1500" u="sng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como máximo el monto equivalente a</a:t>
            </a:r>
            <a:r>
              <a:rPr lang="es-ES" sz="1500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es-ES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 </a:t>
            </a:r>
            <a:endParaRPr lang="es-ES" sz="1500" b="1" dirty="0" smtClean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es-PE" sz="15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079" indent="-311079" algn="just">
              <a:buFont typeface="+mj-lt"/>
              <a:buAutoNum type="alphaLcParenR"/>
            </a:pPr>
            <a:r>
              <a:rPr lang="es-ES" sz="15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3 </a:t>
            </a:r>
            <a:r>
              <a:rPr lang="es-ES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veces </a:t>
            </a:r>
            <a:r>
              <a:rPr lang="es-ES" sz="15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ES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contribución anual de la empresa a </a:t>
            </a:r>
            <a:r>
              <a:rPr lang="es-ES" sz="1500" b="1" dirty="0" err="1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EsSalud</a:t>
            </a:r>
            <a:r>
              <a:rPr lang="es-ES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en el año </a:t>
            </a:r>
            <a:r>
              <a:rPr lang="es-ES" sz="15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2019, o</a:t>
            </a:r>
          </a:p>
          <a:p>
            <a:pPr marL="311079" indent="-311079" algn="just">
              <a:buFont typeface="+mj-lt"/>
              <a:buAutoNum type="alphaLcParenR"/>
            </a:pPr>
            <a:endParaRPr lang="es-PE" sz="15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11079" indent="-311079" algn="just">
              <a:buFont typeface="+mj-lt"/>
              <a:buAutoNum type="alphaLcParenR"/>
            </a:pPr>
            <a:r>
              <a:rPr lang="es-ES" sz="15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1 </a:t>
            </a:r>
            <a:r>
              <a:rPr lang="es-ES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mes de ventas promedio mensual del año 2019, </a:t>
            </a:r>
            <a:r>
              <a:rPr lang="es-ES" sz="15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según </a:t>
            </a:r>
            <a:r>
              <a:rPr lang="es-ES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los registros de </a:t>
            </a:r>
            <a:r>
              <a:rPr lang="es-ES" sz="1500" b="1" dirty="0" smtClean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SUNAT</a:t>
            </a:r>
            <a:r>
              <a:rPr lang="es-ES" sz="1500" b="1" dirty="0">
                <a:solidFill>
                  <a:schemeClr val="accent2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s-PE" sz="1500" b="1" dirty="0">
              <a:solidFill>
                <a:schemeClr val="accent2">
                  <a:lumMod val="7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Imagen 12"/>
          <p:cNvPicPr>
            <a:picLocks noGrp="1" noRot="1" noMove="1" noResize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93" y="5917181"/>
            <a:ext cx="1724470" cy="484918"/>
          </a:xfrm>
          <a:prstGeom prst="rect">
            <a:avLst/>
          </a:prstGeom>
        </p:spPr>
      </p:pic>
      <p:sp>
        <p:nvSpPr>
          <p:cNvPr id="17" name="Rectángulo redondeado 55"/>
          <p:cNvSpPr/>
          <p:nvPr/>
        </p:nvSpPr>
        <p:spPr>
          <a:xfrm rot="1680000">
            <a:off x="9344874" y="-1016380"/>
            <a:ext cx="1917184" cy="1765173"/>
          </a:xfrm>
          <a:prstGeom prst="roundRect">
            <a:avLst/>
          </a:prstGeom>
          <a:solidFill>
            <a:srgbClr val="004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18" name="Rectángulo redondeado 53"/>
          <p:cNvSpPr/>
          <p:nvPr/>
        </p:nvSpPr>
        <p:spPr>
          <a:xfrm rot="1680000">
            <a:off x="11011134" y="-1247475"/>
            <a:ext cx="1460893" cy="2131340"/>
          </a:xfrm>
          <a:prstGeom prst="round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694791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21" y="-512164"/>
            <a:ext cx="2602864" cy="547661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950099" y="3351996"/>
            <a:ext cx="45125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MX" sz="15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Elegibilidad de los Beneficiarios</a:t>
            </a:r>
            <a:endParaRPr lang="es-PE" sz="15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Diagrama 2"/>
          <p:cNvGraphicFramePr/>
          <p:nvPr>
            <p:extLst>
              <p:ext uri="{D42A27DB-BD31-4B8C-83A1-F6EECF244321}">
                <p14:modId xmlns:p14="http://schemas.microsoft.com/office/powerpoint/2010/main" val="1706519515"/>
              </p:ext>
            </p:extLst>
          </p:nvPr>
        </p:nvGraphicFramePr>
        <p:xfrm>
          <a:off x="436366" y="3609688"/>
          <a:ext cx="5358798" cy="31520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7063004"/>
              </p:ext>
            </p:extLst>
          </p:nvPr>
        </p:nvGraphicFramePr>
        <p:xfrm>
          <a:off x="371050" y="1447067"/>
          <a:ext cx="5746764" cy="6036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46764">
                  <a:extLst>
                    <a:ext uri="{9D8B030D-6E8A-4147-A177-3AD203B41FA5}">
                      <a16:colId xmlns:a16="http://schemas.microsoft.com/office/drawing/2014/main" val="2460587970"/>
                    </a:ext>
                  </a:extLst>
                </a:gridCol>
              </a:tblGrid>
              <a:tr h="603631">
                <a:tc>
                  <a:txBody>
                    <a:bodyPr/>
                    <a:lstStyle/>
                    <a:p>
                      <a:r>
                        <a:rPr lang="es-MX" sz="15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Garantizar créditos que otorga COFIDE a </a:t>
                      </a:r>
                      <a:r>
                        <a:rPr lang="es-MX" sz="15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ESF y COOPAC para atender requerimientos de </a:t>
                      </a:r>
                      <a:r>
                        <a:rPr lang="es-MX" sz="15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capital de trabajo de las MYPE.</a:t>
                      </a:r>
                      <a:endParaRPr lang="es-PE" sz="15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130506"/>
                  </a:ext>
                </a:extLst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991788" y="1151895"/>
            <a:ext cx="45125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MX" sz="15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PE" sz="15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6738576"/>
              </p:ext>
            </p:extLst>
          </p:nvPr>
        </p:nvGraphicFramePr>
        <p:xfrm>
          <a:off x="6670622" y="1633962"/>
          <a:ext cx="4903131" cy="1220728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3166954">
                  <a:extLst>
                    <a:ext uri="{9D8B030D-6E8A-4147-A177-3AD203B41FA5}">
                      <a16:colId xmlns:a16="http://schemas.microsoft.com/office/drawing/2014/main" val="1348396426"/>
                    </a:ext>
                  </a:extLst>
                </a:gridCol>
                <a:gridCol w="1736177">
                  <a:extLst>
                    <a:ext uri="{9D8B030D-6E8A-4147-A177-3AD203B41FA5}">
                      <a16:colId xmlns:a16="http://schemas.microsoft.com/office/drawing/2014/main" val="3572375745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Monto </a:t>
                      </a:r>
                      <a:r>
                        <a:rPr lang="es-PE" sz="1400" baseline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crédito otorgado a MYPE</a:t>
                      </a:r>
                      <a:endParaRPr lang="es-P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Porcentaje</a:t>
                      </a:r>
                      <a:endParaRPr lang="es-PE" sz="1400" b="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12324326"/>
                  </a:ext>
                </a:extLst>
              </a:tr>
              <a:tr h="427484">
                <a:tc>
                  <a:txBody>
                    <a:bodyPr/>
                    <a:lstStyle/>
                    <a:p>
                      <a:pPr algn="l"/>
                      <a:r>
                        <a:rPr lang="es-P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Hasta S/ 10,000</a:t>
                      </a:r>
                      <a:endParaRPr lang="es-P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98%</a:t>
                      </a:r>
                      <a:endParaRPr lang="es-P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857925443"/>
                  </a:ext>
                </a:extLst>
              </a:tr>
              <a:tr h="427484">
                <a:tc>
                  <a:txBody>
                    <a:bodyPr/>
                    <a:lstStyle/>
                    <a:p>
                      <a:pPr algn="l"/>
                      <a:r>
                        <a:rPr lang="es-P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Mas de S/10,000 hasta S/ 30,000 </a:t>
                      </a:r>
                    </a:p>
                  </a:txBody>
                  <a:tcPr marL="121920" marR="121920" marT="60960" marB="6096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4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90%</a:t>
                      </a:r>
                      <a:endParaRPr lang="es-PE" sz="14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 anchor="ctr"/>
                </a:tc>
                <a:extLst>
                  <a:ext uri="{0D108BD9-81ED-4DB2-BD59-A6C34878D82A}">
                    <a16:rowId xmlns:a16="http://schemas.microsoft.com/office/drawing/2014/main" val="2181265771"/>
                  </a:ext>
                </a:extLst>
              </a:tr>
            </a:tbl>
          </a:graphicData>
        </a:graphic>
      </p:graphicFrame>
      <p:sp>
        <p:nvSpPr>
          <p:cNvPr id="15" name="Rectángulo 14"/>
          <p:cNvSpPr/>
          <p:nvPr/>
        </p:nvSpPr>
        <p:spPr>
          <a:xfrm>
            <a:off x="7769270" y="1184117"/>
            <a:ext cx="2749471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500" b="1" dirty="0" smtClean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Coberturas de los créditos *</a:t>
            </a:r>
            <a:endParaRPr lang="es-PE" sz="1500" b="1" dirty="0">
              <a:solidFill>
                <a:srgbClr val="004F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6183129" y="2852378"/>
            <a:ext cx="57824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(*)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Garantía cubre hasta 2 veces promedio mensual de deuda de capital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trabajo de la MYPE en 2019, en la ESF o COOPAC.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Destinados a actividad empresarial de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producción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, turismo, comercio o servicios conexos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, bajo Declaración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Jurada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MX" sz="1400" dirty="0">
                <a:latin typeface="Arial" panose="020B0604020202020204" pitchFamily="34" charset="0"/>
                <a:cs typeface="Arial" panose="020B0604020202020204" pitchFamily="34" charset="0"/>
              </a:rPr>
              <a:t>ESF </a:t>
            </a:r>
            <a:r>
              <a:rPr lang="es-MX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o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COOPAC</a:t>
            </a:r>
            <a:endParaRPr lang="es-PE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8" name="Diagrama 17"/>
          <p:cNvGraphicFramePr/>
          <p:nvPr>
            <p:extLst>
              <p:ext uri="{D42A27DB-BD31-4B8C-83A1-F6EECF244321}">
                <p14:modId xmlns:p14="http://schemas.microsoft.com/office/powerpoint/2010/main" val="2746810579"/>
              </p:ext>
            </p:extLst>
          </p:nvPr>
        </p:nvGraphicFramePr>
        <p:xfrm>
          <a:off x="6537279" y="4629775"/>
          <a:ext cx="5036474" cy="200098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sp>
        <p:nvSpPr>
          <p:cNvPr id="19" name="Rectángulo 18"/>
          <p:cNvSpPr/>
          <p:nvPr/>
        </p:nvSpPr>
        <p:spPr>
          <a:xfrm>
            <a:off x="6939516" y="4266884"/>
            <a:ext cx="4336573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500" b="1" dirty="0" smtClean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Préstamos a ESF y COOPAC </a:t>
            </a:r>
            <a:endParaRPr lang="es-PE" sz="1500" b="1" dirty="0">
              <a:solidFill>
                <a:srgbClr val="004F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Tabla 1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57187195"/>
              </p:ext>
            </p:extLst>
          </p:nvPr>
        </p:nvGraphicFramePr>
        <p:xfrm>
          <a:off x="790310" y="2364984"/>
          <a:ext cx="4826834" cy="943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6834">
                  <a:extLst>
                    <a:ext uri="{9D8B030D-6E8A-4147-A177-3AD203B41FA5}">
                      <a16:colId xmlns:a16="http://schemas.microsoft.com/office/drawing/2014/main" val="2460587970"/>
                    </a:ext>
                  </a:extLst>
                </a:gridCol>
              </a:tblGrid>
              <a:tr h="943009">
                <a:tc>
                  <a:txBody>
                    <a:bodyPr/>
                    <a:lstStyle/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MX" sz="15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Nuevos recursos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MX" sz="15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Exclusivamente capital de trabajo</a:t>
                      </a:r>
                    </a:p>
                    <a:p>
                      <a:pPr marL="285750" indent="-285750">
                        <a:buFont typeface="Arial" panose="020B0604020202020204" pitchFamily="34" charset="0"/>
                        <a:buChar char="•"/>
                      </a:pPr>
                      <a:r>
                        <a:rPr lang="es-MX" sz="15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Nuevos límites de garantía individual.</a:t>
                      </a:r>
                      <a:endParaRPr lang="es-PE" sz="15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130506"/>
                  </a:ext>
                </a:extLst>
              </a:tr>
            </a:tbl>
          </a:graphicData>
        </a:graphic>
      </p:graphicFrame>
      <p:sp>
        <p:nvSpPr>
          <p:cNvPr id="21" name="CuadroTexto 20"/>
          <p:cNvSpPr txBox="1"/>
          <p:nvPr/>
        </p:nvSpPr>
        <p:spPr>
          <a:xfrm>
            <a:off x="1004624" y="2129477"/>
            <a:ext cx="45125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MX" sz="15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Fortalecimiento</a:t>
            </a:r>
            <a:endParaRPr lang="es-PE" sz="15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5"/>
          <p:cNvSpPr>
            <a:spLocks/>
          </p:cNvSpPr>
          <p:nvPr/>
        </p:nvSpPr>
        <p:spPr bwMode="auto">
          <a:xfrm>
            <a:off x="10601" y="11297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25" name="Rectángulo 24"/>
          <p:cNvSpPr/>
          <p:nvPr/>
        </p:nvSpPr>
        <p:spPr>
          <a:xfrm>
            <a:off x="528941" y="289546"/>
            <a:ext cx="57717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 de financiamiento FAE - MYPE 2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Rectángulo redondeado 55"/>
          <p:cNvSpPr/>
          <p:nvPr/>
        </p:nvSpPr>
        <p:spPr>
          <a:xfrm rot="1680000">
            <a:off x="9344874" y="-1016380"/>
            <a:ext cx="1917184" cy="1765173"/>
          </a:xfrm>
          <a:prstGeom prst="roundRect">
            <a:avLst/>
          </a:prstGeom>
          <a:solidFill>
            <a:srgbClr val="004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34" name="Rectángulo redondeado 53"/>
          <p:cNvSpPr/>
          <p:nvPr/>
        </p:nvSpPr>
        <p:spPr>
          <a:xfrm rot="1680000">
            <a:off x="11011134" y="-1247475"/>
            <a:ext cx="1460893" cy="2131340"/>
          </a:xfrm>
          <a:prstGeom prst="round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555979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21" y="-512164"/>
            <a:ext cx="2602864" cy="547661"/>
          </a:xfrm>
          <a:prstGeom prst="rect">
            <a:avLst/>
          </a:prstGeom>
        </p:spPr>
      </p:pic>
      <p:sp>
        <p:nvSpPr>
          <p:cNvPr id="30" name="CuadroTexto 29"/>
          <p:cNvSpPr txBox="1"/>
          <p:nvPr/>
        </p:nvSpPr>
        <p:spPr>
          <a:xfrm>
            <a:off x="245478" y="1291189"/>
            <a:ext cx="3213697" cy="307777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>
            <a:defPPr>
              <a:defRPr lang="es-PE"/>
            </a:defPPr>
            <a:lvl1pPr>
              <a:defRPr sz="1200" b="1" u="sng">
                <a:solidFill>
                  <a:schemeClr val="dk1"/>
                </a:solidFill>
              </a:defRPr>
            </a:lvl1pPr>
            <a:lvl2pPr>
              <a:defRPr>
                <a:solidFill>
                  <a:schemeClr val="dk1"/>
                </a:solidFill>
              </a:defRPr>
            </a:lvl2pPr>
            <a:lvl3pPr>
              <a:defRPr>
                <a:solidFill>
                  <a:schemeClr val="dk1"/>
                </a:solidFill>
              </a:defRPr>
            </a:lvl3pPr>
            <a:lvl4pPr>
              <a:defRPr>
                <a:solidFill>
                  <a:schemeClr val="dk1"/>
                </a:solidFill>
              </a:defRPr>
            </a:lvl4pPr>
            <a:lvl5pPr>
              <a:defRPr>
                <a:solidFill>
                  <a:schemeClr val="dk1"/>
                </a:solidFill>
              </a:defRPr>
            </a:lvl5pPr>
            <a:lvl6pPr>
              <a:defRPr>
                <a:solidFill>
                  <a:schemeClr val="dk1"/>
                </a:solidFill>
              </a:defRPr>
            </a:lvl6pPr>
            <a:lvl7pPr>
              <a:defRPr>
                <a:solidFill>
                  <a:schemeClr val="dk1"/>
                </a:solidFill>
              </a:defRPr>
            </a:lvl7pPr>
            <a:lvl8pPr>
              <a:defRPr>
                <a:solidFill>
                  <a:schemeClr val="dk1"/>
                </a:solidFill>
              </a:defRPr>
            </a:lvl8pPr>
            <a:lvl9pPr>
              <a:defRPr>
                <a:solidFill>
                  <a:schemeClr val="dk1"/>
                </a:solidFill>
              </a:defRPr>
            </a:lvl9pPr>
          </a:lstStyle>
          <a:p>
            <a:pPr algn="ctr"/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14 Entidades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utilizan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FAE-MYPE</a:t>
            </a:r>
          </a:p>
        </p:txBody>
      </p:sp>
      <p:sp>
        <p:nvSpPr>
          <p:cNvPr id="60" name="Rectángulo 59"/>
          <p:cNvSpPr/>
          <p:nvPr/>
        </p:nvSpPr>
        <p:spPr>
          <a:xfrm>
            <a:off x="284667" y="1772313"/>
            <a:ext cx="1536497" cy="130737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s-PE" sz="1600" dirty="0"/>
              <a:t>Arequipa</a:t>
            </a:r>
          </a:p>
          <a:p>
            <a:pPr algn="ctr"/>
            <a:r>
              <a:rPr lang="es-PE" sz="1600" dirty="0"/>
              <a:t>Huancayo</a:t>
            </a:r>
          </a:p>
          <a:p>
            <a:pPr algn="ctr"/>
            <a:r>
              <a:rPr lang="es-PE" sz="1600" dirty="0"/>
              <a:t>Cusco</a:t>
            </a:r>
          </a:p>
          <a:p>
            <a:pPr algn="ctr"/>
            <a:r>
              <a:rPr lang="es-PE" sz="1600" dirty="0" err="1"/>
              <a:t>Maynas</a:t>
            </a:r>
            <a:endParaRPr lang="es-PE" sz="1600" dirty="0"/>
          </a:p>
        </p:txBody>
      </p:sp>
      <p:sp>
        <p:nvSpPr>
          <p:cNvPr id="61" name="Rectángulo 60"/>
          <p:cNvSpPr/>
          <p:nvPr/>
        </p:nvSpPr>
        <p:spPr>
          <a:xfrm>
            <a:off x="284667" y="3200225"/>
            <a:ext cx="1536497" cy="130737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s-PE" sz="1600" dirty="0"/>
              <a:t>Alternativa</a:t>
            </a:r>
          </a:p>
        </p:txBody>
      </p:sp>
      <p:sp>
        <p:nvSpPr>
          <p:cNvPr id="62" name="Rectángulo 61"/>
          <p:cNvSpPr/>
          <p:nvPr/>
        </p:nvSpPr>
        <p:spPr>
          <a:xfrm>
            <a:off x="1961604" y="4649738"/>
            <a:ext cx="1435550" cy="130737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endParaRPr lang="es-PE" sz="1400" dirty="0"/>
          </a:p>
        </p:txBody>
      </p:sp>
      <p:sp>
        <p:nvSpPr>
          <p:cNvPr id="63" name="CuadroTexto 62"/>
          <p:cNvSpPr txBox="1"/>
          <p:nvPr/>
        </p:nvSpPr>
        <p:spPr>
          <a:xfrm>
            <a:off x="648315" y="1732963"/>
            <a:ext cx="71021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E" sz="1600" b="1" u="sng" dirty="0" smtClean="0">
                <a:solidFill>
                  <a:schemeClr val="bg1"/>
                </a:solidFill>
              </a:rPr>
              <a:t>CMAC</a:t>
            </a:r>
            <a:endParaRPr lang="es-PE" sz="1600" b="1" u="sng" dirty="0">
              <a:solidFill>
                <a:schemeClr val="bg1"/>
              </a:solidFill>
            </a:endParaRPr>
          </a:p>
        </p:txBody>
      </p:sp>
      <p:sp>
        <p:nvSpPr>
          <p:cNvPr id="65" name="Rectángulo 64"/>
          <p:cNvSpPr/>
          <p:nvPr/>
        </p:nvSpPr>
        <p:spPr>
          <a:xfrm>
            <a:off x="282272" y="4649738"/>
            <a:ext cx="1538889" cy="130737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s-PE" sz="1600" dirty="0"/>
              <a:t>Los Andes</a:t>
            </a:r>
          </a:p>
          <a:p>
            <a:pPr algn="ctr"/>
            <a:r>
              <a:rPr lang="es-PE" sz="1600" dirty="0"/>
              <a:t>Raíz</a:t>
            </a:r>
          </a:p>
        </p:txBody>
      </p:sp>
      <p:sp>
        <p:nvSpPr>
          <p:cNvPr id="66" name="CuadroTexto 65"/>
          <p:cNvSpPr txBox="1"/>
          <p:nvPr/>
        </p:nvSpPr>
        <p:spPr>
          <a:xfrm>
            <a:off x="670910" y="4628136"/>
            <a:ext cx="687624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E" sz="1600" b="1" u="sng" dirty="0" smtClean="0">
                <a:solidFill>
                  <a:schemeClr val="bg1"/>
                </a:solidFill>
              </a:rPr>
              <a:t>CRAC</a:t>
            </a:r>
            <a:endParaRPr lang="es-PE" sz="1600" b="1" u="sng" dirty="0">
              <a:solidFill>
                <a:schemeClr val="bg1"/>
              </a:solidFill>
            </a:endParaRPr>
          </a:p>
        </p:txBody>
      </p:sp>
      <p:sp>
        <p:nvSpPr>
          <p:cNvPr id="68" name="Rectángulo 67"/>
          <p:cNvSpPr/>
          <p:nvPr/>
        </p:nvSpPr>
        <p:spPr>
          <a:xfrm>
            <a:off x="1954281" y="1802674"/>
            <a:ext cx="1440893" cy="1277015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endParaRPr lang="es-PE" sz="1600" dirty="0"/>
          </a:p>
          <a:p>
            <a:pPr algn="ctr"/>
            <a:r>
              <a:rPr lang="es-PE" sz="1600" dirty="0"/>
              <a:t>Efectiva</a:t>
            </a:r>
          </a:p>
          <a:p>
            <a:pPr algn="ctr"/>
            <a:r>
              <a:rPr lang="es-PE" sz="1600" dirty="0"/>
              <a:t>Compartamos</a:t>
            </a:r>
          </a:p>
          <a:p>
            <a:pPr algn="ctr"/>
            <a:r>
              <a:rPr lang="es-PE" sz="1600" dirty="0" err="1"/>
              <a:t>Credinka</a:t>
            </a:r>
            <a:endParaRPr lang="es-PE" sz="1600" dirty="0"/>
          </a:p>
          <a:p>
            <a:pPr algn="ctr"/>
            <a:r>
              <a:rPr lang="es-MX" sz="1600" dirty="0" err="1"/>
              <a:t>Crediscotia</a:t>
            </a:r>
            <a:endParaRPr lang="es-PE" sz="1600" dirty="0"/>
          </a:p>
        </p:txBody>
      </p:sp>
      <p:sp>
        <p:nvSpPr>
          <p:cNvPr id="69" name="CuadroTexto 68"/>
          <p:cNvSpPr txBox="1"/>
          <p:nvPr/>
        </p:nvSpPr>
        <p:spPr>
          <a:xfrm>
            <a:off x="2010428" y="1702981"/>
            <a:ext cx="1228353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E" sz="1600" b="1" u="sng" dirty="0">
                <a:solidFill>
                  <a:schemeClr val="bg1"/>
                </a:solidFill>
              </a:rPr>
              <a:t>Financieras</a:t>
            </a:r>
          </a:p>
        </p:txBody>
      </p:sp>
      <p:sp>
        <p:nvSpPr>
          <p:cNvPr id="70" name="CuadroTexto 69"/>
          <p:cNvSpPr txBox="1"/>
          <p:nvPr/>
        </p:nvSpPr>
        <p:spPr>
          <a:xfrm>
            <a:off x="522511" y="3174643"/>
            <a:ext cx="1057006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E" sz="1600" b="1" u="sng" dirty="0">
                <a:solidFill>
                  <a:schemeClr val="bg1"/>
                </a:solidFill>
              </a:rPr>
              <a:t>EDPYMES</a:t>
            </a:r>
          </a:p>
        </p:txBody>
      </p:sp>
      <p:sp>
        <p:nvSpPr>
          <p:cNvPr id="72" name="Rectángulo 71"/>
          <p:cNvSpPr/>
          <p:nvPr/>
        </p:nvSpPr>
        <p:spPr>
          <a:xfrm>
            <a:off x="1958603" y="3189483"/>
            <a:ext cx="1437737" cy="1311057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pPr algn="ctr"/>
            <a:r>
              <a:rPr lang="es-PE" sz="1600" dirty="0" err="1"/>
              <a:t>Mibanco</a:t>
            </a:r>
            <a:endParaRPr lang="es-PE" sz="1600" dirty="0"/>
          </a:p>
          <a:p>
            <a:pPr algn="ctr"/>
            <a:r>
              <a:rPr lang="es-PE" sz="1600" dirty="0"/>
              <a:t>BBVA</a:t>
            </a:r>
          </a:p>
          <a:p>
            <a:pPr algn="ctr"/>
            <a:r>
              <a:rPr lang="es-PE" sz="1600" dirty="0"/>
              <a:t>Pichincha</a:t>
            </a:r>
          </a:p>
        </p:txBody>
      </p:sp>
      <p:sp>
        <p:nvSpPr>
          <p:cNvPr id="73" name="CuadroTexto 72"/>
          <p:cNvSpPr txBox="1"/>
          <p:nvPr/>
        </p:nvSpPr>
        <p:spPr>
          <a:xfrm>
            <a:off x="2200250" y="3167812"/>
            <a:ext cx="94107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E" sz="1600" b="1" u="sng" dirty="0">
                <a:solidFill>
                  <a:schemeClr val="bg1"/>
                </a:solidFill>
              </a:rPr>
              <a:t>BANCOS</a:t>
            </a:r>
          </a:p>
        </p:txBody>
      </p:sp>
      <p:sp>
        <p:nvSpPr>
          <p:cNvPr id="74" name="CuadroTexto 73"/>
          <p:cNvSpPr txBox="1"/>
          <p:nvPr/>
        </p:nvSpPr>
        <p:spPr>
          <a:xfrm>
            <a:off x="2200250" y="4628137"/>
            <a:ext cx="955209" cy="3385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PE" sz="1600" b="1" u="sng" dirty="0" smtClean="0">
                <a:solidFill>
                  <a:schemeClr val="bg1"/>
                </a:solidFill>
              </a:rPr>
              <a:t>COOPAC</a:t>
            </a:r>
            <a:endParaRPr lang="es-PE" sz="1600" b="1" u="sng" dirty="0">
              <a:solidFill>
                <a:schemeClr val="bg1"/>
              </a:solidFill>
            </a:endParaRPr>
          </a:p>
        </p:txBody>
      </p:sp>
      <p:sp>
        <p:nvSpPr>
          <p:cNvPr id="44" name="CuadroTexto 43"/>
          <p:cNvSpPr txBox="1"/>
          <p:nvPr/>
        </p:nvSpPr>
        <p:spPr>
          <a:xfrm>
            <a:off x="102713" y="6526456"/>
            <a:ext cx="143500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PE" sz="1600" dirty="0"/>
              <a:t>*Al 24.04.2020</a:t>
            </a:r>
          </a:p>
        </p:txBody>
      </p:sp>
      <p:graphicFrame>
        <p:nvGraphicFramePr>
          <p:cNvPr id="36" name="Tabla 3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1798218"/>
              </p:ext>
            </p:extLst>
          </p:nvPr>
        </p:nvGraphicFramePr>
        <p:xfrm>
          <a:off x="3717463" y="1274961"/>
          <a:ext cx="3862686" cy="5394960"/>
        </p:xfrm>
        <a:graphic>
          <a:graphicData uri="http://schemas.openxmlformats.org/drawingml/2006/table">
            <a:tbl>
              <a:tblPr firstRow="1" firstCol="1" lastRow="1" bandRow="1">
                <a:tableStyleId>{69012ECD-51FC-41F1-AA8D-1B2483CD663E}</a:tableStyleId>
              </a:tblPr>
              <a:tblGrid>
                <a:gridCol w="1316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6033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8579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ESF</a:t>
                      </a:r>
                      <a:endParaRPr lang="es-PE" sz="13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Monto desembolsado</a:t>
                      </a:r>
                      <a:endParaRPr lang="es-PE" sz="13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N° beneficiarios</a:t>
                      </a:r>
                      <a:endParaRPr lang="es-PE" sz="13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CMAC AREQUIPA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127,331,155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9,826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MIBANCO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103,225,687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10,605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PICHINCHA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50,213,802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4,194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CMAC CUSCO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40,095,056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3,306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COMPARTAMOS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36,784,516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7,995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CREDISCOTIA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29,417,467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1,341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CREDINKA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24,807,545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977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EFECTIVA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15,999,709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2,278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CRAC LOS ANDES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12,838,607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1,921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CMAC Huancayo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12,032,101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1,358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CMAC </a:t>
                      </a:r>
                      <a:r>
                        <a:rPr lang="es-PE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MAYNAS</a:t>
                      </a:r>
                      <a:endParaRPr lang="es-PE" sz="13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10,953,703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441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CRAC RAIZ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6,742,302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1,005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BBVA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5,761,900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138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ALTERNATIVA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PE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  <a:cs typeface="Arial" panose="020B0604020202020204" pitchFamily="34" charset="0"/>
                        </a:rPr>
                        <a:t>3,957,260</a:t>
                      </a:r>
                    </a:p>
                  </a:txBody>
                  <a:tcPr marL="12700" marR="12700" marT="12700" marB="0" anchor="b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681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l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TOTAL</a:t>
                      </a:r>
                      <a:endParaRPr lang="es-PE" sz="1300" dirty="0">
                        <a:latin typeface="+mj-lt"/>
                        <a:cs typeface="Arial" panose="020B0604020202020204" pitchFamily="34" charset="0"/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480,160,810</a:t>
                      </a: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300" dirty="0" smtClean="0">
                          <a:latin typeface="+mj-lt"/>
                          <a:cs typeface="Arial" panose="020B0604020202020204" pitchFamily="34" charset="0"/>
                        </a:rPr>
                        <a:t>46,066</a:t>
                      </a:r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pic>
        <p:nvPicPr>
          <p:cNvPr id="37" name="Imagen 3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934932" y="1261059"/>
            <a:ext cx="4106138" cy="2892929"/>
          </a:xfrm>
          <a:prstGeom prst="rect">
            <a:avLst/>
          </a:prstGeom>
        </p:spPr>
      </p:pic>
      <p:pic>
        <p:nvPicPr>
          <p:cNvPr id="25" name="Imagen 24"/>
          <p:cNvPicPr>
            <a:picLocks noGrp="1" noRot="1" noMove="1" noResize="1"/>
          </p:cNvPicPr>
          <p:nvPr>
            <p:custDataLst>
              <p:tags r:id="rId1"/>
            </p:custDataLst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93" y="5917181"/>
            <a:ext cx="1724470" cy="484918"/>
          </a:xfrm>
          <a:prstGeom prst="rect">
            <a:avLst/>
          </a:prstGeom>
        </p:spPr>
      </p:pic>
      <p:sp>
        <p:nvSpPr>
          <p:cNvPr id="27" name="Freeform 5"/>
          <p:cNvSpPr>
            <a:spLocks/>
          </p:cNvSpPr>
          <p:nvPr/>
        </p:nvSpPr>
        <p:spPr bwMode="auto">
          <a:xfrm>
            <a:off x="10608" y="11297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28" name="Rectángulo 27"/>
          <p:cNvSpPr/>
          <p:nvPr/>
        </p:nvSpPr>
        <p:spPr>
          <a:xfrm>
            <a:off x="528948" y="289546"/>
            <a:ext cx="55152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Línea de financiamiento FAE - MYPE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Rectángulo redondeado 55"/>
          <p:cNvSpPr/>
          <p:nvPr/>
        </p:nvSpPr>
        <p:spPr>
          <a:xfrm rot="1680000">
            <a:off x="9344874" y="-1016380"/>
            <a:ext cx="1917184" cy="1765173"/>
          </a:xfrm>
          <a:prstGeom prst="roundRect">
            <a:avLst/>
          </a:prstGeom>
          <a:solidFill>
            <a:srgbClr val="004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35" name="Rectángulo redondeado 53"/>
          <p:cNvSpPr/>
          <p:nvPr/>
        </p:nvSpPr>
        <p:spPr>
          <a:xfrm rot="1680000">
            <a:off x="11011134" y="-1247475"/>
            <a:ext cx="1460893" cy="2131340"/>
          </a:xfrm>
          <a:prstGeom prst="round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166421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21" y="-512164"/>
            <a:ext cx="2602864" cy="547661"/>
          </a:xfrm>
          <a:prstGeom prst="rect">
            <a:avLst/>
          </a:prstGeom>
        </p:spPr>
      </p:pic>
      <p:sp>
        <p:nvSpPr>
          <p:cNvPr id="17" name="CuadroTexto 16"/>
          <p:cNvSpPr txBox="1"/>
          <p:nvPr/>
        </p:nvSpPr>
        <p:spPr>
          <a:xfrm>
            <a:off x="780280" y="3151003"/>
            <a:ext cx="45125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MX" sz="1500" b="1" dirty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Elegibilidad de los Beneficiarios</a:t>
            </a:r>
            <a:endParaRPr lang="es-PE" sz="15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1" name="Tabla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7638493"/>
              </p:ext>
            </p:extLst>
          </p:nvPr>
        </p:nvGraphicFramePr>
        <p:xfrm>
          <a:off x="565127" y="1779490"/>
          <a:ext cx="4826834" cy="94300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826834">
                  <a:extLst>
                    <a:ext uri="{9D8B030D-6E8A-4147-A177-3AD203B41FA5}">
                      <a16:colId xmlns:a16="http://schemas.microsoft.com/office/drawing/2014/main" val="2460587970"/>
                    </a:ext>
                  </a:extLst>
                </a:gridCol>
              </a:tblGrid>
              <a:tr h="943009">
                <a:tc>
                  <a:txBody>
                    <a:bodyPr/>
                    <a:lstStyle/>
                    <a:p>
                      <a:r>
                        <a:rPr lang="es-PE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Otorgar garantías,</a:t>
                      </a:r>
                      <a:r>
                        <a:rPr lang="es-PE" sz="1400" b="0" kern="1200" baseline="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créditos así como realizar Inversiones</a:t>
                      </a:r>
                      <a:r>
                        <a:rPr lang="es-PE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para impulsar el desarrollo productivo y empresarial de las MIPYME y Empresas Exportadoras</a:t>
                      </a:r>
                      <a:r>
                        <a:rPr lang="es-MX" sz="1400" b="0" kern="1200" dirty="0" smtClean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.</a:t>
                      </a:r>
                      <a:endParaRPr lang="es-PE" sz="1400" b="0" kern="1200" dirty="0" smtClean="0">
                        <a:solidFill>
                          <a:schemeClr val="tx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0130506"/>
                  </a:ext>
                </a:extLst>
              </a:tr>
            </a:tbl>
          </a:graphicData>
        </a:graphic>
      </p:graphicFrame>
      <p:sp>
        <p:nvSpPr>
          <p:cNvPr id="12" name="CuadroTexto 11"/>
          <p:cNvSpPr txBox="1"/>
          <p:nvPr/>
        </p:nvSpPr>
        <p:spPr>
          <a:xfrm>
            <a:off x="782780" y="1360901"/>
            <a:ext cx="4512501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1219170"/>
            <a:r>
              <a:rPr lang="es-MX" sz="1500" b="1" dirty="0" smtClean="0">
                <a:solidFill>
                  <a:srgbClr val="1F497D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Objetivo</a:t>
            </a:r>
            <a:endParaRPr lang="es-PE" sz="1500" b="1" dirty="0">
              <a:solidFill>
                <a:srgbClr val="1F497D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Rectángulo 14"/>
          <p:cNvSpPr/>
          <p:nvPr/>
        </p:nvSpPr>
        <p:spPr>
          <a:xfrm>
            <a:off x="8036578" y="1340871"/>
            <a:ext cx="2084225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500" b="1" dirty="0" smtClean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Bono de los créditos</a:t>
            </a:r>
            <a:endParaRPr lang="es-PE" sz="1500" b="1" dirty="0">
              <a:solidFill>
                <a:srgbClr val="004F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7396042" y="4603986"/>
            <a:ext cx="3292888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1500" b="1" dirty="0" smtClean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Condiciones de Préstamos a ESF </a:t>
            </a:r>
            <a:endParaRPr lang="es-PE" sz="1500" b="1" dirty="0">
              <a:solidFill>
                <a:srgbClr val="004F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0" name="Diagrama 19"/>
          <p:cNvGraphicFramePr/>
          <p:nvPr>
            <p:extLst>
              <p:ext uri="{D42A27DB-BD31-4B8C-83A1-F6EECF244321}">
                <p14:modId xmlns:p14="http://schemas.microsoft.com/office/powerpoint/2010/main" val="2509882635"/>
              </p:ext>
            </p:extLst>
          </p:nvPr>
        </p:nvGraphicFramePr>
        <p:xfrm>
          <a:off x="341711" y="3588342"/>
          <a:ext cx="5136232" cy="297245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21" name="Diagrama 20"/>
          <p:cNvGraphicFramePr/>
          <p:nvPr>
            <p:extLst>
              <p:ext uri="{D42A27DB-BD31-4B8C-83A1-F6EECF244321}">
                <p14:modId xmlns:p14="http://schemas.microsoft.com/office/powerpoint/2010/main" val="1397510912"/>
              </p:ext>
            </p:extLst>
          </p:nvPr>
        </p:nvGraphicFramePr>
        <p:xfrm>
          <a:off x="6165668" y="4984294"/>
          <a:ext cx="5712838" cy="17344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22" name="Diagrama 21"/>
          <p:cNvGraphicFramePr/>
          <p:nvPr>
            <p:extLst>
              <p:ext uri="{D42A27DB-BD31-4B8C-83A1-F6EECF244321}">
                <p14:modId xmlns:p14="http://schemas.microsoft.com/office/powerpoint/2010/main" val="1170959065"/>
              </p:ext>
            </p:extLst>
          </p:nvPr>
        </p:nvGraphicFramePr>
        <p:xfrm>
          <a:off x="6125520" y="1810210"/>
          <a:ext cx="5783240" cy="24353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sp>
        <p:nvSpPr>
          <p:cNvPr id="16" name="Freeform 5"/>
          <p:cNvSpPr>
            <a:spLocks/>
          </p:cNvSpPr>
          <p:nvPr/>
        </p:nvSpPr>
        <p:spPr bwMode="auto">
          <a:xfrm>
            <a:off x="10601" y="11297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18" name="Rectángulo 17"/>
          <p:cNvSpPr/>
          <p:nvPr/>
        </p:nvSpPr>
        <p:spPr>
          <a:xfrm>
            <a:off x="528941" y="289546"/>
            <a:ext cx="2509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Fondo CRECER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Rectángulo redondeado 55"/>
          <p:cNvSpPr/>
          <p:nvPr/>
        </p:nvSpPr>
        <p:spPr>
          <a:xfrm rot="1680000">
            <a:off x="9344874" y="-1016380"/>
            <a:ext cx="1917184" cy="1765173"/>
          </a:xfrm>
          <a:prstGeom prst="roundRect">
            <a:avLst/>
          </a:prstGeom>
          <a:solidFill>
            <a:srgbClr val="004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28" name="Rectángulo redondeado 53"/>
          <p:cNvSpPr/>
          <p:nvPr/>
        </p:nvSpPr>
        <p:spPr>
          <a:xfrm rot="1680000">
            <a:off x="11011134" y="-1247475"/>
            <a:ext cx="1460893" cy="2131340"/>
          </a:xfrm>
          <a:prstGeom prst="round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512623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21" y="-512164"/>
            <a:ext cx="2602864" cy="547661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7167335"/>
              </p:ext>
            </p:extLst>
          </p:nvPr>
        </p:nvGraphicFramePr>
        <p:xfrm>
          <a:off x="880993" y="1616846"/>
          <a:ext cx="10482965" cy="158496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554539">
                  <a:extLst>
                    <a:ext uri="{9D8B030D-6E8A-4147-A177-3AD203B41FA5}">
                      <a16:colId xmlns:a16="http://schemas.microsoft.com/office/drawing/2014/main" val="1348396426"/>
                    </a:ext>
                  </a:extLst>
                </a:gridCol>
                <a:gridCol w="1854926">
                  <a:extLst>
                    <a:ext uri="{9D8B030D-6E8A-4147-A177-3AD203B41FA5}">
                      <a16:colId xmlns:a16="http://schemas.microsoft.com/office/drawing/2014/main" val="3572375745"/>
                    </a:ext>
                  </a:extLst>
                </a:gridCol>
                <a:gridCol w="2129510">
                  <a:extLst>
                    <a:ext uri="{9D8B030D-6E8A-4147-A177-3AD203B41FA5}">
                      <a16:colId xmlns:a16="http://schemas.microsoft.com/office/drawing/2014/main" val="434475261"/>
                    </a:ext>
                  </a:extLst>
                </a:gridCol>
                <a:gridCol w="1847397">
                  <a:extLst>
                    <a:ext uri="{9D8B030D-6E8A-4147-A177-3AD203B41FA5}">
                      <a16:colId xmlns:a16="http://schemas.microsoft.com/office/drawing/2014/main" val="3322068687"/>
                    </a:ext>
                  </a:extLst>
                </a:gridCol>
                <a:gridCol w="2096593">
                  <a:extLst>
                    <a:ext uri="{9D8B030D-6E8A-4147-A177-3AD203B41FA5}">
                      <a16:colId xmlns:a16="http://schemas.microsoft.com/office/drawing/2014/main" val="680948279"/>
                    </a:ext>
                  </a:extLst>
                </a:gridCol>
              </a:tblGrid>
              <a:tr h="838970"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Plazo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Microempresa</a:t>
                      </a:r>
                    </a:p>
                    <a:p>
                      <a:pPr algn="ctr"/>
                      <a:r>
                        <a:rPr lang="es-PE" sz="1300" b="0" dirty="0" smtClean="0"/>
                        <a:t>(Ventas hasta</a:t>
                      </a:r>
                      <a:r>
                        <a:rPr lang="es-PE" sz="1300" b="0" baseline="0" dirty="0" smtClean="0"/>
                        <a:t> 150 UIT)</a:t>
                      </a:r>
                      <a:endParaRPr lang="es-PE" sz="1300" b="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Pequeña Empresa</a:t>
                      </a:r>
                    </a:p>
                    <a:p>
                      <a:pPr algn="ctr"/>
                      <a:r>
                        <a:rPr lang="es-PE" sz="13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(Ventas desde 150 hasta 1700 UIT)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Mediana Empresa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3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(Ventas desde 1700 hasta 2300 UIT)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Empresa Exportadora con ventas hasta 30 MM USD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12324326"/>
                  </a:ext>
                </a:extLst>
              </a:tr>
              <a:tr h="324085"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Menor</a:t>
                      </a:r>
                      <a:r>
                        <a:rPr lang="es-PE" sz="1600" baseline="0" dirty="0" smtClean="0"/>
                        <a:t> o igual a 36 meses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70%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60%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50%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50%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857925443"/>
                  </a:ext>
                </a:extLst>
              </a:tr>
              <a:tr h="336216"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Mayor a 36 meses 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75%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70%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70%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60%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81265771"/>
                  </a:ext>
                </a:extLst>
              </a:tr>
            </a:tbl>
          </a:graphicData>
        </a:graphic>
      </p:graphicFrame>
      <p:sp>
        <p:nvSpPr>
          <p:cNvPr id="2" name="Rectángulo 1"/>
          <p:cNvSpPr/>
          <p:nvPr/>
        </p:nvSpPr>
        <p:spPr>
          <a:xfrm>
            <a:off x="4195875" y="1139753"/>
            <a:ext cx="39308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400" b="1" dirty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Porcentajes de Cobertura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2946335" y="3514950"/>
            <a:ext cx="642996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PE" sz="2400" b="1" dirty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Porcentajes de </a:t>
            </a:r>
            <a:r>
              <a:rPr lang="es-PE" sz="2400" b="1" dirty="0" smtClean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Cobertura: </a:t>
            </a:r>
            <a:r>
              <a:rPr lang="es-MX" sz="2400" b="1" dirty="0" smtClean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DS </a:t>
            </a:r>
            <a:r>
              <a:rPr lang="es-MX" sz="2400" b="1" dirty="0">
                <a:solidFill>
                  <a:srgbClr val="004F9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054-2020-EF</a:t>
            </a:r>
            <a:endParaRPr lang="es-PE" sz="2400" b="1" dirty="0">
              <a:solidFill>
                <a:srgbClr val="004F9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4" name="Tab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12592115"/>
              </p:ext>
            </p:extLst>
          </p:nvPr>
        </p:nvGraphicFramePr>
        <p:xfrm>
          <a:off x="880729" y="3973021"/>
          <a:ext cx="10482965" cy="1630680"/>
        </p:xfrm>
        <a:graphic>
          <a:graphicData uri="http://schemas.openxmlformats.org/drawingml/2006/table">
            <a:tbl>
              <a:tblPr firstRow="1" bandRow="1">
                <a:tableStyleId>{C083E6E3-FA7D-4D7B-A595-EF9225AFEA82}</a:tableStyleId>
              </a:tblPr>
              <a:tblGrid>
                <a:gridCol w="2567866">
                  <a:extLst>
                    <a:ext uri="{9D8B030D-6E8A-4147-A177-3AD203B41FA5}">
                      <a16:colId xmlns:a16="http://schemas.microsoft.com/office/drawing/2014/main" val="1348396426"/>
                    </a:ext>
                  </a:extLst>
                </a:gridCol>
                <a:gridCol w="1881051">
                  <a:extLst>
                    <a:ext uri="{9D8B030D-6E8A-4147-A177-3AD203B41FA5}">
                      <a16:colId xmlns:a16="http://schemas.microsoft.com/office/drawing/2014/main" val="3572375745"/>
                    </a:ext>
                  </a:extLst>
                </a:gridCol>
                <a:gridCol w="2090058">
                  <a:extLst>
                    <a:ext uri="{9D8B030D-6E8A-4147-A177-3AD203B41FA5}">
                      <a16:colId xmlns:a16="http://schemas.microsoft.com/office/drawing/2014/main" val="434475261"/>
                    </a:ext>
                  </a:extLst>
                </a:gridCol>
                <a:gridCol w="1867988">
                  <a:extLst>
                    <a:ext uri="{9D8B030D-6E8A-4147-A177-3AD203B41FA5}">
                      <a16:colId xmlns:a16="http://schemas.microsoft.com/office/drawing/2014/main" val="3322068687"/>
                    </a:ext>
                  </a:extLst>
                </a:gridCol>
                <a:gridCol w="2076002">
                  <a:extLst>
                    <a:ext uri="{9D8B030D-6E8A-4147-A177-3AD203B41FA5}">
                      <a16:colId xmlns:a16="http://schemas.microsoft.com/office/drawing/2014/main" val="680948279"/>
                    </a:ext>
                  </a:extLst>
                </a:gridCol>
              </a:tblGrid>
              <a:tr h="847177"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Plazo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Microempresa</a:t>
                      </a:r>
                    </a:p>
                    <a:p>
                      <a:pPr algn="ctr"/>
                      <a:r>
                        <a:rPr lang="es-PE" sz="1300" b="0" dirty="0" smtClean="0"/>
                        <a:t>(Ventas hasta</a:t>
                      </a:r>
                      <a:r>
                        <a:rPr lang="es-PE" sz="1300" b="0" baseline="0" dirty="0" smtClean="0"/>
                        <a:t> 150 UIT)</a:t>
                      </a:r>
                      <a:endParaRPr lang="es-PE" sz="1300" b="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Pequeña Empresa</a:t>
                      </a:r>
                    </a:p>
                    <a:p>
                      <a:pPr algn="ctr"/>
                      <a:r>
                        <a:rPr lang="es-PE" sz="13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(Ventas desde 150 hasta 1700 UIT)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Mediana Empresa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PE" sz="1300" b="0" kern="1200" baseline="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(Ventas desde 1700 hasta 2300 UIT)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Empresa Exportadora con ventas hasta 30 MM USD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1212324326"/>
                  </a:ext>
                </a:extLst>
              </a:tr>
              <a:tr h="272411"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Menor</a:t>
                      </a:r>
                      <a:r>
                        <a:rPr lang="es-PE" sz="1600" baseline="0" dirty="0" smtClean="0"/>
                        <a:t> o igual a 36 meses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900" b="1" dirty="0" smtClean="0">
                          <a:solidFill>
                            <a:srgbClr val="FF0000"/>
                          </a:solidFill>
                        </a:rPr>
                        <a:t>90%</a:t>
                      </a:r>
                      <a:endParaRPr lang="es-PE" sz="19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900" b="1" dirty="0" smtClean="0">
                          <a:solidFill>
                            <a:srgbClr val="FF0000"/>
                          </a:solidFill>
                        </a:rPr>
                        <a:t>90%</a:t>
                      </a:r>
                      <a:endParaRPr lang="es-PE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900" b="1" dirty="0" smtClean="0">
                          <a:solidFill>
                            <a:srgbClr val="FF0000"/>
                          </a:solidFill>
                        </a:rPr>
                        <a:t>70%</a:t>
                      </a:r>
                      <a:endParaRPr lang="es-PE" sz="1600" b="1" dirty="0">
                        <a:solidFill>
                          <a:srgbClr val="FF0000"/>
                        </a:solidFill>
                      </a:endParaRPr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60%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857925443"/>
                  </a:ext>
                </a:extLst>
              </a:tr>
              <a:tr h="359055"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Mayor a 36 meses 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75%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70%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70%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PE" sz="1600" dirty="0" smtClean="0"/>
                        <a:t>60%</a:t>
                      </a:r>
                      <a:endParaRPr lang="es-PE" sz="1600" dirty="0"/>
                    </a:p>
                  </a:txBody>
                  <a:tcPr marL="121920" marR="121920" marT="60960" marB="60960"/>
                </a:tc>
                <a:extLst>
                  <a:ext uri="{0D108BD9-81ED-4DB2-BD59-A6C34878D82A}">
                    <a16:rowId xmlns:a16="http://schemas.microsoft.com/office/drawing/2014/main" val="2181265771"/>
                  </a:ext>
                </a:extLst>
              </a:tr>
            </a:tbl>
          </a:graphicData>
        </a:graphic>
      </p:graphicFrame>
      <p:sp>
        <p:nvSpPr>
          <p:cNvPr id="15" name="CuadroTexto 14"/>
          <p:cNvSpPr txBox="1"/>
          <p:nvPr/>
        </p:nvSpPr>
        <p:spPr>
          <a:xfrm>
            <a:off x="880729" y="5714644"/>
            <a:ext cx="4602542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4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Hasta setiembre 2020 para créditos reprogramados</a:t>
            </a:r>
            <a:endParaRPr lang="es-PE" sz="14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Para créditos para </a:t>
            </a:r>
            <a:r>
              <a:rPr lang="es-PE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exportación, cobertura </a:t>
            </a: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es de 75%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El porcentaje de garantía es fijo.</a:t>
            </a:r>
          </a:p>
          <a:p>
            <a:pPr marL="228594" indent="-228594">
              <a:buFont typeface="Arial" panose="020B0604020202020204" pitchFamily="34" charset="0"/>
              <a:buChar char="•"/>
            </a:pPr>
            <a:r>
              <a:rPr lang="es-PE" sz="1400" dirty="0">
                <a:latin typeface="Arial" panose="020B0604020202020204" pitchFamily="34" charset="0"/>
                <a:cs typeface="Arial" panose="020B0604020202020204" pitchFamily="34" charset="0"/>
              </a:rPr>
              <a:t>UIT (2020): S/ 4,300.00 UIT</a:t>
            </a:r>
          </a:p>
        </p:txBody>
      </p:sp>
      <p:pic>
        <p:nvPicPr>
          <p:cNvPr id="17" name="Imagen 16"/>
          <p:cNvPicPr>
            <a:picLocks noGrp="1" noRot="1" noMove="1" noResize="1"/>
          </p:cNvPicPr>
          <p:nvPr>
            <p:custDataLst>
              <p:tags r:id="rId1"/>
            </p:custData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93" y="5917181"/>
            <a:ext cx="1724470" cy="484918"/>
          </a:xfrm>
          <a:prstGeom prst="rect">
            <a:avLst/>
          </a:prstGeom>
        </p:spPr>
      </p:pic>
      <p:sp>
        <p:nvSpPr>
          <p:cNvPr id="18" name="Freeform 5"/>
          <p:cNvSpPr>
            <a:spLocks/>
          </p:cNvSpPr>
          <p:nvPr/>
        </p:nvSpPr>
        <p:spPr bwMode="auto">
          <a:xfrm>
            <a:off x="10601" y="11297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19" name="Rectángulo 18"/>
          <p:cNvSpPr/>
          <p:nvPr/>
        </p:nvSpPr>
        <p:spPr>
          <a:xfrm>
            <a:off x="528941" y="289546"/>
            <a:ext cx="2509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Fondo CRECER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Rectángulo redondeado 55"/>
          <p:cNvSpPr/>
          <p:nvPr/>
        </p:nvSpPr>
        <p:spPr>
          <a:xfrm rot="1680000">
            <a:off x="9344874" y="-1016380"/>
            <a:ext cx="1917184" cy="1765173"/>
          </a:xfrm>
          <a:prstGeom prst="roundRect">
            <a:avLst/>
          </a:prstGeom>
          <a:solidFill>
            <a:srgbClr val="004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21" name="Rectángulo redondeado 53"/>
          <p:cNvSpPr/>
          <p:nvPr/>
        </p:nvSpPr>
        <p:spPr>
          <a:xfrm rot="1680000">
            <a:off x="11011134" y="-1247475"/>
            <a:ext cx="1460893" cy="2131340"/>
          </a:xfrm>
          <a:prstGeom prst="round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494102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n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2621" y="-512164"/>
            <a:ext cx="2602864" cy="547661"/>
          </a:xfrm>
          <a:prstGeom prst="rect">
            <a:avLst/>
          </a:prstGeom>
        </p:spPr>
      </p:pic>
      <p:sp>
        <p:nvSpPr>
          <p:cNvPr id="25" name="Rectangle 22"/>
          <p:cNvSpPr>
            <a:spLocks noChangeArrowheads="1"/>
          </p:cNvSpPr>
          <p:nvPr/>
        </p:nvSpPr>
        <p:spPr bwMode="auto">
          <a:xfrm>
            <a:off x="11321642" y="4183063"/>
            <a:ext cx="157163" cy="290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17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es-PE" altLang="es-P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26" name="Rectangle 23"/>
          <p:cNvSpPr>
            <a:spLocks noChangeArrowheads="1"/>
          </p:cNvSpPr>
          <p:nvPr/>
        </p:nvSpPr>
        <p:spPr bwMode="auto">
          <a:xfrm>
            <a:off x="1565516" y="5107814"/>
            <a:ext cx="198438" cy="395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PE" altLang="es-PE" sz="2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es-PE" altLang="es-PE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27" name="Group 104"/>
          <p:cNvGrpSpPr>
            <a:grpSpLocks/>
          </p:cNvGrpSpPr>
          <p:nvPr/>
        </p:nvGrpSpPr>
        <p:grpSpPr bwMode="auto">
          <a:xfrm>
            <a:off x="1122603" y="1323482"/>
            <a:ext cx="4852860" cy="2473098"/>
            <a:chOff x="90" y="1569"/>
            <a:chExt cx="3680" cy="1765"/>
          </a:xfrm>
        </p:grpSpPr>
        <p:sp>
          <p:nvSpPr>
            <p:cNvPr id="87" name="Rectangle 24"/>
            <p:cNvSpPr>
              <a:spLocks noChangeArrowheads="1"/>
            </p:cNvSpPr>
            <p:nvPr/>
          </p:nvSpPr>
          <p:spPr bwMode="auto">
            <a:xfrm>
              <a:off x="90" y="1569"/>
              <a:ext cx="3680" cy="138"/>
            </a:xfrm>
            <a:prstGeom prst="rect">
              <a:avLst/>
            </a:prstGeom>
            <a:solidFill>
              <a:srgbClr val="1F49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88" name="Rectangle 25"/>
            <p:cNvSpPr>
              <a:spLocks noChangeArrowheads="1"/>
            </p:cNvSpPr>
            <p:nvPr/>
          </p:nvSpPr>
          <p:spPr bwMode="auto">
            <a:xfrm>
              <a:off x="860" y="1910"/>
              <a:ext cx="198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ESF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89" name="Rectangle 26"/>
            <p:cNvSpPr>
              <a:spLocks noChangeArrowheads="1"/>
            </p:cNvSpPr>
            <p:nvPr/>
          </p:nvSpPr>
          <p:spPr bwMode="auto">
            <a:xfrm>
              <a:off x="2006" y="1845"/>
              <a:ext cx="30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N° de 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0" name="Rectangle 27"/>
            <p:cNvSpPr>
              <a:spLocks noChangeArrowheads="1"/>
            </p:cNvSpPr>
            <p:nvPr/>
          </p:nvSpPr>
          <p:spPr bwMode="auto">
            <a:xfrm>
              <a:off x="1848" y="1976"/>
              <a:ext cx="59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Beneficiarios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1" name="Rectangle 28"/>
            <p:cNvSpPr>
              <a:spLocks noChangeArrowheads="1"/>
            </p:cNvSpPr>
            <p:nvPr/>
          </p:nvSpPr>
          <p:spPr bwMode="auto">
            <a:xfrm>
              <a:off x="2710" y="1713"/>
              <a:ext cx="36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Monto 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2" name="Rectangle 29"/>
            <p:cNvSpPr>
              <a:spLocks noChangeArrowheads="1"/>
            </p:cNvSpPr>
            <p:nvPr/>
          </p:nvSpPr>
          <p:spPr bwMode="auto">
            <a:xfrm>
              <a:off x="2605" y="1845"/>
              <a:ext cx="57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garantizado 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3" name="Rectangle 30"/>
            <p:cNvSpPr>
              <a:spLocks noChangeArrowheads="1"/>
            </p:cNvSpPr>
            <p:nvPr/>
          </p:nvSpPr>
          <p:spPr bwMode="auto">
            <a:xfrm>
              <a:off x="2532" y="1976"/>
              <a:ext cx="711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equivalente en 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4" name="Rectangle 31"/>
            <p:cNvSpPr>
              <a:spLocks noChangeArrowheads="1"/>
            </p:cNvSpPr>
            <p:nvPr/>
          </p:nvSpPr>
          <p:spPr bwMode="auto">
            <a:xfrm>
              <a:off x="2763" y="2107"/>
              <a:ext cx="22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PEN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5" name="Rectangle 32"/>
            <p:cNvSpPr>
              <a:spLocks noChangeArrowheads="1"/>
            </p:cNvSpPr>
            <p:nvPr/>
          </p:nvSpPr>
          <p:spPr bwMode="auto">
            <a:xfrm>
              <a:off x="3454" y="1910"/>
              <a:ext cx="12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%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6" name="Rectangle 33"/>
            <p:cNvSpPr>
              <a:spLocks noChangeArrowheads="1"/>
            </p:cNvSpPr>
            <p:nvPr/>
          </p:nvSpPr>
          <p:spPr bwMode="auto">
            <a:xfrm>
              <a:off x="110" y="2238"/>
              <a:ext cx="908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ACCESO CREDITICIO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7" name="Rectangle 34"/>
            <p:cNvSpPr>
              <a:spLocks noChangeArrowheads="1"/>
            </p:cNvSpPr>
            <p:nvPr/>
          </p:nvSpPr>
          <p:spPr bwMode="auto">
            <a:xfrm>
              <a:off x="2071" y="2238"/>
              <a:ext cx="158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14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8" name="Rectangle 35"/>
            <p:cNvSpPr>
              <a:spLocks noChangeArrowheads="1"/>
            </p:cNvSpPr>
            <p:nvPr/>
          </p:nvSpPr>
          <p:spPr bwMode="auto">
            <a:xfrm>
              <a:off x="2656" y="2238"/>
              <a:ext cx="527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33,742,100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99" name="Rectangle 36"/>
            <p:cNvSpPr>
              <a:spLocks noChangeArrowheads="1"/>
            </p:cNvSpPr>
            <p:nvPr/>
          </p:nvSpPr>
          <p:spPr bwMode="auto">
            <a:xfrm>
              <a:off x="3426" y="2238"/>
              <a:ext cx="23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39%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0" name="Rectangle 37"/>
            <p:cNvSpPr>
              <a:spLocks noChangeArrowheads="1"/>
            </p:cNvSpPr>
            <p:nvPr/>
          </p:nvSpPr>
          <p:spPr bwMode="auto">
            <a:xfrm>
              <a:off x="110" y="2369"/>
              <a:ext cx="134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BANCO DE CREDITO DEL PERÚ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1" name="Rectangle 38"/>
            <p:cNvSpPr>
              <a:spLocks noChangeArrowheads="1"/>
            </p:cNvSpPr>
            <p:nvPr/>
          </p:nvSpPr>
          <p:spPr bwMode="auto">
            <a:xfrm>
              <a:off x="2052" y="2369"/>
              <a:ext cx="211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514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2" name="Rectangle 39"/>
            <p:cNvSpPr>
              <a:spLocks noChangeArrowheads="1"/>
            </p:cNvSpPr>
            <p:nvPr/>
          </p:nvSpPr>
          <p:spPr bwMode="auto">
            <a:xfrm>
              <a:off x="2656" y="2369"/>
              <a:ext cx="527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24,628,517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3" name="Rectangle 40"/>
            <p:cNvSpPr>
              <a:spLocks noChangeArrowheads="1"/>
            </p:cNvSpPr>
            <p:nvPr/>
          </p:nvSpPr>
          <p:spPr bwMode="auto">
            <a:xfrm>
              <a:off x="3416" y="2369"/>
              <a:ext cx="2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29%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4" name="Rectangle 41"/>
            <p:cNvSpPr>
              <a:spLocks noChangeArrowheads="1"/>
            </p:cNvSpPr>
            <p:nvPr/>
          </p:nvSpPr>
          <p:spPr bwMode="auto">
            <a:xfrm>
              <a:off x="110" y="2501"/>
              <a:ext cx="757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FINANCIERA TFC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5" name="Rectangle 42"/>
            <p:cNvSpPr>
              <a:spLocks noChangeArrowheads="1"/>
            </p:cNvSpPr>
            <p:nvPr/>
          </p:nvSpPr>
          <p:spPr bwMode="auto">
            <a:xfrm>
              <a:off x="2025" y="2501"/>
              <a:ext cx="26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1404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6" name="Rectangle 43"/>
            <p:cNvSpPr>
              <a:spLocks noChangeArrowheads="1"/>
            </p:cNvSpPr>
            <p:nvPr/>
          </p:nvSpPr>
          <p:spPr bwMode="auto">
            <a:xfrm>
              <a:off x="2656" y="2501"/>
              <a:ext cx="527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18,134,519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7" name="Rectangle 44"/>
            <p:cNvSpPr>
              <a:spLocks noChangeArrowheads="1"/>
            </p:cNvSpPr>
            <p:nvPr/>
          </p:nvSpPr>
          <p:spPr bwMode="auto">
            <a:xfrm>
              <a:off x="3426" y="2501"/>
              <a:ext cx="230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21%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8" name="Rectangle 45"/>
            <p:cNvSpPr>
              <a:spLocks noChangeArrowheads="1"/>
            </p:cNvSpPr>
            <p:nvPr/>
          </p:nvSpPr>
          <p:spPr bwMode="auto">
            <a:xfrm>
              <a:off x="110" y="2632"/>
              <a:ext cx="50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CRAC RAÍZ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09" name="Rectangle 46"/>
            <p:cNvSpPr>
              <a:spLocks noChangeArrowheads="1"/>
            </p:cNvSpPr>
            <p:nvPr/>
          </p:nvSpPr>
          <p:spPr bwMode="auto">
            <a:xfrm>
              <a:off x="2052" y="2632"/>
              <a:ext cx="211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297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0" name="Rectangle 47"/>
            <p:cNvSpPr>
              <a:spLocks noChangeArrowheads="1"/>
            </p:cNvSpPr>
            <p:nvPr/>
          </p:nvSpPr>
          <p:spPr bwMode="auto">
            <a:xfrm>
              <a:off x="2712" y="2632"/>
              <a:ext cx="47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7,570,291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1" name="Rectangle 48"/>
            <p:cNvSpPr>
              <a:spLocks noChangeArrowheads="1"/>
            </p:cNvSpPr>
            <p:nvPr/>
          </p:nvSpPr>
          <p:spPr bwMode="auto">
            <a:xfrm>
              <a:off x="3419" y="2632"/>
              <a:ext cx="2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8.9%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2" name="Rectangle 49"/>
            <p:cNvSpPr>
              <a:spLocks noChangeArrowheads="1"/>
            </p:cNvSpPr>
            <p:nvPr/>
          </p:nvSpPr>
          <p:spPr bwMode="auto">
            <a:xfrm>
              <a:off x="110" y="2763"/>
              <a:ext cx="1007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FINANCIERA EFECTIVA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3" name="Rectangle 50"/>
            <p:cNvSpPr>
              <a:spLocks noChangeArrowheads="1"/>
            </p:cNvSpPr>
            <p:nvPr/>
          </p:nvSpPr>
          <p:spPr bwMode="auto">
            <a:xfrm>
              <a:off x="2052" y="2763"/>
              <a:ext cx="211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127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4" name="Rectangle 51"/>
            <p:cNvSpPr>
              <a:spLocks noChangeArrowheads="1"/>
            </p:cNvSpPr>
            <p:nvPr/>
          </p:nvSpPr>
          <p:spPr bwMode="auto">
            <a:xfrm>
              <a:off x="2712" y="2763"/>
              <a:ext cx="474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1,010,250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5" name="Rectangle 52"/>
            <p:cNvSpPr>
              <a:spLocks noChangeArrowheads="1"/>
            </p:cNvSpPr>
            <p:nvPr/>
          </p:nvSpPr>
          <p:spPr bwMode="auto">
            <a:xfrm>
              <a:off x="3419" y="2763"/>
              <a:ext cx="2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1.2%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6" name="Rectangle 53"/>
            <p:cNvSpPr>
              <a:spLocks noChangeArrowheads="1"/>
            </p:cNvSpPr>
            <p:nvPr/>
          </p:nvSpPr>
          <p:spPr bwMode="auto">
            <a:xfrm>
              <a:off x="110" y="2894"/>
              <a:ext cx="29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BBVA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7" name="Rectangle 54"/>
            <p:cNvSpPr>
              <a:spLocks noChangeArrowheads="1"/>
            </p:cNvSpPr>
            <p:nvPr/>
          </p:nvSpPr>
          <p:spPr bwMode="auto">
            <a:xfrm>
              <a:off x="2098" y="2894"/>
              <a:ext cx="10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3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8" name="Rectangle 55"/>
            <p:cNvSpPr>
              <a:spLocks noChangeArrowheads="1"/>
            </p:cNvSpPr>
            <p:nvPr/>
          </p:nvSpPr>
          <p:spPr bwMode="auto">
            <a:xfrm>
              <a:off x="2804" y="2894"/>
              <a:ext cx="39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415,000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19" name="Rectangle 56"/>
            <p:cNvSpPr>
              <a:spLocks noChangeArrowheads="1"/>
            </p:cNvSpPr>
            <p:nvPr/>
          </p:nvSpPr>
          <p:spPr bwMode="auto">
            <a:xfrm>
              <a:off x="3419" y="2894"/>
              <a:ext cx="263" cy="1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0.5%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0" name="Rectangle 57"/>
            <p:cNvSpPr>
              <a:spLocks noChangeArrowheads="1"/>
            </p:cNvSpPr>
            <p:nvPr/>
          </p:nvSpPr>
          <p:spPr bwMode="auto">
            <a:xfrm>
              <a:off x="110" y="3025"/>
              <a:ext cx="369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BANBIF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1" name="Rectangle 58"/>
            <p:cNvSpPr>
              <a:spLocks noChangeArrowheads="1"/>
            </p:cNvSpPr>
            <p:nvPr/>
          </p:nvSpPr>
          <p:spPr bwMode="auto">
            <a:xfrm>
              <a:off x="2098" y="3025"/>
              <a:ext cx="105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2" name="Rectangle 59"/>
            <p:cNvSpPr>
              <a:spLocks noChangeArrowheads="1"/>
            </p:cNvSpPr>
            <p:nvPr/>
          </p:nvSpPr>
          <p:spPr bwMode="auto">
            <a:xfrm>
              <a:off x="2850" y="3025"/>
              <a:ext cx="34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24,199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3" name="Rectangle 60"/>
            <p:cNvSpPr>
              <a:spLocks noChangeArrowheads="1"/>
            </p:cNvSpPr>
            <p:nvPr/>
          </p:nvSpPr>
          <p:spPr bwMode="auto">
            <a:xfrm>
              <a:off x="3413" y="3019"/>
              <a:ext cx="316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0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0.03%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4" name="Rectangle 61"/>
            <p:cNvSpPr>
              <a:spLocks noChangeArrowheads="1"/>
            </p:cNvSpPr>
            <p:nvPr/>
          </p:nvSpPr>
          <p:spPr bwMode="auto">
            <a:xfrm>
              <a:off x="110" y="3170"/>
              <a:ext cx="342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1" i="0" u="none" strike="noStrike" cap="none" normalizeH="0" baseline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TOTAL</a:t>
              </a:r>
              <a:endParaRPr kumimoji="0" lang="es-PE" altLang="es-PE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5" name="Rectangle 62"/>
            <p:cNvSpPr>
              <a:spLocks noChangeArrowheads="1"/>
            </p:cNvSpPr>
            <p:nvPr/>
          </p:nvSpPr>
          <p:spPr bwMode="auto">
            <a:xfrm>
              <a:off x="2012" y="3170"/>
              <a:ext cx="296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2,360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6" name="Rectangle 63"/>
            <p:cNvSpPr>
              <a:spLocks noChangeArrowheads="1"/>
            </p:cNvSpPr>
            <p:nvPr/>
          </p:nvSpPr>
          <p:spPr bwMode="auto">
            <a:xfrm>
              <a:off x="2646" y="3170"/>
              <a:ext cx="540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85,524,875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7" name="Rectangle 64"/>
            <p:cNvSpPr>
              <a:spLocks noChangeArrowheads="1"/>
            </p:cNvSpPr>
            <p:nvPr/>
          </p:nvSpPr>
          <p:spPr bwMode="auto">
            <a:xfrm>
              <a:off x="3379" y="3170"/>
              <a:ext cx="296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1" i="0" u="none" strike="noStrike" cap="none" normalizeH="0" baseline="0" dirty="0" smtClean="0">
                  <a:ln>
                    <a:noFill/>
                  </a:ln>
                  <a:solidFill>
                    <a:srgbClr val="000000"/>
                  </a:solidFill>
                  <a:effectLst/>
                  <a:latin typeface="Calibri" panose="020F0502020204030204" pitchFamily="34" charset="0"/>
                </a:rPr>
                <a:t>100%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8" name="Rectangle 65"/>
            <p:cNvSpPr>
              <a:spLocks noChangeArrowheads="1"/>
            </p:cNvSpPr>
            <p:nvPr/>
          </p:nvSpPr>
          <p:spPr bwMode="auto">
            <a:xfrm>
              <a:off x="1091" y="1582"/>
              <a:ext cx="1883" cy="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s-PE" altLang="es-PE" sz="1200" b="1" i="0" u="none" strike="noStrike" cap="none" normalizeH="0" baseline="0" dirty="0" smtClean="0">
                  <a:ln>
                    <a:noFill/>
                  </a:ln>
                  <a:solidFill>
                    <a:srgbClr val="FFFFFF"/>
                  </a:solidFill>
                  <a:effectLst/>
                  <a:latin typeface="Calibri" panose="020F0502020204030204" pitchFamily="34" charset="0"/>
                </a:rPr>
                <a:t>Uso de Garantías ACUMULADO - MIPYME</a:t>
              </a:r>
              <a:endParaRPr kumimoji="0" lang="es-PE" altLang="es-PE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  <p:sp>
          <p:nvSpPr>
            <p:cNvPr id="129" name="Line 66"/>
            <p:cNvSpPr>
              <a:spLocks noChangeShapeType="1"/>
            </p:cNvSpPr>
            <p:nvPr/>
          </p:nvSpPr>
          <p:spPr bwMode="auto">
            <a:xfrm>
              <a:off x="1762" y="1707"/>
              <a:ext cx="0" cy="14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0" name="Rectangle 67"/>
            <p:cNvSpPr>
              <a:spLocks noChangeArrowheads="1"/>
            </p:cNvSpPr>
            <p:nvPr/>
          </p:nvSpPr>
          <p:spPr bwMode="auto">
            <a:xfrm>
              <a:off x="1762" y="1707"/>
              <a:ext cx="7" cy="14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1" name="Line 68"/>
            <p:cNvSpPr>
              <a:spLocks noChangeShapeType="1"/>
            </p:cNvSpPr>
            <p:nvPr/>
          </p:nvSpPr>
          <p:spPr bwMode="auto">
            <a:xfrm>
              <a:off x="2466" y="1707"/>
              <a:ext cx="0" cy="14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2" name="Rectangle 69"/>
            <p:cNvSpPr>
              <a:spLocks noChangeArrowheads="1"/>
            </p:cNvSpPr>
            <p:nvPr/>
          </p:nvSpPr>
          <p:spPr bwMode="auto">
            <a:xfrm>
              <a:off x="2466" y="1707"/>
              <a:ext cx="7" cy="14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3" name="Line 70"/>
            <p:cNvSpPr>
              <a:spLocks noChangeShapeType="1"/>
            </p:cNvSpPr>
            <p:nvPr/>
          </p:nvSpPr>
          <p:spPr bwMode="auto">
            <a:xfrm>
              <a:off x="3210" y="1707"/>
              <a:ext cx="0" cy="1437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4" name="Rectangle 71"/>
            <p:cNvSpPr>
              <a:spLocks noChangeArrowheads="1"/>
            </p:cNvSpPr>
            <p:nvPr/>
          </p:nvSpPr>
          <p:spPr bwMode="auto">
            <a:xfrm>
              <a:off x="3210" y="1707"/>
              <a:ext cx="7" cy="143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5" name="Line 72"/>
            <p:cNvSpPr>
              <a:spLocks noChangeShapeType="1"/>
            </p:cNvSpPr>
            <p:nvPr/>
          </p:nvSpPr>
          <p:spPr bwMode="auto">
            <a:xfrm>
              <a:off x="90" y="1569"/>
              <a:ext cx="0" cy="1732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6" name="Rectangle 73"/>
            <p:cNvSpPr>
              <a:spLocks noChangeArrowheads="1"/>
            </p:cNvSpPr>
            <p:nvPr/>
          </p:nvSpPr>
          <p:spPr bwMode="auto">
            <a:xfrm>
              <a:off x="90" y="1569"/>
              <a:ext cx="7" cy="1732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7" name="Line 74"/>
            <p:cNvSpPr>
              <a:spLocks noChangeShapeType="1"/>
            </p:cNvSpPr>
            <p:nvPr/>
          </p:nvSpPr>
          <p:spPr bwMode="auto">
            <a:xfrm>
              <a:off x="1762" y="3163"/>
              <a:ext cx="0" cy="1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8" name="Rectangle 75"/>
            <p:cNvSpPr>
              <a:spLocks noChangeArrowheads="1"/>
            </p:cNvSpPr>
            <p:nvPr/>
          </p:nvSpPr>
          <p:spPr bwMode="auto">
            <a:xfrm>
              <a:off x="1762" y="3163"/>
              <a:ext cx="7" cy="1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39" name="Line 76"/>
            <p:cNvSpPr>
              <a:spLocks noChangeShapeType="1"/>
            </p:cNvSpPr>
            <p:nvPr/>
          </p:nvSpPr>
          <p:spPr bwMode="auto">
            <a:xfrm>
              <a:off x="2466" y="3163"/>
              <a:ext cx="0" cy="1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0" name="Rectangle 77"/>
            <p:cNvSpPr>
              <a:spLocks noChangeArrowheads="1"/>
            </p:cNvSpPr>
            <p:nvPr/>
          </p:nvSpPr>
          <p:spPr bwMode="auto">
            <a:xfrm>
              <a:off x="2466" y="3163"/>
              <a:ext cx="7" cy="1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1" name="Line 78"/>
            <p:cNvSpPr>
              <a:spLocks noChangeShapeType="1"/>
            </p:cNvSpPr>
            <p:nvPr/>
          </p:nvSpPr>
          <p:spPr bwMode="auto">
            <a:xfrm>
              <a:off x="3210" y="3163"/>
              <a:ext cx="0" cy="138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2" name="Rectangle 79"/>
            <p:cNvSpPr>
              <a:spLocks noChangeArrowheads="1"/>
            </p:cNvSpPr>
            <p:nvPr/>
          </p:nvSpPr>
          <p:spPr bwMode="auto">
            <a:xfrm>
              <a:off x="3210" y="3163"/>
              <a:ext cx="7" cy="138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3" name="Line 80"/>
            <p:cNvSpPr>
              <a:spLocks noChangeShapeType="1"/>
            </p:cNvSpPr>
            <p:nvPr/>
          </p:nvSpPr>
          <p:spPr bwMode="auto">
            <a:xfrm>
              <a:off x="3763" y="1707"/>
              <a:ext cx="0" cy="1594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4" name="Rectangle 81"/>
            <p:cNvSpPr>
              <a:spLocks noChangeArrowheads="1"/>
            </p:cNvSpPr>
            <p:nvPr/>
          </p:nvSpPr>
          <p:spPr bwMode="auto">
            <a:xfrm>
              <a:off x="3763" y="1707"/>
              <a:ext cx="7" cy="1594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5" name="Line 82"/>
            <p:cNvSpPr>
              <a:spLocks noChangeShapeType="1"/>
            </p:cNvSpPr>
            <p:nvPr/>
          </p:nvSpPr>
          <p:spPr bwMode="auto">
            <a:xfrm>
              <a:off x="97" y="1700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6" name="Rectangle 83"/>
            <p:cNvSpPr>
              <a:spLocks noChangeArrowheads="1"/>
            </p:cNvSpPr>
            <p:nvPr/>
          </p:nvSpPr>
          <p:spPr bwMode="auto">
            <a:xfrm>
              <a:off x="97" y="1700"/>
              <a:ext cx="367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7" name="Line 84"/>
            <p:cNvSpPr>
              <a:spLocks noChangeShapeType="1"/>
            </p:cNvSpPr>
            <p:nvPr/>
          </p:nvSpPr>
          <p:spPr bwMode="auto">
            <a:xfrm>
              <a:off x="97" y="2225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8" name="Rectangle 85"/>
            <p:cNvSpPr>
              <a:spLocks noChangeArrowheads="1"/>
            </p:cNvSpPr>
            <p:nvPr/>
          </p:nvSpPr>
          <p:spPr bwMode="auto">
            <a:xfrm>
              <a:off x="97" y="2225"/>
              <a:ext cx="367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49" name="Line 86"/>
            <p:cNvSpPr>
              <a:spLocks noChangeShapeType="1"/>
            </p:cNvSpPr>
            <p:nvPr/>
          </p:nvSpPr>
          <p:spPr bwMode="auto">
            <a:xfrm>
              <a:off x="97" y="2356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0" name="Rectangle 87"/>
            <p:cNvSpPr>
              <a:spLocks noChangeArrowheads="1"/>
            </p:cNvSpPr>
            <p:nvPr/>
          </p:nvSpPr>
          <p:spPr bwMode="auto">
            <a:xfrm>
              <a:off x="97" y="2356"/>
              <a:ext cx="367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1" name="Line 88"/>
            <p:cNvSpPr>
              <a:spLocks noChangeShapeType="1"/>
            </p:cNvSpPr>
            <p:nvPr/>
          </p:nvSpPr>
          <p:spPr bwMode="auto">
            <a:xfrm>
              <a:off x="97" y="2488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2" name="Rectangle 89"/>
            <p:cNvSpPr>
              <a:spLocks noChangeArrowheads="1"/>
            </p:cNvSpPr>
            <p:nvPr/>
          </p:nvSpPr>
          <p:spPr bwMode="auto">
            <a:xfrm>
              <a:off x="97" y="2488"/>
              <a:ext cx="3673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3" name="Line 90"/>
            <p:cNvSpPr>
              <a:spLocks noChangeShapeType="1"/>
            </p:cNvSpPr>
            <p:nvPr/>
          </p:nvSpPr>
          <p:spPr bwMode="auto">
            <a:xfrm>
              <a:off x="97" y="2619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4" name="Rectangle 91"/>
            <p:cNvSpPr>
              <a:spLocks noChangeArrowheads="1"/>
            </p:cNvSpPr>
            <p:nvPr/>
          </p:nvSpPr>
          <p:spPr bwMode="auto">
            <a:xfrm>
              <a:off x="97" y="2619"/>
              <a:ext cx="3673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5" name="Line 92"/>
            <p:cNvSpPr>
              <a:spLocks noChangeShapeType="1"/>
            </p:cNvSpPr>
            <p:nvPr/>
          </p:nvSpPr>
          <p:spPr bwMode="auto">
            <a:xfrm>
              <a:off x="97" y="2750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6" name="Rectangle 93"/>
            <p:cNvSpPr>
              <a:spLocks noChangeArrowheads="1"/>
            </p:cNvSpPr>
            <p:nvPr/>
          </p:nvSpPr>
          <p:spPr bwMode="auto">
            <a:xfrm>
              <a:off x="97" y="2750"/>
              <a:ext cx="367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7" name="Line 94"/>
            <p:cNvSpPr>
              <a:spLocks noChangeShapeType="1"/>
            </p:cNvSpPr>
            <p:nvPr/>
          </p:nvSpPr>
          <p:spPr bwMode="auto">
            <a:xfrm>
              <a:off x="97" y="2881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8" name="Rectangle 95"/>
            <p:cNvSpPr>
              <a:spLocks noChangeArrowheads="1"/>
            </p:cNvSpPr>
            <p:nvPr/>
          </p:nvSpPr>
          <p:spPr bwMode="auto">
            <a:xfrm>
              <a:off x="97" y="2881"/>
              <a:ext cx="367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59" name="Line 96"/>
            <p:cNvSpPr>
              <a:spLocks noChangeShapeType="1"/>
            </p:cNvSpPr>
            <p:nvPr/>
          </p:nvSpPr>
          <p:spPr bwMode="auto">
            <a:xfrm>
              <a:off x="97" y="3012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0" name="Rectangle 97"/>
            <p:cNvSpPr>
              <a:spLocks noChangeArrowheads="1"/>
            </p:cNvSpPr>
            <p:nvPr/>
          </p:nvSpPr>
          <p:spPr bwMode="auto">
            <a:xfrm>
              <a:off x="97" y="3012"/>
              <a:ext cx="367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1" name="Line 98"/>
            <p:cNvSpPr>
              <a:spLocks noChangeShapeType="1"/>
            </p:cNvSpPr>
            <p:nvPr/>
          </p:nvSpPr>
          <p:spPr bwMode="auto">
            <a:xfrm>
              <a:off x="97" y="3144"/>
              <a:ext cx="366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2" name="Rectangle 99"/>
            <p:cNvSpPr>
              <a:spLocks noChangeArrowheads="1"/>
            </p:cNvSpPr>
            <p:nvPr/>
          </p:nvSpPr>
          <p:spPr bwMode="auto">
            <a:xfrm>
              <a:off x="97" y="3144"/>
              <a:ext cx="3666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3" name="Line 100"/>
            <p:cNvSpPr>
              <a:spLocks noChangeShapeType="1"/>
            </p:cNvSpPr>
            <p:nvPr/>
          </p:nvSpPr>
          <p:spPr bwMode="auto">
            <a:xfrm>
              <a:off x="97" y="3157"/>
              <a:ext cx="366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4" name="Rectangle 101"/>
            <p:cNvSpPr>
              <a:spLocks noChangeArrowheads="1"/>
            </p:cNvSpPr>
            <p:nvPr/>
          </p:nvSpPr>
          <p:spPr bwMode="auto">
            <a:xfrm>
              <a:off x="97" y="3157"/>
              <a:ext cx="3666" cy="6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5" name="Line 102"/>
            <p:cNvSpPr>
              <a:spLocks noChangeShapeType="1"/>
            </p:cNvSpPr>
            <p:nvPr/>
          </p:nvSpPr>
          <p:spPr bwMode="auto">
            <a:xfrm>
              <a:off x="97" y="3294"/>
              <a:ext cx="3673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  <p:sp>
          <p:nvSpPr>
            <p:cNvPr id="166" name="Rectangle 103"/>
            <p:cNvSpPr>
              <a:spLocks noChangeArrowheads="1"/>
            </p:cNvSpPr>
            <p:nvPr/>
          </p:nvSpPr>
          <p:spPr bwMode="auto">
            <a:xfrm>
              <a:off x="97" y="3294"/>
              <a:ext cx="3673" cy="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s-PE"/>
            </a:p>
          </p:txBody>
        </p:sp>
      </p:grpSp>
      <p:pic>
        <p:nvPicPr>
          <p:cNvPr id="224" name="Imagen 22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7931" y="3863402"/>
            <a:ext cx="4851704" cy="2679298"/>
          </a:xfrm>
          <a:prstGeom prst="rect">
            <a:avLst/>
          </a:prstGeom>
        </p:spPr>
      </p:pic>
      <p:graphicFrame>
        <p:nvGraphicFramePr>
          <p:cNvPr id="225" name="Objeto 22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9422343"/>
              </p:ext>
            </p:extLst>
          </p:nvPr>
        </p:nvGraphicFramePr>
        <p:xfrm>
          <a:off x="6364483" y="1473528"/>
          <a:ext cx="5290639" cy="286379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14" name="Documento" r:id="rId7" imgW="3570796" imgH="1987124" progId="Word.Document.12">
                  <p:embed/>
                </p:oleObj>
              </mc:Choice>
              <mc:Fallback>
                <p:oleObj name="Documento" r:id="rId7" imgW="3570796" imgH="1987124" progId="Word.Document.12">
                  <p:embed/>
                  <p:pic>
                    <p:nvPicPr>
                      <p:cNvPr id="6" name="Objeto 5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6364483" y="1473528"/>
                        <a:ext cx="5290639" cy="286379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69" name="Imagen 168"/>
          <p:cNvPicPr>
            <a:picLocks noGrp="1" noRot="1" noMove="1" noResize="1"/>
          </p:cNvPicPr>
          <p:nvPr>
            <p:custDataLst>
              <p:tags r:id="rId2"/>
            </p:custDataLst>
          </p:nvPr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61893" y="5917181"/>
            <a:ext cx="1724470" cy="484918"/>
          </a:xfrm>
          <a:prstGeom prst="rect">
            <a:avLst/>
          </a:prstGeom>
        </p:spPr>
      </p:pic>
      <p:sp>
        <p:nvSpPr>
          <p:cNvPr id="170" name="Freeform 5"/>
          <p:cNvSpPr>
            <a:spLocks/>
          </p:cNvSpPr>
          <p:nvPr/>
        </p:nvSpPr>
        <p:spPr bwMode="auto">
          <a:xfrm>
            <a:off x="10601" y="11297"/>
            <a:ext cx="8229954" cy="1045073"/>
          </a:xfrm>
          <a:custGeom>
            <a:avLst/>
            <a:gdLst>
              <a:gd name="T0" fmla="*/ 0 w 2115"/>
              <a:gd name="T1" fmla="*/ 354 h 354"/>
              <a:gd name="T2" fmla="*/ 1870 w 2115"/>
              <a:gd name="T3" fmla="*/ 354 h 354"/>
              <a:gd name="T4" fmla="*/ 1958 w 2115"/>
              <a:gd name="T5" fmla="*/ 297 h 354"/>
              <a:gd name="T6" fmla="*/ 2115 w 2115"/>
              <a:gd name="T7" fmla="*/ 0 h 3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15" h="354">
                <a:moveTo>
                  <a:pt x="0" y="354"/>
                </a:moveTo>
                <a:cubicBezTo>
                  <a:pt x="1870" y="354"/>
                  <a:pt x="1870" y="354"/>
                  <a:pt x="1870" y="354"/>
                </a:cubicBezTo>
                <a:cubicBezTo>
                  <a:pt x="1902" y="354"/>
                  <a:pt x="1941" y="328"/>
                  <a:pt x="1958" y="297"/>
                </a:cubicBezTo>
                <a:cubicBezTo>
                  <a:pt x="2115" y="0"/>
                  <a:pt x="2115" y="0"/>
                  <a:pt x="2115" y="0"/>
                </a:cubicBezTo>
              </a:path>
            </a:pathLst>
          </a:custGeom>
          <a:noFill/>
          <a:ln w="19050" cap="flat">
            <a:solidFill>
              <a:srgbClr val="00518C"/>
            </a:solidFill>
            <a:prstDash val="solid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4595" tIns="47299" rIns="94595" bIns="47299" numCol="1" anchor="t" anchorCtr="0" compatLnSpc="1">
            <a:prstTxWarp prst="textNoShape">
              <a:avLst/>
            </a:prstTxWarp>
          </a:bodyPr>
          <a:lstStyle/>
          <a:p>
            <a:endParaRPr lang="es-PE" sz="1633" dirty="0">
              <a:solidFill>
                <a:srgbClr val="575547"/>
              </a:solidFill>
            </a:endParaRPr>
          </a:p>
        </p:txBody>
      </p:sp>
      <p:sp>
        <p:nvSpPr>
          <p:cNvPr id="171" name="Rectángulo 170"/>
          <p:cNvSpPr/>
          <p:nvPr/>
        </p:nvSpPr>
        <p:spPr>
          <a:xfrm>
            <a:off x="528941" y="289546"/>
            <a:ext cx="2509020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Fondo CRECER</a:t>
            </a:r>
            <a:endParaRPr lang="es-PE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2" name="Rectángulo redondeado 55"/>
          <p:cNvSpPr/>
          <p:nvPr/>
        </p:nvSpPr>
        <p:spPr>
          <a:xfrm rot="1680000">
            <a:off x="9344874" y="-1016380"/>
            <a:ext cx="1917184" cy="1765173"/>
          </a:xfrm>
          <a:prstGeom prst="roundRect">
            <a:avLst/>
          </a:prstGeom>
          <a:solidFill>
            <a:srgbClr val="004F9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  <p:sp>
        <p:nvSpPr>
          <p:cNvPr id="173" name="Rectángulo redondeado 53"/>
          <p:cNvSpPr/>
          <p:nvPr/>
        </p:nvSpPr>
        <p:spPr>
          <a:xfrm rot="1680000">
            <a:off x="11011134" y="-1247475"/>
            <a:ext cx="1460893" cy="2131340"/>
          </a:xfrm>
          <a:prstGeom prst="roundRect">
            <a:avLst/>
          </a:prstGeom>
          <a:solidFill>
            <a:srgbClr val="AFCA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8" tIns="45715" rIns="91428" bIns="45715" rtlCol="0" anchor="ctr"/>
          <a:lstStyle/>
          <a:p>
            <a:pPr algn="ctr" defTabSz="914406"/>
            <a:r>
              <a:rPr lang="es-PE" dirty="0">
                <a:solidFill>
                  <a:prstClr val="white"/>
                </a:solidFill>
                <a:latin typeface="Calibri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908937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108195" y="4969751"/>
            <a:ext cx="1917300" cy="377824"/>
          </a:xfrm>
        </p:spPr>
        <p:txBody>
          <a:bodyPr>
            <a:normAutofit fontScale="90000"/>
          </a:bodyPr>
          <a:lstStyle/>
          <a:p>
            <a:r>
              <a:rPr lang="es-ES" sz="1800" dirty="0">
                <a:solidFill>
                  <a:srgbClr val="ADC8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ACELERAMOS LA</a:t>
            </a:r>
          </a:p>
        </p:txBody>
      </p:sp>
      <p:sp>
        <p:nvSpPr>
          <p:cNvPr id="14" name="Título 1"/>
          <p:cNvSpPr txBox="1">
            <a:spLocks/>
          </p:cNvSpPr>
          <p:nvPr/>
        </p:nvSpPr>
        <p:spPr>
          <a:xfrm>
            <a:off x="7550215" y="5718992"/>
            <a:ext cx="1123950" cy="33972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5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sz="1800" dirty="0">
                <a:solidFill>
                  <a:srgbClr val="ADC80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PAÍS</a:t>
            </a:r>
          </a:p>
        </p:txBody>
      </p:sp>
      <p:sp>
        <p:nvSpPr>
          <p:cNvPr id="15" name="Subtítulo 2"/>
          <p:cNvSpPr txBox="1">
            <a:spLocks/>
          </p:cNvSpPr>
          <p:nvPr/>
        </p:nvSpPr>
        <p:spPr>
          <a:xfrm>
            <a:off x="5979316" y="4902791"/>
            <a:ext cx="2313009" cy="41707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buNone/>
            </a:pPr>
            <a:r>
              <a:rPr lang="es-P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INVERSIÓN</a:t>
            </a:r>
            <a:endParaRPr lang="es-E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gen 5"/>
          <p:cNvPicPr/>
          <p:nvPr>
            <p:custDataLst>
              <p:tags r:id="rId1"/>
            </p:custData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1835" y="2946402"/>
            <a:ext cx="2307567" cy="644019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480125" y="5301920"/>
            <a:ext cx="523098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PE" sz="2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Y EL DESARROLLO SOSTENIBLE </a:t>
            </a:r>
            <a:endParaRPr lang="es-E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73386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5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0"/>
</p:tagLst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e Office">
  <a:themeElements>
    <a:clrScheme name="coloresCOFIDE">
      <a:dk1>
        <a:srgbClr val="575547"/>
      </a:dk1>
      <a:lt1>
        <a:sysClr val="window" lastClr="FFFFFF"/>
      </a:lt1>
      <a:dk2>
        <a:srgbClr val="004F91"/>
      </a:dk2>
      <a:lt2>
        <a:srgbClr val="FFFFFF"/>
      </a:lt2>
      <a:accent1>
        <a:srgbClr val="AFCA0B"/>
      </a:accent1>
      <a:accent2>
        <a:srgbClr val="004F91"/>
      </a:accent2>
      <a:accent3>
        <a:srgbClr val="00B4D5"/>
      </a:accent3>
      <a:accent4>
        <a:srgbClr val="FFD854"/>
      </a:accent4>
      <a:accent5>
        <a:srgbClr val="F39655"/>
      </a:accent5>
      <a:accent6>
        <a:srgbClr val="EC6090"/>
      </a:accent6>
      <a:hlink>
        <a:srgbClr val="00B4D5"/>
      </a:hlink>
      <a:folHlink>
        <a:srgbClr val="EC6090"/>
      </a:folHlink>
    </a:clrScheme>
    <a:fontScheme name="Tema de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lantillapptcofidegenerico.pptx" id="{3B139AEE-FEC2-4776-9AD3-436B5303E83A}" vid="{BE6947B7-280E-48E3-ADA9-0B0A0F826835}"/>
    </a:ext>
  </a:extLst>
</a:theme>
</file>

<file path=ppt/theme/theme3.xml><?xml version="1.0" encoding="utf-8"?>
<a:theme xmlns:a="http://schemas.openxmlformats.org/drawingml/2006/main" name="2_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2672</TotalTime>
  <Words>1347</Words>
  <Application>Microsoft Office PowerPoint</Application>
  <PresentationFormat>Panorámica</PresentationFormat>
  <Paragraphs>333</Paragraphs>
  <Slides>11</Slides>
  <Notes>6</Notes>
  <HiddenSlides>1</HiddenSlides>
  <MMClips>0</MMClips>
  <ScaleCrop>false</ScaleCrop>
  <HeadingPairs>
    <vt:vector size="8" baseType="variant">
      <vt:variant>
        <vt:lpstr>Fuentes usadas</vt:lpstr>
      </vt:variant>
      <vt:variant>
        <vt:i4>3</vt:i4>
      </vt:variant>
      <vt:variant>
        <vt:lpstr>Tema</vt:lpstr>
      </vt:variant>
      <vt:variant>
        <vt:i4>3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Tema de Office</vt:lpstr>
      <vt:lpstr>1_Tema de Office</vt:lpstr>
      <vt:lpstr>2_Tema de Office</vt:lpstr>
      <vt:lpstr>Documento</vt:lpstr>
      <vt:lpstr>REACTIVA PERÚ FAE-MYPE Fondo CRECER  Abril 2020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ACELERAMOS LA</vt:lpstr>
    </vt:vector>
  </TitlesOfParts>
  <Company>InKulpado666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Blend</dc:creator>
  <cp:lastModifiedBy>Rengifo Oscar</cp:lastModifiedBy>
  <cp:revision>286</cp:revision>
  <dcterms:created xsi:type="dcterms:W3CDTF">2019-10-21T16:56:11Z</dcterms:created>
  <dcterms:modified xsi:type="dcterms:W3CDTF">2020-04-27T17:26:56Z</dcterms:modified>
</cp:coreProperties>
</file>