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9" r:id="rId3"/>
    <p:sldId id="274" r:id="rId4"/>
    <p:sldId id="275" r:id="rId5"/>
    <p:sldId id="325" r:id="rId6"/>
    <p:sldId id="333" r:id="rId7"/>
    <p:sldId id="326" r:id="rId8"/>
    <p:sldId id="324" r:id="rId9"/>
    <p:sldId id="327" r:id="rId10"/>
    <p:sldId id="329" r:id="rId11"/>
    <p:sldId id="330" r:id="rId12"/>
    <p:sldId id="331" r:id="rId13"/>
    <p:sldId id="332" r:id="rId14"/>
    <p:sldId id="334" r:id="rId15"/>
    <p:sldId id="335" r:id="rId16"/>
    <p:sldId id="339" r:id="rId17"/>
    <p:sldId id="337" r:id="rId18"/>
    <p:sldId id="320" r:id="rId19"/>
    <p:sldId id="313" r:id="rId20"/>
    <p:sldId id="314" r:id="rId21"/>
    <p:sldId id="315" r:id="rId22"/>
    <p:sldId id="316" r:id="rId23"/>
    <p:sldId id="322" r:id="rId24"/>
    <p:sldId id="323" r:id="rId25"/>
    <p:sldId id="296" r:id="rId26"/>
    <p:sldId id="293" r:id="rId27"/>
  </p:sldIdLst>
  <p:sldSz cx="9144000" cy="6858000" type="screen4x3"/>
  <p:notesSz cx="7077075" cy="90773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580978247823241E-2"/>
          <c:y val="7.5398188037932037E-2"/>
          <c:w val="0.88033877554443074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Hoja1!$C$4:$T$4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Hoja1!$C$5:$T$5</c:f>
              <c:numCache>
                <c:formatCode>0.00%</c:formatCode>
                <c:ptCount val="18"/>
                <c:pt idx="0">
                  <c:v>5.5E-2</c:v>
                </c:pt>
                <c:pt idx="1">
                  <c:v>4.2000000000000003E-2</c:v>
                </c:pt>
                <c:pt idx="2">
                  <c:v>0.05</c:v>
                </c:pt>
                <c:pt idx="3">
                  <c:v>6.3E-2</c:v>
                </c:pt>
                <c:pt idx="4">
                  <c:v>7.4999999999999997E-2</c:v>
                </c:pt>
                <c:pt idx="5">
                  <c:v>8.5000000000000006E-2</c:v>
                </c:pt>
                <c:pt idx="6">
                  <c:v>9.0999999999999998E-2</c:v>
                </c:pt>
                <c:pt idx="7">
                  <c:v>0.01</c:v>
                </c:pt>
                <c:pt idx="8">
                  <c:v>8.5000000000000006E-2</c:v>
                </c:pt>
                <c:pt idx="9">
                  <c:v>6.5000000000000002E-2</c:v>
                </c:pt>
                <c:pt idx="10">
                  <c:v>0.06</c:v>
                </c:pt>
                <c:pt idx="11">
                  <c:v>5.7999999999999996E-2</c:v>
                </c:pt>
                <c:pt idx="12">
                  <c:v>2.4E-2</c:v>
                </c:pt>
                <c:pt idx="13">
                  <c:v>2.8999999999999998E-2</c:v>
                </c:pt>
                <c:pt idx="14">
                  <c:v>0.04</c:v>
                </c:pt>
                <c:pt idx="15">
                  <c:v>2.5000000000000001E-2</c:v>
                </c:pt>
                <c:pt idx="16">
                  <c:v>0.04</c:v>
                </c:pt>
                <c:pt idx="17">
                  <c:v>2.1600000000000001E-2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580480"/>
        <c:axId val="24582016"/>
      </c:barChart>
      <c:catAx>
        <c:axId val="2458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582016"/>
        <c:crosses val="autoZero"/>
        <c:auto val="1"/>
        <c:lblAlgn val="ctr"/>
        <c:lblOffset val="100"/>
        <c:tickMarkSkip val="5"/>
        <c:noMultiLvlLbl val="0"/>
      </c:catAx>
      <c:valAx>
        <c:axId val="2458201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4580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705" y="0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1753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705" y="8621753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669EAC-F551-4A67-A8FD-944DC718797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334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BAFC-DF59-4F2E-B138-E2B54A4327F9}" type="datetimeFigureOut">
              <a:rPr lang="es-ES" smtClean="0"/>
              <a:pPr/>
              <a:t>04/05/2020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681038"/>
            <a:ext cx="4537075" cy="3403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312360"/>
            <a:ext cx="5661660" cy="4083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21753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621753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41AB3-818B-4AEE-ABCF-D388EC4C6E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40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1AB3-818B-4AEE-ABCF-D388EC4C6EDA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01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8DE411-E72B-458C-A836-F81FBA9D082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CC8116-2F93-4B26-A81E-6ABDEE9A48A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DD4-B8A4-4FF6-A074-58BE276C293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6D52-5713-4E17-A101-9AF990F51DC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68A849-A788-41A9-8861-CAA510559E9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B5B8-0CFE-4B67-A4A4-B1D3918F4F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DC33-60CB-44BB-9232-ABB5DF526EA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8585-55CF-4FE2-941A-CDD9741E02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6BB9-D593-451B-B873-C4BA9FBBD87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9FE0-7CFB-4953-9955-F024A3B00B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CBD78-9BCD-45C2-A23D-2FA392DC80C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133BC7E-CD25-41E1-AC79-511C470A726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F9FE45-57F4-4839-B471-EE8EA2E874F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Hoja_de_c_lculo_de_Microsoft_Excel2.xlsx"/><Relationship Id="rId5" Type="http://schemas.openxmlformats.org/officeDocument/2006/relationships/chart" Target="../charts/char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gif"/><Relationship Id="rId7" Type="http://schemas.openxmlformats.org/officeDocument/2006/relationships/image" Target="../media/image1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4.gif"/><Relationship Id="rId7" Type="http://schemas.openxmlformats.org/officeDocument/2006/relationships/image" Target="../media/image1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APEXPERU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10" name="9 Imagen" descr="Logo Femyp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865027" y="2703520"/>
            <a:ext cx="7458622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520" b="1" dirty="0" smtClean="0">
                <a:solidFill>
                  <a:schemeClr val="accent2">
                    <a:lumMod val="75000"/>
                  </a:schemeClr>
                </a:solidFill>
              </a:rPr>
              <a:t>«I CONGRESO NACIONAL VIRTUAL DE LA MYPE DEL PERU</a:t>
            </a:r>
            <a:r>
              <a:rPr lang="es-PE" sz="352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»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23928" y="551723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Perú, 23 abril – 4 mayo 2020</a:t>
            </a:r>
            <a:endParaRPr lang="es-PE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259632" y="1087064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srgbClr val="FF0000"/>
                </a:solidFill>
                <a:latin typeface="Arial Black" pitchFamily="34" charset="0"/>
              </a:rPr>
              <a:t>PERU: CRECIMIENTO ECONOMICO  2002-2019</a:t>
            </a:r>
          </a:p>
          <a:p>
            <a:pPr algn="ctr"/>
            <a:r>
              <a:rPr lang="es-PE" b="1" dirty="0" smtClean="0">
                <a:solidFill>
                  <a:srgbClr val="FF0000"/>
                </a:solidFill>
                <a:latin typeface="Arial Black" pitchFamily="34" charset="0"/>
              </a:rPr>
              <a:t>(variación porcentual del PBI)</a:t>
            </a:r>
            <a:r>
              <a:rPr lang="es-PE" dirty="0" smtClean="0"/>
              <a:t> </a:t>
            </a:r>
            <a:endParaRPr lang="es-PE" dirty="0"/>
          </a:p>
        </p:txBody>
      </p:sp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420074"/>
              </p:ext>
            </p:extLst>
          </p:nvPr>
        </p:nvGraphicFramePr>
        <p:xfrm>
          <a:off x="827584" y="1628800"/>
          <a:ext cx="7290075" cy="3771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055490"/>
              </p:ext>
            </p:extLst>
          </p:nvPr>
        </p:nvGraphicFramePr>
        <p:xfrm>
          <a:off x="6781630" y="2060848"/>
          <a:ext cx="950969" cy="416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Hoja de cálculo" r:id="rId6" imgW="457149" imgH="200021" progId="Excel.Sheet.12">
                  <p:embed/>
                </p:oleObj>
              </mc:Choice>
              <mc:Fallback>
                <p:oleObj name="Hoja de cálculo" r:id="rId6" imgW="457149" imgH="2000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81630" y="2060848"/>
                        <a:ext cx="950969" cy="416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755576" y="5733256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b="1" dirty="0" smtClean="0"/>
              <a:t>Fuente:  Banco Central de Reserva</a:t>
            </a:r>
            <a:endParaRPr lang="es-PE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46 Imagen" descr="importancia myp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785926"/>
            <a:ext cx="13663958" cy="8854321"/>
          </a:xfrm>
          <a:prstGeom prst="rect">
            <a:avLst/>
          </a:prstGeom>
        </p:spPr>
      </p:pic>
      <p:sp>
        <p:nvSpPr>
          <p:cNvPr id="48" name="Title 9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686800" cy="838200"/>
          </a:xfrm>
        </p:spPr>
        <p:txBody>
          <a:bodyPr anchor="t"/>
          <a:lstStyle/>
          <a:p>
            <a:pPr algn="ctr"/>
            <a:r>
              <a:rPr lang="es-MX" sz="2000" b="1" dirty="0">
                <a:latin typeface="Verdana" pitchFamily="34" charset="0"/>
              </a:rPr>
              <a:t>LA IMPORTANCIA DE LAS MYPE EN EL DESARROLLO ECONÓMICO Y SOCIAL DEL PAIS</a:t>
            </a:r>
            <a:endParaRPr lang="en-US" sz="2000" b="1" dirty="0">
              <a:latin typeface="Verdana" pitchFamily="34" charset="0"/>
            </a:endParaRPr>
          </a:p>
        </p:txBody>
      </p:sp>
      <p:pic>
        <p:nvPicPr>
          <p:cNvPr id="49" name="48 Imagen" descr="APEXPERU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50" name="49 Imagen" descr="Logo Femyp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91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686800" cy="838200"/>
          </a:xfrm>
        </p:spPr>
        <p:txBody>
          <a:bodyPr anchor="t"/>
          <a:lstStyle/>
          <a:p>
            <a:pPr algn="ctr"/>
            <a:r>
              <a:rPr lang="es-MX" sz="2400" b="1" dirty="0">
                <a:latin typeface="Verdana" pitchFamily="34" charset="0"/>
              </a:rPr>
              <a:t>UNA REALIDAD POR TRANSFORMAR</a:t>
            </a:r>
            <a:endParaRPr lang="en-US" sz="2400" b="1" dirty="0">
              <a:latin typeface="Verdana" pitchFamily="34" charset="0"/>
            </a:endParaRPr>
          </a:p>
        </p:txBody>
      </p:sp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46" y="1988840"/>
            <a:ext cx="7294861" cy="465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908720"/>
            <a:ext cx="8686800" cy="838200"/>
          </a:xfrm>
        </p:spPr>
        <p:txBody>
          <a:bodyPr>
            <a:normAutofit/>
          </a:bodyPr>
          <a:lstStyle/>
          <a:p>
            <a:r>
              <a:rPr lang="es-ES" sz="2400" dirty="0" err="1" smtClean="0"/>
              <a:t>Mype</a:t>
            </a:r>
            <a:r>
              <a:rPr lang="es-ES" sz="2400" dirty="0" smtClean="0"/>
              <a:t> integrantes</a:t>
            </a:r>
            <a:r>
              <a:rPr lang="es-ES" sz="2800" dirty="0" smtClean="0"/>
              <a:t>:</a:t>
            </a:r>
            <a:endParaRPr lang="es-ES" sz="2800" dirty="0"/>
          </a:p>
        </p:txBody>
      </p:sp>
      <p:pic>
        <p:nvPicPr>
          <p:cNvPr id="10" name="9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11" name="10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728782" y="1628800"/>
            <a:ext cx="8429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LEY DE PROMOCIÓN Y FORMALIZACIÓN DE LA MICRO Y PEQUEÑA EMPRESA LEY Nº 28015 		03/07/2003</a:t>
            </a:r>
            <a:endParaRPr lang="es-ES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309145"/>
              </p:ext>
            </p:extLst>
          </p:nvPr>
        </p:nvGraphicFramePr>
        <p:xfrm>
          <a:off x="4019400" y="2275131"/>
          <a:ext cx="4248472" cy="793828"/>
        </p:xfrm>
        <a:graphic>
          <a:graphicData uri="http://schemas.openxmlformats.org/drawingml/2006/table">
            <a:tbl>
              <a:tblPr/>
              <a:tblGrid>
                <a:gridCol w="1812072"/>
                <a:gridCol w="1218200"/>
                <a:gridCol w="1218200"/>
              </a:tblGrid>
              <a:tr h="27250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Trabajadores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Ventas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6066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Micro Empresa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150 UIT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6066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Pequeña Empresa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850 UIT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048000"/>
            <a:ext cx="84804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36" y="3738662"/>
            <a:ext cx="4292600" cy="86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01605"/>
            <a:ext cx="75533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206" y="5369955"/>
            <a:ext cx="4219575" cy="989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5617770"/>
            <a:ext cx="64071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85720" y="6111483"/>
            <a:ext cx="356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1700 *  4300  = S/. 7,310,000</a:t>
            </a:r>
          </a:p>
          <a:p>
            <a:r>
              <a:rPr lang="es-PE" b="1" dirty="0"/>
              <a:t>	 </a:t>
            </a:r>
            <a:r>
              <a:rPr lang="es-PE" b="1" dirty="0" smtClean="0"/>
              <a:t>          S/. 9,890,000	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131357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908720"/>
            <a:ext cx="8686800" cy="838200"/>
          </a:xfrm>
        </p:spPr>
        <p:txBody>
          <a:bodyPr>
            <a:normAutofit/>
          </a:bodyPr>
          <a:lstStyle/>
          <a:p>
            <a:r>
              <a:rPr lang="es-ES" sz="2400" dirty="0" err="1" smtClean="0"/>
              <a:t>Mype</a:t>
            </a:r>
            <a:r>
              <a:rPr lang="es-ES" sz="2400" dirty="0" smtClean="0"/>
              <a:t> integrantes</a:t>
            </a:r>
            <a:r>
              <a:rPr lang="es-ES" sz="2800" dirty="0" smtClean="0"/>
              <a:t>:</a:t>
            </a:r>
            <a:endParaRPr lang="es-ES" sz="2800" dirty="0"/>
          </a:p>
        </p:txBody>
      </p:sp>
      <p:pic>
        <p:nvPicPr>
          <p:cNvPr id="10" name="9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11" name="10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01605"/>
            <a:ext cx="75533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206" y="5369955"/>
            <a:ext cx="4219575" cy="989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5617770"/>
            <a:ext cx="64071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85720" y="6111483"/>
            <a:ext cx="356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1700 *  4300  = S/. 7,310,000</a:t>
            </a:r>
          </a:p>
          <a:p>
            <a:r>
              <a:rPr lang="es-PE" b="1" dirty="0"/>
              <a:t>	 </a:t>
            </a:r>
            <a:r>
              <a:rPr lang="es-PE" b="1" dirty="0" smtClean="0"/>
              <a:t>          S/. 9,890,000	</a:t>
            </a:r>
            <a:endParaRPr lang="es-PE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33534" y="2130252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27584" y="321297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MODIFICAR LEY 30056 Y EXCLUIR A LA MEDIANA EMPRESA</a:t>
            </a: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259632" y="1988840"/>
            <a:ext cx="2808312" cy="403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MINTRA</a:t>
            </a:r>
          </a:p>
          <a:p>
            <a:endParaRPr lang="es-PE" dirty="0"/>
          </a:p>
          <a:p>
            <a:r>
              <a:rPr lang="es-PE" dirty="0" smtClean="0"/>
              <a:t>VICEMINISTERIO DE TRABAJO MYPE</a:t>
            </a:r>
          </a:p>
          <a:p>
            <a:endParaRPr lang="es-PE" dirty="0"/>
          </a:p>
          <a:p>
            <a:r>
              <a:rPr lang="es-PE" dirty="0" smtClean="0"/>
              <a:t>DIRECCION NACIONAL DE LA MYPE</a:t>
            </a:r>
          </a:p>
          <a:p>
            <a:endParaRPr lang="es-PE" dirty="0"/>
          </a:p>
          <a:p>
            <a:endParaRPr lang="es-PE" sz="1050" dirty="0"/>
          </a:p>
          <a:p>
            <a:r>
              <a:rPr lang="es-PE" sz="1050" dirty="0" smtClean="0"/>
              <a:t>Dir. Emprendimientos</a:t>
            </a:r>
          </a:p>
          <a:p>
            <a:r>
              <a:rPr lang="es-PE" sz="1050" dirty="0" smtClean="0"/>
              <a:t>      Sub Dir. Nuevos Emprendimientos</a:t>
            </a:r>
          </a:p>
          <a:p>
            <a:r>
              <a:rPr lang="es-PE" sz="1050" dirty="0" smtClean="0"/>
              <a:t>      Sub </a:t>
            </a:r>
            <a:r>
              <a:rPr lang="es-PE" sz="1050" dirty="0" err="1" smtClean="0"/>
              <a:t>Dir</a:t>
            </a:r>
            <a:r>
              <a:rPr lang="es-PE" sz="1050" dirty="0" smtClean="0"/>
              <a:t> . iniciativas Económicas</a:t>
            </a:r>
          </a:p>
          <a:p>
            <a:r>
              <a:rPr lang="es-PE" sz="1050" dirty="0" smtClean="0"/>
              <a:t>Dir.  Desarrollo Empresarial</a:t>
            </a:r>
          </a:p>
          <a:p>
            <a:r>
              <a:rPr lang="es-PE" sz="1050" dirty="0" smtClean="0"/>
              <a:t>      Sub Dir. Concertación y Des. </a:t>
            </a:r>
            <a:r>
              <a:rPr lang="es-PE" sz="1050" dirty="0" err="1" smtClean="0"/>
              <a:t>Institucio</a:t>
            </a:r>
            <a:r>
              <a:rPr lang="es-PE" sz="1050" dirty="0" smtClean="0"/>
              <a:t>.</a:t>
            </a:r>
          </a:p>
          <a:p>
            <a:r>
              <a:rPr lang="es-PE" sz="1050" dirty="0"/>
              <a:t> </a:t>
            </a:r>
            <a:r>
              <a:rPr lang="es-PE" sz="1050" dirty="0" smtClean="0"/>
              <a:t>     Sub Dir. Promoción Empresarial</a:t>
            </a:r>
          </a:p>
          <a:p>
            <a:endParaRPr lang="es-PE" sz="1050" dirty="0" smtClean="0"/>
          </a:p>
          <a:p>
            <a:endParaRPr lang="es-PE" sz="1050" dirty="0" smtClean="0"/>
          </a:p>
          <a:p>
            <a:endParaRPr lang="es-PE" dirty="0"/>
          </a:p>
        </p:txBody>
      </p:sp>
      <p:sp>
        <p:nvSpPr>
          <p:cNvPr id="4" name="3 CuadroTexto"/>
          <p:cNvSpPr txBox="1"/>
          <p:nvPr/>
        </p:nvSpPr>
        <p:spPr>
          <a:xfrm>
            <a:off x="5305394" y="1988840"/>
            <a:ext cx="265098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PRODUCE</a:t>
            </a:r>
          </a:p>
          <a:p>
            <a:endParaRPr lang="es-PE" dirty="0"/>
          </a:p>
          <a:p>
            <a:r>
              <a:rPr lang="es-PE" dirty="0" smtClean="0"/>
              <a:t>VICEMINISTERIO MYPE E INDUSTRIA</a:t>
            </a:r>
          </a:p>
          <a:p>
            <a:endParaRPr lang="es-PE" dirty="0"/>
          </a:p>
          <a:p>
            <a:r>
              <a:rPr lang="es-PE" dirty="0" smtClean="0"/>
              <a:t>DIRECCION GRAL DE DESARROLLO PRODUCTIVO</a:t>
            </a:r>
          </a:p>
          <a:p>
            <a:endParaRPr lang="es-PE" dirty="0"/>
          </a:p>
          <a:p>
            <a:r>
              <a:rPr lang="es-PE" sz="1050" dirty="0" smtClean="0"/>
              <a:t>Dir. Articulación de Mercados</a:t>
            </a:r>
          </a:p>
          <a:p>
            <a:r>
              <a:rPr lang="es-PE" sz="1050" dirty="0" smtClean="0"/>
              <a:t>Dir. Desarrollo Productivo</a:t>
            </a:r>
          </a:p>
          <a:p>
            <a:r>
              <a:rPr lang="es-PE" sz="1050" dirty="0" smtClean="0"/>
              <a:t>Dir. Instrumentos Financieros</a:t>
            </a:r>
          </a:p>
          <a:p>
            <a:r>
              <a:rPr lang="es-PE" sz="1050" dirty="0" smtClean="0"/>
              <a:t>Dir. Cooperativas e Institucionalidad</a:t>
            </a:r>
          </a:p>
          <a:p>
            <a:endParaRPr lang="es-PE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5682159"/>
            <a:ext cx="760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Consejo Nacional para el Desarrollo de la </a:t>
            </a:r>
            <a:r>
              <a:rPr lang="es-PE" dirty="0" err="1" smtClean="0"/>
              <a:t>Mype</a:t>
            </a:r>
            <a:r>
              <a:rPr lang="es-PE" dirty="0" smtClean="0"/>
              <a:t> CODEMYPE Ley 28015</a:t>
            </a:r>
            <a:endParaRPr lang="es-PE" dirty="0"/>
          </a:p>
        </p:txBody>
      </p:sp>
      <p:sp>
        <p:nvSpPr>
          <p:cNvPr id="2" name="1 CuadroTexto"/>
          <p:cNvSpPr txBox="1"/>
          <p:nvPr/>
        </p:nvSpPr>
        <p:spPr>
          <a:xfrm>
            <a:off x="1619672" y="1268760"/>
            <a:ext cx="563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RM 343-2012-PRODUCE  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420867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18448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Constitución:</a:t>
            </a:r>
            <a:endParaRPr lang="es-PE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1560" y="1340768"/>
            <a:ext cx="760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Consejo Nacional para el Desarrollo de la </a:t>
            </a:r>
            <a:r>
              <a:rPr lang="es-PE" dirty="0" err="1" smtClean="0"/>
              <a:t>Mype</a:t>
            </a:r>
            <a:r>
              <a:rPr lang="es-PE" dirty="0" smtClean="0"/>
              <a:t> CODEMYPE Ley 28015</a:t>
            </a:r>
            <a:endParaRPr lang="es-PE" dirty="0"/>
          </a:p>
        </p:txBody>
      </p:sp>
      <p:sp>
        <p:nvSpPr>
          <p:cNvPr id="5" name="4 Rectángulo"/>
          <p:cNvSpPr/>
          <p:nvPr/>
        </p:nvSpPr>
        <p:spPr>
          <a:xfrm>
            <a:off x="762725" y="2348880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400" dirty="0"/>
              <a:t>El CODEMYPE es presidido por un </a:t>
            </a:r>
            <a:r>
              <a:rPr lang="es-PE" sz="1400" b="1" dirty="0">
                <a:solidFill>
                  <a:srgbClr val="FF0000"/>
                </a:solidFill>
              </a:rPr>
              <a:t>representante del Presidente de la República </a:t>
            </a:r>
            <a:r>
              <a:rPr lang="es-PE" sz="1400" dirty="0"/>
              <a:t>y está</a:t>
            </a:r>
          </a:p>
          <a:p>
            <a:r>
              <a:rPr lang="es-PE" sz="1400" dirty="0"/>
              <a:t>integrado por</a:t>
            </a:r>
            <a:r>
              <a:rPr lang="es-PE" sz="1400" dirty="0" smtClean="0"/>
              <a:t>:</a:t>
            </a:r>
          </a:p>
          <a:p>
            <a:endParaRPr lang="es-PE" sz="1400" dirty="0"/>
          </a:p>
          <a:p>
            <a:r>
              <a:rPr lang="es-PE" sz="1400" dirty="0"/>
              <a:t>a. Un representante del Ministerio de Trabajo y Promoción del Empleo.</a:t>
            </a:r>
          </a:p>
          <a:p>
            <a:r>
              <a:rPr lang="es-PE" sz="1400" dirty="0"/>
              <a:t>b. Un representante del Ministerio de la Producción.</a:t>
            </a:r>
          </a:p>
          <a:p>
            <a:r>
              <a:rPr lang="es-PE" sz="1400" dirty="0"/>
              <a:t>c. Un representante del Ministerio de Economía y Finanzas</a:t>
            </a:r>
          </a:p>
          <a:p>
            <a:r>
              <a:rPr lang="es-PE" sz="1400" dirty="0"/>
              <a:t>d. Un representante del Ministerio de Comercio Exterior y Turismo.</a:t>
            </a:r>
          </a:p>
          <a:p>
            <a:r>
              <a:rPr lang="es-PE" sz="1400" dirty="0"/>
              <a:t>e. Un representante del Ministerio de Agricultura.</a:t>
            </a:r>
          </a:p>
          <a:p>
            <a:r>
              <a:rPr lang="es-PE" sz="1400" dirty="0"/>
              <a:t>f. Un representante del Consejo Nacional de Competitividad.</a:t>
            </a:r>
          </a:p>
          <a:p>
            <a:r>
              <a:rPr lang="es-PE" sz="1400" dirty="0"/>
              <a:t>g. Un representante de COFIDE.</a:t>
            </a:r>
          </a:p>
          <a:p>
            <a:r>
              <a:rPr lang="es-PE" sz="1400" dirty="0"/>
              <a:t>h. Un representante de los organismos privados de promoción de las MYPE.</a:t>
            </a:r>
          </a:p>
          <a:p>
            <a:r>
              <a:rPr lang="es-PE" sz="1400" dirty="0"/>
              <a:t>i. Un representante de los Consumidores.</a:t>
            </a:r>
          </a:p>
          <a:p>
            <a:r>
              <a:rPr lang="es-PE" sz="1400" dirty="0"/>
              <a:t>j. Un representante de las Universidades.</a:t>
            </a:r>
          </a:p>
          <a:p>
            <a:r>
              <a:rPr lang="es-PE" sz="1400" dirty="0"/>
              <a:t>k. Dos representantes de los Gobiernos Regionales.</a:t>
            </a:r>
          </a:p>
          <a:p>
            <a:r>
              <a:rPr lang="es-PE" sz="1400" dirty="0"/>
              <a:t>l. Dos representantes de los Gobiernos Locales.</a:t>
            </a:r>
          </a:p>
          <a:p>
            <a:r>
              <a:rPr lang="es-PE" sz="1400" dirty="0"/>
              <a:t>m. Cinco representantes de los Gremios de las MYPE</a:t>
            </a:r>
          </a:p>
        </p:txBody>
      </p:sp>
    </p:spTree>
    <p:extLst>
      <p:ext uri="{BB962C8B-B14F-4D97-AF65-F5344CB8AC3E}">
        <p14:creationId xmlns:p14="http://schemas.microsoft.com/office/powerpoint/2010/main" val="79003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18448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Funciones:</a:t>
            </a:r>
            <a:endParaRPr lang="es-PE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1560" y="1340768"/>
            <a:ext cx="760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Consejo Nacional para el Desarrollo de la </a:t>
            </a:r>
            <a:r>
              <a:rPr lang="es-PE" dirty="0" err="1" smtClean="0"/>
              <a:t>Mype</a:t>
            </a:r>
            <a:r>
              <a:rPr lang="es-PE" dirty="0" smtClean="0"/>
              <a:t> CODEMYPE Ley 28015</a:t>
            </a:r>
            <a:endParaRPr lang="es-PE" dirty="0"/>
          </a:p>
        </p:txBody>
      </p:sp>
      <p:sp>
        <p:nvSpPr>
          <p:cNvPr id="2" name="1 Rectángulo"/>
          <p:cNvSpPr/>
          <p:nvPr/>
        </p:nvSpPr>
        <p:spPr>
          <a:xfrm>
            <a:off x="755576" y="2215657"/>
            <a:ext cx="806489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400" dirty="0"/>
              <a:t>a) Aprobar el Plan Nacional de promoción y formalización para </a:t>
            </a:r>
            <a:r>
              <a:rPr lang="es-PE" sz="1400" dirty="0" smtClean="0"/>
              <a:t>la competitividad </a:t>
            </a:r>
            <a:r>
              <a:rPr lang="es-PE" sz="1400" dirty="0"/>
              <a:t>y desarrollo de las MYPE que incorporen </a:t>
            </a:r>
            <a:r>
              <a:rPr lang="es-PE" sz="1400" dirty="0" smtClean="0"/>
              <a:t>las prioridades </a:t>
            </a:r>
            <a:r>
              <a:rPr lang="es-PE" sz="1400" dirty="0"/>
              <a:t>regionales por sectores señalando los objetivos </a:t>
            </a:r>
            <a:r>
              <a:rPr lang="es-PE" sz="1400" dirty="0" smtClean="0"/>
              <a:t>y metas </a:t>
            </a:r>
            <a:r>
              <a:rPr lang="es-PE" sz="1400" dirty="0"/>
              <a:t>correspondientes.</a:t>
            </a:r>
          </a:p>
          <a:p>
            <a:r>
              <a:rPr lang="es-PE" sz="1400" dirty="0"/>
              <a:t>b) Contribuir a la coordinación y armonización de las </a:t>
            </a:r>
            <a:r>
              <a:rPr lang="es-PE" sz="1400" dirty="0" smtClean="0"/>
              <a:t>políticas y </a:t>
            </a:r>
            <a:r>
              <a:rPr lang="es-PE" sz="1400" dirty="0"/>
              <a:t>acciones sectoriales, de apoyo a las MYPE, a nivel </a:t>
            </a:r>
            <a:r>
              <a:rPr lang="es-PE" sz="1400" dirty="0" smtClean="0"/>
              <a:t>nacional, regional </a:t>
            </a:r>
            <a:r>
              <a:rPr lang="es-PE" sz="1400" dirty="0"/>
              <a:t>y local.</a:t>
            </a:r>
          </a:p>
          <a:p>
            <a:r>
              <a:rPr lang="es-PE" sz="1400" dirty="0"/>
              <a:t>c) </a:t>
            </a:r>
            <a:r>
              <a:rPr lang="es-PE" sz="1400" b="1" dirty="0">
                <a:solidFill>
                  <a:srgbClr val="FF0000"/>
                </a:solidFill>
              </a:rPr>
              <a:t>Supervisar el cumplimiento de las políticas, los planes, </a:t>
            </a:r>
            <a:r>
              <a:rPr lang="es-PE" sz="1400" b="1" dirty="0" smtClean="0">
                <a:solidFill>
                  <a:srgbClr val="FF0000"/>
                </a:solidFill>
              </a:rPr>
              <a:t>los programas </a:t>
            </a:r>
            <a:r>
              <a:rPr lang="es-PE" sz="1400" b="1" dirty="0">
                <a:solidFill>
                  <a:srgbClr val="FF0000"/>
                </a:solidFill>
              </a:rPr>
              <a:t>y desarrollar las </a:t>
            </a:r>
            <a:r>
              <a:rPr lang="es-PE" sz="1400" b="1" dirty="0" smtClean="0">
                <a:solidFill>
                  <a:srgbClr val="FF0000"/>
                </a:solidFill>
              </a:rPr>
              <a:t>coordinaciones </a:t>
            </a:r>
            <a:r>
              <a:rPr lang="es-PE" sz="1400" b="1" dirty="0">
                <a:solidFill>
                  <a:srgbClr val="FF0000"/>
                </a:solidFill>
              </a:rPr>
              <a:t>necesarias </a:t>
            </a:r>
            <a:r>
              <a:rPr lang="es-PE" sz="1400" b="1" dirty="0" smtClean="0">
                <a:solidFill>
                  <a:srgbClr val="FF0000"/>
                </a:solidFill>
              </a:rPr>
              <a:t>para alcanzar </a:t>
            </a:r>
            <a:r>
              <a:rPr lang="es-PE" sz="1400" b="1" dirty="0">
                <a:solidFill>
                  <a:srgbClr val="FF0000"/>
                </a:solidFill>
              </a:rPr>
              <a:t>los objetivos propuestos, tanto a nivel de Gobierno</a:t>
            </a:r>
          </a:p>
          <a:p>
            <a:r>
              <a:rPr lang="es-PE" sz="1400" b="1" dirty="0">
                <a:solidFill>
                  <a:srgbClr val="FF0000"/>
                </a:solidFill>
              </a:rPr>
              <a:t>Nacional como de carácter Regional y Local.</a:t>
            </a:r>
          </a:p>
          <a:p>
            <a:r>
              <a:rPr lang="es-PE" sz="1400" dirty="0"/>
              <a:t>d) Promover la activa cooperación entre las instituciones </a:t>
            </a:r>
            <a:r>
              <a:rPr lang="es-PE" sz="1400" dirty="0" smtClean="0"/>
              <a:t>del sector </a:t>
            </a:r>
            <a:r>
              <a:rPr lang="es-PE" sz="1400" dirty="0"/>
              <a:t>público y privado en la ejecución de programas.</a:t>
            </a:r>
          </a:p>
          <a:p>
            <a:r>
              <a:rPr lang="es-PE" sz="1400" dirty="0"/>
              <a:t>e) Promover la </a:t>
            </a:r>
            <a:r>
              <a:rPr lang="es-PE" sz="1400" dirty="0" err="1"/>
              <a:t>asociatividad</a:t>
            </a:r>
            <a:r>
              <a:rPr lang="es-PE" sz="1400" dirty="0"/>
              <a:t> y organización de la MYPE, </a:t>
            </a:r>
            <a:r>
              <a:rPr lang="es-PE" sz="1400" dirty="0" smtClean="0"/>
              <a:t>como consorcios</a:t>
            </a:r>
            <a:r>
              <a:rPr lang="es-PE" sz="1400" dirty="0"/>
              <a:t>, conglomerados o asociaciones.</a:t>
            </a:r>
          </a:p>
          <a:p>
            <a:r>
              <a:rPr lang="es-PE" sz="1400" dirty="0"/>
              <a:t>f) Promover el acceso de la MYPE a los mercados financieros, </a:t>
            </a:r>
            <a:r>
              <a:rPr lang="es-PE" sz="1400" dirty="0" smtClean="0"/>
              <a:t>de desarrollo </a:t>
            </a:r>
            <a:r>
              <a:rPr lang="es-PE" sz="1400" dirty="0"/>
              <a:t>empresarial y de productos.</a:t>
            </a:r>
          </a:p>
          <a:p>
            <a:r>
              <a:rPr lang="es-PE" sz="1400" dirty="0"/>
              <a:t>g) Fomentar la articulación de la MYPE con las medianas </a:t>
            </a:r>
            <a:r>
              <a:rPr lang="es-PE" sz="1400" dirty="0" smtClean="0"/>
              <a:t>y grandes </a:t>
            </a:r>
            <a:r>
              <a:rPr lang="es-PE" sz="1400" dirty="0"/>
              <a:t>empresas promoviendo la organización de las </a:t>
            </a:r>
            <a:r>
              <a:rPr lang="es-PE" sz="1400" dirty="0" smtClean="0"/>
              <a:t>MYPE proveedoras </a:t>
            </a:r>
            <a:r>
              <a:rPr lang="es-PE" sz="1400" dirty="0"/>
              <a:t>para propiciar el fortalecimiento y desarrollo de su</a:t>
            </a:r>
          </a:p>
          <a:p>
            <a:r>
              <a:rPr lang="es-PE" sz="1400" dirty="0"/>
              <a:t>estructura económico productiva.</a:t>
            </a:r>
          </a:p>
          <a:p>
            <a:r>
              <a:rPr lang="es-PE" sz="1400" dirty="0"/>
              <a:t>h) Contribuir a la captación y generación de la base de datos </a:t>
            </a:r>
            <a:r>
              <a:rPr lang="es-PE" sz="1400" dirty="0" smtClean="0"/>
              <a:t>de información </a:t>
            </a:r>
            <a:r>
              <a:rPr lang="es-PE" sz="1400" dirty="0"/>
              <a:t>estadística sobre la MYPE.</a:t>
            </a:r>
          </a:p>
        </p:txBody>
      </p:sp>
    </p:spTree>
    <p:extLst>
      <p:ext uri="{BB962C8B-B14F-4D97-AF65-F5344CB8AC3E}">
        <p14:creationId xmlns:p14="http://schemas.microsoft.com/office/powerpoint/2010/main" val="185965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611560" y="1340768"/>
            <a:ext cx="760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Consejo Nacional para el Desarrollo de la </a:t>
            </a:r>
            <a:r>
              <a:rPr lang="es-PE" dirty="0" err="1" smtClean="0"/>
              <a:t>Mype</a:t>
            </a:r>
            <a:r>
              <a:rPr lang="es-PE" dirty="0" smtClean="0"/>
              <a:t> CODEMYPE Ley 28015</a:t>
            </a:r>
            <a:endParaRPr lang="es-PE" dirty="0"/>
          </a:p>
        </p:txBody>
      </p:sp>
      <p:sp>
        <p:nvSpPr>
          <p:cNvPr id="4" name="3 CuadroTexto"/>
          <p:cNvSpPr txBox="1"/>
          <p:nvPr/>
        </p:nvSpPr>
        <p:spPr>
          <a:xfrm>
            <a:off x="1763688" y="2420888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43608" y="357301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PRESIDENTE DE LA REPUBLICA  PRESIDA EL CODEMYPE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75656" y="450912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srgbClr val="FF0000"/>
                </a:solidFill>
              </a:rPr>
              <a:t>EN ANALOGIA  LOS COREMYPE SEAN PRESIDIDOS POR LOS GOBERNADORES REGIONALES</a:t>
            </a: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0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41390" y="189183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/>
              <a:t>“LEY QUE REGULA LA ELECCIÓN DE LOS REPRESENTANTES DE LA </a:t>
            </a:r>
            <a:r>
              <a:rPr lang="es-PE" b="1" dirty="0" smtClean="0"/>
              <a:t>MYPE </a:t>
            </a:r>
            <a:r>
              <a:rPr lang="es-PE" b="1" dirty="0"/>
              <a:t>EN LAS DIVERSAS  ENTIDADES  PÚBLICAS”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915816" y="141277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/>
              <a:t>LEY  29051</a:t>
            </a:r>
            <a:endParaRPr lang="es-PE" sz="2400" b="1" dirty="0"/>
          </a:p>
        </p:txBody>
      </p:sp>
      <p:sp>
        <p:nvSpPr>
          <p:cNvPr id="7" name="6 Rectángulo"/>
          <p:cNvSpPr/>
          <p:nvPr/>
        </p:nvSpPr>
        <p:spPr>
          <a:xfrm>
            <a:off x="1043608" y="2708920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El Artículo 59º de la Constitución </a:t>
            </a:r>
            <a:r>
              <a:rPr lang="es-PE" dirty="0" smtClean="0"/>
              <a:t>Política </a:t>
            </a:r>
            <a:r>
              <a:rPr lang="es-PE" dirty="0"/>
              <a:t>del Perú, establece que el Estado brinda oportunidades de superación a los sectores que sufren cualquier desigualdad; en tal sentido, </a:t>
            </a:r>
            <a:r>
              <a:rPr lang="es-PE" b="1" dirty="0">
                <a:solidFill>
                  <a:srgbClr val="FF0000"/>
                </a:solidFill>
              </a:rPr>
              <a:t>promueve las pequeñas empresas en todas sus modalidades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1259632" y="4073184"/>
            <a:ext cx="7098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 smtClean="0"/>
              <a:t>…….la </a:t>
            </a:r>
            <a:r>
              <a:rPr lang="es-PE" dirty="0"/>
              <a:t>igualdad, la cual determina que solamente existe igualdad cuando se trate de la consecución de actores en </a:t>
            </a:r>
            <a:r>
              <a:rPr lang="es-PE" b="1" dirty="0">
                <a:solidFill>
                  <a:srgbClr val="FF0000"/>
                </a:solidFill>
              </a:rPr>
              <a:t>igualdad de condiciones.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043608" y="5048537"/>
            <a:ext cx="73146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.  En  este  sentido, resulta importante señalar que las iniciativas proponen que la totalidad de representantes de las </a:t>
            </a:r>
            <a:r>
              <a:rPr lang="es-PE" dirty="0" smtClean="0"/>
              <a:t>MYPE </a:t>
            </a:r>
            <a:r>
              <a:rPr lang="es-PE" dirty="0"/>
              <a:t>deba ser nombrado obligatoriamente por medio de </a:t>
            </a:r>
            <a:r>
              <a:rPr lang="es-PE" b="1" dirty="0">
                <a:solidFill>
                  <a:srgbClr val="FF0000"/>
                </a:solidFill>
              </a:rPr>
              <a:t>procesos eleccionarios</a:t>
            </a:r>
            <a:r>
              <a:rPr lang="es-PE" dirty="0"/>
              <a:t>, lo cual significa que ya no serán los gremios, asociaciones u otros organismos, los </a:t>
            </a:r>
            <a:r>
              <a:rPr lang="es-PE" b="1" dirty="0">
                <a:solidFill>
                  <a:srgbClr val="FF0000"/>
                </a:solidFill>
              </a:rPr>
              <a:t>que designen a sus representantes en forma directa</a:t>
            </a:r>
          </a:p>
        </p:txBody>
      </p:sp>
    </p:spTree>
    <p:extLst>
      <p:ext uri="{BB962C8B-B14F-4D97-AF65-F5344CB8AC3E}">
        <p14:creationId xmlns:p14="http://schemas.microsoft.com/office/powerpoint/2010/main" val="18334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41390" y="189183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/>
              <a:t>“LEY QUE REGULA LA ELECCIÓN DE LOS REPRESENTANTES DE LA </a:t>
            </a:r>
            <a:r>
              <a:rPr lang="es-PE" b="1" dirty="0" smtClean="0"/>
              <a:t>MYPE </a:t>
            </a:r>
            <a:r>
              <a:rPr lang="es-PE" b="1" dirty="0"/>
              <a:t>EN LAS DIVERSAS  ENTIDADES  PÚBLICAS”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915816" y="141277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/>
              <a:t>LEY  29051</a:t>
            </a:r>
            <a:endParaRPr lang="es-PE" sz="2400" b="1" dirty="0"/>
          </a:p>
        </p:txBody>
      </p:sp>
      <p:sp>
        <p:nvSpPr>
          <p:cNvPr id="4" name="3 Rectángulo"/>
          <p:cNvSpPr/>
          <p:nvPr/>
        </p:nvSpPr>
        <p:spPr>
          <a:xfrm>
            <a:off x="1125680" y="2538169"/>
            <a:ext cx="7056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Articulo 7º.- De la participación de las  MYPE</a:t>
            </a:r>
          </a:p>
          <a:p>
            <a:r>
              <a:rPr lang="es-PE" dirty="0"/>
              <a:t>En toda instancia de representación en las entidades del </a:t>
            </a:r>
            <a:r>
              <a:rPr lang="es-PE" b="1" dirty="0">
                <a:solidFill>
                  <a:srgbClr val="FF0000"/>
                </a:solidFill>
              </a:rPr>
              <a:t>Estado en las que participe el sector empresarial</a:t>
            </a:r>
            <a:r>
              <a:rPr lang="es-PE" dirty="0"/>
              <a:t>, debe considerarse en su conformación a la micro y pequeña empresa, a través de sus asociaciones </a:t>
            </a:r>
            <a:r>
              <a:rPr lang="es-PE" dirty="0" smtClean="0"/>
              <a:t>empresariales</a:t>
            </a:r>
            <a:endParaRPr lang="es-PE" dirty="0"/>
          </a:p>
        </p:txBody>
      </p:sp>
      <p:sp>
        <p:nvSpPr>
          <p:cNvPr id="5" name="4 Rectángulo"/>
          <p:cNvSpPr/>
          <p:nvPr/>
        </p:nvSpPr>
        <p:spPr>
          <a:xfrm>
            <a:off x="1125680" y="4509120"/>
            <a:ext cx="72325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Segunda.- Queda modificada toda norma legal que designe o haya designado </a:t>
            </a:r>
            <a:r>
              <a:rPr lang="es-PE" b="1" dirty="0">
                <a:solidFill>
                  <a:srgbClr val="FF0000"/>
                </a:solidFill>
              </a:rPr>
              <a:t>expresamente	</a:t>
            </a:r>
            <a:r>
              <a:rPr lang="es-PE" b="1" dirty="0" smtClean="0">
                <a:solidFill>
                  <a:srgbClr val="FF0000"/>
                </a:solidFill>
              </a:rPr>
              <a:t>a  </a:t>
            </a:r>
            <a:r>
              <a:rPr lang="es-PE" b="1" dirty="0">
                <a:solidFill>
                  <a:srgbClr val="FF0000"/>
                </a:solidFill>
              </a:rPr>
              <a:t>alguna   asociación  </a:t>
            </a:r>
            <a:r>
              <a:rPr lang="es-PE" b="1" dirty="0" smtClean="0">
                <a:solidFill>
                  <a:srgbClr val="FF0000"/>
                </a:solidFill>
              </a:rPr>
              <a:t>empresarial MYPE  </a:t>
            </a:r>
            <a:r>
              <a:rPr lang="es-PE" dirty="0"/>
              <a:t>como  integrantes	las instancias de representación en las entidades del Estado</a:t>
            </a:r>
            <a:r>
              <a:rPr lang="es-PE" b="1" dirty="0">
                <a:solidFill>
                  <a:srgbClr val="FF0000"/>
                </a:solidFill>
              </a:rPr>
              <a:t>, debiendo en adelante </a:t>
            </a:r>
            <a:r>
              <a:rPr lang="es-PE" b="1" dirty="0" smtClean="0">
                <a:solidFill>
                  <a:srgbClr val="FF0000"/>
                </a:solidFill>
              </a:rPr>
              <a:t>participación de la MYPE   </a:t>
            </a:r>
            <a:r>
              <a:rPr lang="es-PE" b="1" dirty="0">
                <a:solidFill>
                  <a:srgbClr val="FF0000"/>
                </a:solidFill>
              </a:rPr>
              <a:t>en  </a:t>
            </a:r>
            <a:r>
              <a:rPr lang="es-PE" b="1" dirty="0" smtClean="0">
                <a:solidFill>
                  <a:srgbClr val="FF0000"/>
                </a:solidFill>
              </a:rPr>
              <a:t>forma genérica</a:t>
            </a:r>
            <a:r>
              <a:rPr lang="es-PE" dirty="0" smtClean="0"/>
              <a:t>, como pequeña </a:t>
            </a:r>
            <a:r>
              <a:rPr lang="es-PE" dirty="0"/>
              <a:t>empresa”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248324" y="4139788"/>
            <a:ext cx="7098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DISPOSICIONES MODIFICATORIAS Y DEROGATORIAS</a:t>
            </a:r>
          </a:p>
        </p:txBody>
      </p:sp>
    </p:spTree>
    <p:extLst>
      <p:ext uri="{BB962C8B-B14F-4D97-AF65-F5344CB8AC3E}">
        <p14:creationId xmlns:p14="http://schemas.microsoft.com/office/powerpoint/2010/main" val="26489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41390" y="189183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 smtClean="0"/>
              <a:t>“REGLAMENTO DE LA LEY 29051 MODIFICADA POR LA LEY 30056”</a:t>
            </a:r>
            <a:endParaRPr lang="es-PE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915816" y="1412776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/>
              <a:t>DS 014-2015-PRODUCE</a:t>
            </a:r>
            <a:endParaRPr lang="es-PE" sz="2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1284981" y="2553800"/>
            <a:ext cx="70985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Art. 3  Ámbito de aplicación</a:t>
            </a:r>
            <a:endParaRPr lang="es-PE" dirty="0"/>
          </a:p>
          <a:p>
            <a:r>
              <a:rPr lang="es-PE" dirty="0" smtClean="0"/>
              <a:t>Se encuentra en el ámbito de aplicación del presente reglamento:</a:t>
            </a:r>
          </a:p>
          <a:p>
            <a:endParaRPr lang="es-PE" dirty="0"/>
          </a:p>
          <a:p>
            <a:r>
              <a:rPr lang="es-PE" dirty="0" smtClean="0"/>
              <a:t>b) Las entidades públicas que cuentan con espacios de representación. Para tal efecto, se entiende que una entidad pública cuenta con un espacio de representación </a:t>
            </a:r>
            <a:r>
              <a:rPr lang="es-PE" b="1" dirty="0" smtClean="0">
                <a:solidFill>
                  <a:srgbClr val="FF0000"/>
                </a:solidFill>
              </a:rPr>
              <a:t>cuando una norma con rango de ley le ha asignado funciones expresas de promoción, regulación y desarrollo pata la MYPE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521743" y="486212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521743" y="5508455"/>
            <a:ext cx="643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Modificar el inc. B del art 3 del reglamento en aplicación del art 7 de la propia Ley  ya que la desnaturaliza </a:t>
            </a: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4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9" name="8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41390" y="141277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/>
              <a:t>Ley del Servicio Nacional de Adiestramiento en Trabajo Industrial -SENATI Ley N° 26272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521743" y="486212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043608" y="5508455"/>
            <a:ext cx="7314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Modificar el art 6 de la ley 26272 en aplicación del Segunda </a:t>
            </a:r>
            <a:r>
              <a:rPr lang="es-PE" b="1" dirty="0" err="1" smtClean="0">
                <a:solidFill>
                  <a:srgbClr val="FF0000"/>
                </a:solidFill>
              </a:rPr>
              <a:t>Dispocision</a:t>
            </a:r>
            <a:r>
              <a:rPr lang="es-PE" b="1" dirty="0" smtClean="0">
                <a:solidFill>
                  <a:srgbClr val="FF0000"/>
                </a:solidFill>
              </a:rPr>
              <a:t> Modificatoria de la Ley 29051</a:t>
            </a:r>
            <a:endParaRPr lang="es-PE" b="1" dirty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11560" y="209975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CAPITULO II DE LA ORGANIZACION Artículo 3o.- Son órganos de dirección y administración del SENATI: </a:t>
            </a:r>
            <a:endParaRPr lang="es-PE" dirty="0" smtClean="0"/>
          </a:p>
          <a:p>
            <a:pPr marL="342900" indent="-342900">
              <a:buAutoNum type="alphaLcPeriod"/>
            </a:pPr>
            <a:r>
              <a:rPr lang="es-PE" dirty="0" smtClean="0"/>
              <a:t>El </a:t>
            </a:r>
            <a:r>
              <a:rPr lang="es-PE" dirty="0"/>
              <a:t>Consejo Nacional y la Dirección Nacional</a:t>
            </a:r>
            <a:r>
              <a:rPr lang="es-PE" dirty="0" smtClean="0"/>
              <a:t>;</a:t>
            </a:r>
          </a:p>
          <a:p>
            <a:pPr marL="342900" indent="-342900">
              <a:buAutoNum type="alphaLcPeriod"/>
            </a:pPr>
            <a:r>
              <a:rPr lang="es-PE" dirty="0" smtClean="0"/>
              <a:t>Los </a:t>
            </a:r>
            <a:r>
              <a:rPr lang="es-PE" dirty="0"/>
              <a:t>Consejos Zonales y las Direcciones Zonales.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67544" y="332663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Artículo 6o.- El Consejo Nacional del SENATI está conformado por los siguientes integrantes: </a:t>
            </a:r>
          </a:p>
          <a:p>
            <a:r>
              <a:rPr lang="es-PE" dirty="0" smtClean="0"/>
              <a:t> </a:t>
            </a:r>
            <a:r>
              <a:rPr lang="es-PE" dirty="0"/>
              <a:t>- Uno designado por la </a:t>
            </a:r>
            <a:r>
              <a:rPr lang="es-PE" b="1" dirty="0">
                <a:solidFill>
                  <a:srgbClr val="FF0000"/>
                </a:solidFill>
              </a:rPr>
              <a:t>Asociación de Pequeños y Medianos Industriales del Perú (APEMIPE); </a:t>
            </a:r>
          </a:p>
        </p:txBody>
      </p:sp>
    </p:spTree>
    <p:extLst>
      <p:ext uri="{BB962C8B-B14F-4D97-AF65-F5344CB8AC3E}">
        <p14:creationId xmlns:p14="http://schemas.microsoft.com/office/powerpoint/2010/main" val="21268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Logo Femyp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pic>
        <p:nvPicPr>
          <p:cNvPr id="4" name="3 Imagen" descr="APEXPERU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2627784" y="141277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800" b="1" dirty="0" smtClean="0"/>
              <a:t>FORMALIZACION</a:t>
            </a:r>
            <a:endParaRPr lang="es-PE" sz="28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007221" y="2068122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err="1" smtClean="0"/>
              <a:t>Mype</a:t>
            </a:r>
            <a:r>
              <a:rPr lang="es-PE" dirty="0" smtClean="0"/>
              <a:t> Informal     			 = 74%</a:t>
            </a:r>
          </a:p>
          <a:p>
            <a:r>
              <a:rPr lang="es-PE" dirty="0" err="1" smtClean="0"/>
              <a:t>Mype</a:t>
            </a:r>
            <a:r>
              <a:rPr lang="es-PE" dirty="0" smtClean="0"/>
              <a:t> en Estado de subsistencia       = 94%</a:t>
            </a:r>
            <a:endParaRPr lang="es-PE" dirty="0"/>
          </a:p>
        </p:txBody>
      </p:sp>
      <p:sp>
        <p:nvSpPr>
          <p:cNvPr id="6" name="5 CuadroTexto"/>
          <p:cNvSpPr txBox="1"/>
          <p:nvPr/>
        </p:nvSpPr>
        <p:spPr>
          <a:xfrm>
            <a:off x="1007221" y="2854677"/>
            <a:ext cx="67331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Costos de la formalización:</a:t>
            </a:r>
          </a:p>
          <a:p>
            <a:r>
              <a:rPr lang="es-PE" dirty="0" err="1" smtClean="0"/>
              <a:t>Essalud</a:t>
            </a:r>
            <a:r>
              <a:rPr lang="es-PE" dirty="0" smtClean="0"/>
              <a:t>   22%  + AFP  13%    CTS 8%    ====    </a:t>
            </a:r>
            <a:r>
              <a:rPr lang="es-PE" sz="2400" b="1" dirty="0" smtClean="0">
                <a:solidFill>
                  <a:srgbClr val="FF0000"/>
                </a:solidFill>
              </a:rPr>
              <a:t>43%</a:t>
            </a:r>
            <a:endParaRPr lang="es-PE" sz="2400" b="1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07221" y="3726759"/>
            <a:ext cx="694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Gran empresa :  Exoneraciones, devoluciones y grandes deudas</a:t>
            </a:r>
            <a:endParaRPr lang="es-PE" dirty="0"/>
          </a:p>
        </p:txBody>
      </p:sp>
      <p:sp>
        <p:nvSpPr>
          <p:cNvPr id="10" name="9 CuadroTexto"/>
          <p:cNvSpPr txBox="1"/>
          <p:nvPr/>
        </p:nvSpPr>
        <p:spPr>
          <a:xfrm>
            <a:off x="1521743" y="414908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87624" y="5097958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Acordar un RMV  basada en escalas de acuerdo a la empresa</a:t>
            </a:r>
          </a:p>
          <a:p>
            <a:endParaRPr lang="es-PE" b="1" dirty="0">
              <a:solidFill>
                <a:srgbClr val="FF0000"/>
              </a:solidFill>
            </a:endParaRPr>
          </a:p>
          <a:p>
            <a:r>
              <a:rPr lang="es-PE" b="1" dirty="0" smtClean="0">
                <a:solidFill>
                  <a:srgbClr val="FF0000"/>
                </a:solidFill>
              </a:rPr>
              <a:t>Crear un MONOTRIBUTO  en reemplazo del IGV y Renta</a:t>
            </a: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7" name="6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936393" y="1223174"/>
            <a:ext cx="5271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 smtClean="0"/>
              <a:t>FINANCIAMIENTO</a:t>
            </a:r>
            <a:endParaRPr lang="es-PE" sz="2800" b="1" dirty="0"/>
          </a:p>
        </p:txBody>
      </p:sp>
      <p:sp>
        <p:nvSpPr>
          <p:cNvPr id="5" name="4 Rectángulo"/>
          <p:cNvSpPr/>
          <p:nvPr/>
        </p:nvSpPr>
        <p:spPr>
          <a:xfrm>
            <a:off x="1115616" y="204400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 smtClean="0"/>
              <a:t>El 94</a:t>
            </a:r>
            <a:r>
              <a:rPr lang="es-PE" dirty="0"/>
              <a:t>% de la Micro y Pequeña se encuentra en estado de subsistencia y/o acumulación </a:t>
            </a:r>
            <a:r>
              <a:rPr lang="es-PE" dirty="0" smtClean="0"/>
              <a:t>simple y </a:t>
            </a:r>
            <a:r>
              <a:rPr lang="es-PE" dirty="0"/>
              <a:t>no ha sido incluido en el crecimiento económico sostenido</a:t>
            </a:r>
            <a:r>
              <a:rPr lang="es-PE" dirty="0" smtClean="0"/>
              <a:t> y en actual estado de emergencia y desgracia económica mundial  el 74%   no tendrá acceso a los fondos creados</a:t>
            </a:r>
            <a:endParaRPr lang="es-PE" dirty="0"/>
          </a:p>
        </p:txBody>
      </p:sp>
      <p:sp>
        <p:nvSpPr>
          <p:cNvPr id="11" name="10 Rectángulo"/>
          <p:cNvSpPr/>
          <p:nvPr/>
        </p:nvSpPr>
        <p:spPr>
          <a:xfrm>
            <a:off x="1259632" y="3645024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b="1" dirty="0">
                <a:solidFill>
                  <a:srgbClr val="FF0000"/>
                </a:solidFill>
              </a:rPr>
              <a:t>El bajo volumen de producción de la </a:t>
            </a:r>
            <a:r>
              <a:rPr lang="es-PE" b="1" dirty="0" err="1">
                <a:solidFill>
                  <a:srgbClr val="FF0000"/>
                </a:solidFill>
              </a:rPr>
              <a:t>Mype</a:t>
            </a:r>
            <a:r>
              <a:rPr lang="es-PE" b="1" dirty="0">
                <a:solidFill>
                  <a:srgbClr val="FF0000"/>
                </a:solidFill>
              </a:rPr>
              <a:t> ha sido aprovechado por intermediarios financieros, tecnológico y de mercado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259632" y="4603904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No obstante, existe un marco jurídico que da una gran ventaja competitiva a las cooperativas de servicios múltiples, que, al no perseguir lucro y estar </a:t>
            </a:r>
            <a:r>
              <a:rPr lang="es-PE" dirty="0" err="1"/>
              <a:t>inafectas</a:t>
            </a:r>
            <a:r>
              <a:rPr lang="es-PE" dirty="0"/>
              <a:t> a impuestos, les permitiría intermediar y alcanzar a los beneficiarios finales servicios financieros, tecnológicos y de mercado a costos inalcanzables por los intermediarios tradicionales</a:t>
            </a:r>
          </a:p>
        </p:txBody>
      </p:sp>
    </p:spTree>
    <p:extLst>
      <p:ext uri="{BB962C8B-B14F-4D97-AF65-F5344CB8AC3E}">
        <p14:creationId xmlns:p14="http://schemas.microsoft.com/office/powerpoint/2010/main" val="147312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883298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18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APEXPERU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7" name="6 Imagen" descr="Logo Femyp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827584" y="1988840"/>
            <a:ext cx="653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Fondo de Apoyo Empresarial (FAE-MYPE) </a:t>
            </a:r>
            <a:r>
              <a:rPr lang="es-PE" dirty="0" smtClean="0"/>
              <a:t>S</a:t>
            </a:r>
            <a:r>
              <a:rPr lang="es-PE" dirty="0"/>
              <a:t>/ 500 millones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827584" y="23909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dirty="0"/>
              <a:t>Fondo Crecer </a:t>
            </a:r>
            <a:r>
              <a:rPr lang="es-PE" dirty="0" smtClean="0"/>
              <a:t> </a:t>
            </a:r>
            <a:r>
              <a:rPr lang="es-PE" dirty="0"/>
              <a:t>S/ 1200 millones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99592" y="28436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PE" dirty="0"/>
              <a:t>REACTIVA </a:t>
            </a:r>
            <a:r>
              <a:rPr lang="es-PE" dirty="0" smtClean="0"/>
              <a:t>PERÚ S</a:t>
            </a:r>
            <a:r>
              <a:rPr lang="es-PE" dirty="0"/>
              <a:t>/ 30,000 millones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936393" y="1223174"/>
            <a:ext cx="5271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 smtClean="0"/>
              <a:t>FINANCIAMIENTO</a:t>
            </a:r>
            <a:endParaRPr lang="es-PE" sz="28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549038" y="330628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FF0000"/>
                </a:solidFill>
              </a:rPr>
              <a:t>PROPUESTA</a:t>
            </a:r>
            <a:endParaRPr lang="es-PE" sz="3600" b="1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43608" y="4365104"/>
            <a:ext cx="6984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CREACION DEL FONDO QULQIMASI DE 500 MILLONES</a:t>
            </a:r>
          </a:p>
          <a:p>
            <a:r>
              <a:rPr lang="es-PE" b="1" dirty="0" smtClean="0">
                <a:solidFill>
                  <a:srgbClr val="FF0000"/>
                </a:solidFill>
              </a:rPr>
              <a:t>FONDO ROTATORIO</a:t>
            </a:r>
          </a:p>
          <a:p>
            <a:r>
              <a:rPr lang="es-PE" b="1" dirty="0" smtClean="0">
                <a:solidFill>
                  <a:srgbClr val="FF0000"/>
                </a:solidFill>
              </a:rPr>
              <a:t>FIDEICOMISO (COFIDE)</a:t>
            </a:r>
          </a:p>
          <a:p>
            <a:r>
              <a:rPr lang="es-PE" b="1" dirty="0" smtClean="0">
                <a:solidFill>
                  <a:srgbClr val="FF0000"/>
                </a:solidFill>
              </a:rPr>
              <a:t>2-3% INTERES (NO DEPRESCIACION)</a:t>
            </a:r>
          </a:p>
          <a:p>
            <a:r>
              <a:rPr lang="es-PE" b="1" dirty="0" smtClean="0">
                <a:solidFill>
                  <a:srgbClr val="FF0000"/>
                </a:solidFill>
              </a:rPr>
              <a:t>OTORGAR A COOPERATIVAS DE SERVICIOS MULTIPLES</a:t>
            </a:r>
          </a:p>
          <a:p>
            <a:r>
              <a:rPr lang="es-PE" b="1" dirty="0" smtClean="0">
                <a:solidFill>
                  <a:srgbClr val="FF0000"/>
                </a:solidFill>
              </a:rPr>
              <a:t>FACIL EVALUACION Y CALIFICACION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156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874252"/>
            <a:ext cx="2696365" cy="3783609"/>
          </a:xfrm>
          <a:prstGeom prst="rect">
            <a:avLst/>
          </a:prstGeom>
        </p:spPr>
      </p:pic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611560" y="1628800"/>
            <a:ext cx="8532440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59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COOPERATIVAS DE SERVICIOS MULTIPLES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27584" y="2420888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solidFill>
                  <a:srgbClr val="C17529"/>
                </a:solidFill>
                <a:latin typeface="Franklin Gothic Book"/>
              </a:rPr>
              <a:t>LEY GENERAL DE COOPERATIVAS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b="1" dirty="0" smtClean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DECRETO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LEGISLATIVO </a:t>
            </a: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Nº 85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b="1" dirty="0" smtClean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DECRETO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SUPREMO </a:t>
            </a: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Nº074-90-TR</a:t>
            </a:r>
            <a:endParaRPr lang="es-ES" b="1" dirty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b="1" dirty="0" smtClean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Artículo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3.- Toda organización cooperativa debe constituirse sin propósito de lucro, y procurará mediante el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solidFill>
                  <a:srgbClr val="C17529"/>
                </a:solidFill>
                <a:latin typeface="Franklin Gothic Book"/>
              </a:rPr>
              <a:t>esfuerzo propio y la ayuda mutua de sus miembros, el servicio inmediato de éstos y el mediato de la comunidad.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81121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611560" y="1628800"/>
            <a:ext cx="8532440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59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COOPERATIVAS DE SERVICIOS MULTIPLES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827584" y="2134817"/>
            <a:ext cx="8064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cap="all" dirty="0">
                <a:solidFill>
                  <a:srgbClr val="C17529"/>
                </a:solidFill>
                <a:latin typeface="Franklin Gothic Book"/>
              </a:rPr>
              <a:t>LEY 29683 LEY QUE PRECISA ALCANCES DE LA LEY GENERAL DE COOPERATIVAS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b="1" dirty="0" smtClean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Artículo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2.- Inafectación al Impuesto General a las Ventas (IGV)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Precisase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que, de conformidad con lo dispuesto en el artículo 3 del Decreto Legislativo 85, Ley General de  Cooperativas, cuyo Texto Único Ordenado fue aprobado por Decreto Supremo 074-90-TR, las cooperativas están inafectas al Impuesto General a las Ventas (IGV) por las operaciones que realicen con sus socios.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b="1" dirty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>
                <a:solidFill>
                  <a:srgbClr val="C17529"/>
                </a:solidFill>
                <a:latin typeface="Franklin Gothic Book"/>
              </a:rPr>
              <a:t>Artículo 3. Inafectación al Impuesto a la Renta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b="1" dirty="0" smtClean="0">
                <a:solidFill>
                  <a:srgbClr val="C17529"/>
                </a:solidFill>
                <a:latin typeface="Franklin Gothic Book"/>
              </a:rPr>
              <a:t>Precisase </a:t>
            </a:r>
            <a:r>
              <a:rPr lang="es-ES" b="1" dirty="0">
                <a:solidFill>
                  <a:srgbClr val="C17529"/>
                </a:solidFill>
                <a:latin typeface="Franklin Gothic Book"/>
              </a:rPr>
              <a:t>que, de conformidad con lo dispuesto en el numeral 1 del artículo 66 del Decreto Legislativo 85, Ley General de Cooperativas, cuyo Texto Único Ordenado fue aprobado por Decreto Supremo  074-90-TR, las cooperativas están inafectas al Impuesto a la Renta por los ingresos netos provenientes de las operaciones que realicen con sus socios.</a:t>
            </a:r>
            <a:endParaRPr lang="es-PE" b="1" dirty="0">
              <a:solidFill>
                <a:srgbClr val="C17529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Ley del acto cooperativo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PE" dirty="0">
              <a:solidFill>
                <a:prstClr val="black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PE" dirty="0" smtClean="0">
              <a:solidFill>
                <a:prstClr val="black"/>
              </a:solidFill>
              <a:latin typeface="Franklin Gothic Book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69021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611560" y="1628800"/>
            <a:ext cx="8532440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59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COOPERATIVAS DE SERVICIOS MULTIPLES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27584" y="2780928"/>
            <a:ext cx="6120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s-PE" b="1" dirty="0" smtClean="0">
              <a:solidFill>
                <a:srgbClr val="C17529"/>
              </a:solidFill>
              <a:latin typeface="Franklin Gothic Book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Servicios tecnológicos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     Adquisición de patentes, franquicias, equipos, expertos.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s-PE" b="1" dirty="0" smtClean="0">
              <a:solidFill>
                <a:srgbClr val="C17529"/>
              </a:solidFill>
              <a:latin typeface="Franklin Gothic Book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Servicios de mercado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     Compras y ventas en gran volumen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b="1" dirty="0" smtClean="0">
                <a:solidFill>
                  <a:srgbClr val="C17529"/>
                </a:solidFill>
                <a:latin typeface="Franklin Gothic Book"/>
              </a:rPr>
              <a:t>     Importación y exportación.</a:t>
            </a:r>
            <a:endParaRPr lang="es-ES" b="1" dirty="0">
              <a:solidFill>
                <a:srgbClr val="C17529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8376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611560" y="1628800"/>
            <a:ext cx="7056784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59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IMPORTACION: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755576" y="2290024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0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Precio CIF + Costos(publicidad) + Utilidad + Impuestos</a:t>
            </a:r>
            <a:endParaRPr lang="es-ES" sz="2000" b="1" dirty="0" smtClean="0">
              <a:solidFill>
                <a:srgbClr val="F0A22E">
                  <a:lumMod val="75000"/>
                </a:srgbClr>
              </a:solidFill>
              <a:latin typeface="Arial Black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755576" y="2812866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000" b="1" dirty="0" smtClean="0">
                <a:solidFill>
                  <a:srgbClr val="FF0000"/>
                </a:solidFill>
                <a:latin typeface="Arial Black" pitchFamily="34" charset="0"/>
              </a:rPr>
              <a:t>Precio CIF + Costos reales</a:t>
            </a:r>
            <a:endParaRPr lang="es-ES" sz="20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11560" y="3586168"/>
            <a:ext cx="7056784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" sz="259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EXPORTACION: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755576" y="4293096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0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1.8%  Participación indirecta</a:t>
            </a:r>
            <a:endParaRPr lang="es-ES" sz="2000" b="1" dirty="0" smtClean="0">
              <a:solidFill>
                <a:srgbClr val="F0A22E">
                  <a:lumMod val="75000"/>
                </a:srgbClr>
              </a:solidFill>
              <a:latin typeface="Arial Black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827584" y="4869160"/>
            <a:ext cx="813690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0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Precio Promedio </a:t>
            </a:r>
            <a:r>
              <a:rPr lang="es-PE" sz="2000" b="1" dirty="0" err="1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Sueter</a:t>
            </a:r>
            <a:r>
              <a:rPr lang="es-PE" sz="20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 Alpaca = US$ 50.00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PE" sz="1400" b="1" dirty="0" smtClean="0">
              <a:solidFill>
                <a:srgbClr val="F0A22E">
                  <a:lumMod val="75000"/>
                </a:srgbClr>
              </a:solidFill>
              <a:latin typeface="Arial Black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0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Precio Artesano  = US$  5.90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s-PE" sz="1400" b="1" dirty="0" smtClean="0">
              <a:solidFill>
                <a:srgbClr val="F0A22E">
                  <a:lumMod val="75000"/>
                </a:srgbClr>
              </a:solidFill>
              <a:latin typeface="Arial Black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1400" b="1" dirty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Fuente  : http://</a:t>
            </a:r>
            <a:r>
              <a:rPr lang="es-PE" sz="1400" b="1" dirty="0" smtClean="0">
                <a:solidFill>
                  <a:srgbClr val="F0A22E">
                    <a:lumMod val="75000"/>
                  </a:srgbClr>
                </a:solidFill>
                <a:latin typeface="Arial Black" pitchFamily="34" charset="0"/>
              </a:rPr>
              <a:t>www.alpacamall.com</a:t>
            </a:r>
            <a:endParaRPr lang="es-ES" sz="1400" b="1" dirty="0" smtClean="0">
              <a:solidFill>
                <a:srgbClr val="F0A22E">
                  <a:lumMod val="75000"/>
                </a:srgbClr>
              </a:solidFill>
              <a:latin typeface="Arial Black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211960" y="5343599"/>
            <a:ext cx="136815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PE" sz="2400" b="1" dirty="0" smtClean="0">
                <a:solidFill>
                  <a:srgbClr val="FF0000"/>
                </a:solidFill>
                <a:latin typeface="Arial Black" pitchFamily="34" charset="0"/>
              </a:rPr>
              <a:t>17.70</a:t>
            </a:r>
            <a:endParaRPr lang="es-ES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71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611560" y="1628800"/>
            <a:ext cx="8532440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59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COOPERATIVAS DE SERVICIOS MULTIPLES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27584" y="2780928"/>
            <a:ext cx="61206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PE" b="1" dirty="0" smtClean="0">
                <a:solidFill>
                  <a:schemeClr val="accent6"/>
                </a:solidFill>
              </a:rPr>
              <a:t>Servicios financieros</a:t>
            </a:r>
          </a:p>
          <a:p>
            <a:r>
              <a:rPr lang="es-PE" b="1" dirty="0" smtClean="0">
                <a:solidFill>
                  <a:schemeClr val="accent6"/>
                </a:solidFill>
              </a:rPr>
              <a:t>      Créditos, Cartas fianzas, etc.</a:t>
            </a:r>
            <a:endParaRPr lang="es-PE" b="1" dirty="0">
              <a:solidFill>
                <a:schemeClr val="accent6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s-PE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s-PE" b="1" dirty="0" smtClean="0">
                <a:solidFill>
                  <a:schemeClr val="accent6"/>
                </a:solidFill>
              </a:rPr>
              <a:t>Servicios tecnológicos</a:t>
            </a:r>
          </a:p>
          <a:p>
            <a:r>
              <a:rPr lang="es-PE" b="1" dirty="0" smtClean="0">
                <a:solidFill>
                  <a:schemeClr val="accent6"/>
                </a:solidFill>
              </a:rPr>
              <a:t>     Adquisición de patentes, franquicias, equipos, expertos.</a:t>
            </a:r>
          </a:p>
          <a:p>
            <a:pPr marL="285750" indent="-285750">
              <a:buFont typeface="Wingdings" pitchFamily="2" charset="2"/>
              <a:buChar char="Ø"/>
            </a:pPr>
            <a:endParaRPr lang="es-PE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s-PE" b="1" dirty="0" smtClean="0">
                <a:solidFill>
                  <a:schemeClr val="accent6"/>
                </a:solidFill>
              </a:rPr>
              <a:t>Servicios de mercado</a:t>
            </a:r>
          </a:p>
          <a:p>
            <a:r>
              <a:rPr lang="es-PE" b="1" dirty="0" smtClean="0">
                <a:solidFill>
                  <a:schemeClr val="accent6"/>
                </a:solidFill>
              </a:rPr>
              <a:t>     Compras y ventas en gran volumen</a:t>
            </a:r>
          </a:p>
          <a:p>
            <a:r>
              <a:rPr lang="es-PE" b="1" dirty="0" smtClean="0">
                <a:solidFill>
                  <a:schemeClr val="accent6"/>
                </a:solidFill>
              </a:rPr>
              <a:t>     Importación y exportación.</a:t>
            </a:r>
            <a:endParaRPr lang="es-E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3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PEXPERU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6" name="5 Imagen" descr="Logo Femyp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0" y="2708920"/>
            <a:ext cx="2473077" cy="7297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13" y="2708920"/>
            <a:ext cx="2110099" cy="703366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528" y="3645024"/>
            <a:ext cx="1979068" cy="76963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653136"/>
            <a:ext cx="1398750" cy="773391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827584" y="213285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schemeClr val="accent6"/>
                </a:solidFill>
              </a:rPr>
              <a:t>MERCADO</a:t>
            </a:r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563888" y="2164216"/>
            <a:ext cx="1919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schemeClr val="accent6"/>
                </a:solidFill>
              </a:rPr>
              <a:t>FINANCIAMIENTO</a:t>
            </a:r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677190" y="2195572"/>
            <a:ext cx="1919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schemeClr val="accent6"/>
                </a:solidFill>
              </a:rPr>
              <a:t>TECNOLOGIA</a:t>
            </a:r>
            <a:endParaRPr lang="es-ES" b="1" dirty="0">
              <a:solidFill>
                <a:schemeClr val="accent6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919058" y="1340768"/>
            <a:ext cx="488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solidFill>
                  <a:schemeClr val="accent6"/>
                </a:solidFill>
              </a:rPr>
              <a:t>SISTEMA DE ASISTENCIA MYPE (SAM)</a:t>
            </a:r>
            <a:endParaRPr lang="es-ES" sz="2400" b="1" dirty="0">
              <a:solidFill>
                <a:schemeClr val="accent6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470013" y="5498535"/>
            <a:ext cx="220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 smtClean="0">
                <a:solidFill>
                  <a:schemeClr val="accent6"/>
                </a:solidFill>
              </a:rPr>
              <a:t>SISTEMA DE EVALUACION Y CALIFICACION</a:t>
            </a:r>
            <a:endParaRPr lang="es-ES" sz="1400" b="1" dirty="0">
              <a:solidFill>
                <a:schemeClr val="accent6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203848" y="6165304"/>
            <a:ext cx="3014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 smtClean="0">
                <a:solidFill>
                  <a:schemeClr val="accent6"/>
                </a:solidFill>
              </a:rPr>
              <a:t>SISTEMA DE ADMINISTRACION Y GESTION CSMMYPE</a:t>
            </a:r>
            <a:endParaRPr lang="es-ES" sz="1400" b="1" dirty="0">
              <a:solidFill>
                <a:schemeClr val="accent6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1" y="3659017"/>
            <a:ext cx="20288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32 Imagen" descr="Logo Femyp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pic>
        <p:nvPicPr>
          <p:cNvPr id="34" name="33 Imagen" descr="APEXPERU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051720" y="1196752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/>
              <a:t>OTROS (no menos importantes)</a:t>
            </a:r>
            <a:endParaRPr lang="es-PE" sz="2400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043608" y="1800909"/>
            <a:ext cx="70567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Contrataciones y Compras Estatales</a:t>
            </a:r>
          </a:p>
          <a:p>
            <a:r>
              <a:rPr lang="es-PE" dirty="0"/>
              <a:t>	</a:t>
            </a:r>
            <a:r>
              <a:rPr lang="es-PE" dirty="0" smtClean="0"/>
              <a:t>Núcleos Ejecutores (</a:t>
            </a:r>
            <a:r>
              <a:rPr lang="es-PE" dirty="0" err="1" smtClean="0"/>
              <a:t>NECs</a:t>
            </a:r>
            <a:r>
              <a:rPr lang="es-PE" dirty="0" smtClean="0"/>
              <a:t>)</a:t>
            </a:r>
          </a:p>
          <a:p>
            <a:r>
              <a:rPr lang="es-PE" dirty="0"/>
              <a:t>	</a:t>
            </a:r>
            <a:r>
              <a:rPr lang="es-PE" dirty="0" smtClean="0"/>
              <a:t>OSCE</a:t>
            </a:r>
          </a:p>
          <a:p>
            <a:r>
              <a:rPr lang="es-PE" dirty="0"/>
              <a:t>	</a:t>
            </a:r>
            <a:r>
              <a:rPr lang="es-PE" dirty="0" smtClean="0"/>
              <a:t>SEACE</a:t>
            </a:r>
          </a:p>
          <a:p>
            <a:r>
              <a:rPr lang="es-PE" dirty="0"/>
              <a:t>	</a:t>
            </a:r>
            <a:r>
              <a:rPr lang="es-PE" dirty="0" smtClean="0"/>
              <a:t>D.L. 1017  Contrataciones Estado y relacionados</a:t>
            </a:r>
          </a:p>
          <a:p>
            <a:r>
              <a:rPr lang="es-PE" dirty="0"/>
              <a:t>	</a:t>
            </a:r>
            <a:r>
              <a:rPr lang="es-PE" dirty="0" smtClean="0"/>
              <a:t>Compras </a:t>
            </a:r>
            <a:r>
              <a:rPr lang="es-PE" dirty="0" err="1" smtClean="0"/>
              <a:t>MyPeru</a:t>
            </a:r>
            <a:endParaRPr lang="es-PE" dirty="0" smtClean="0"/>
          </a:p>
          <a:p>
            <a:r>
              <a:rPr lang="es-PE" dirty="0"/>
              <a:t>	</a:t>
            </a:r>
            <a:r>
              <a:rPr lang="es-PE" dirty="0" err="1" smtClean="0"/>
              <a:t>Foncodes</a:t>
            </a:r>
            <a:endParaRPr lang="es-PE" dirty="0" smtClean="0"/>
          </a:p>
          <a:p>
            <a:r>
              <a:rPr lang="es-PE" dirty="0"/>
              <a:t>	</a:t>
            </a:r>
            <a:endParaRPr lang="es-PE" dirty="0" smtClean="0"/>
          </a:p>
          <a:p>
            <a:r>
              <a:rPr lang="es-PE" dirty="0" smtClean="0"/>
              <a:t>Parques Industriales</a:t>
            </a:r>
          </a:p>
          <a:p>
            <a:r>
              <a:rPr lang="es-PE" dirty="0"/>
              <a:t>	</a:t>
            </a:r>
            <a:r>
              <a:rPr lang="es-PE" dirty="0"/>
              <a:t> </a:t>
            </a:r>
            <a:r>
              <a:rPr lang="es-PE" dirty="0" smtClean="0"/>
              <a:t>Ordenamiento territorial</a:t>
            </a:r>
          </a:p>
          <a:p>
            <a:r>
              <a:rPr lang="es-PE" dirty="0"/>
              <a:t>	</a:t>
            </a:r>
            <a:r>
              <a:rPr lang="es-PE" dirty="0" smtClean="0"/>
              <a:t> Ley 30078</a:t>
            </a:r>
          </a:p>
          <a:p>
            <a:r>
              <a:rPr lang="es-PE" dirty="0"/>
              <a:t>	</a:t>
            </a:r>
            <a:r>
              <a:rPr lang="es-PE" dirty="0" smtClean="0"/>
              <a:t>Trafico Inmobiliario</a:t>
            </a:r>
          </a:p>
          <a:p>
            <a:endParaRPr lang="es-PE" dirty="0"/>
          </a:p>
          <a:p>
            <a:r>
              <a:rPr lang="es-PE" dirty="0" err="1" smtClean="0"/>
              <a:t>Innovate</a:t>
            </a:r>
            <a:r>
              <a:rPr lang="es-PE" dirty="0" smtClean="0"/>
              <a:t> </a:t>
            </a:r>
            <a:r>
              <a:rPr lang="es-PE" dirty="0" err="1" smtClean="0"/>
              <a:t>Peru</a:t>
            </a:r>
            <a:endParaRPr lang="es-PE" dirty="0" smtClean="0"/>
          </a:p>
          <a:p>
            <a:endParaRPr lang="es-PE" dirty="0"/>
          </a:p>
          <a:p>
            <a:r>
              <a:rPr lang="es-PE" dirty="0" err="1" smtClean="0"/>
              <a:t>PromPeru</a:t>
            </a:r>
            <a:endParaRPr lang="es-PE" dirty="0" smtClean="0"/>
          </a:p>
          <a:p>
            <a:endParaRPr lang="es-PE" dirty="0"/>
          </a:p>
          <a:p>
            <a:r>
              <a:rPr lang="es-PE" dirty="0" smtClean="0"/>
              <a:t>Gob. Regionales – </a:t>
            </a:r>
            <a:r>
              <a:rPr lang="es-PE" dirty="0" err="1" smtClean="0"/>
              <a:t>Ger</a:t>
            </a:r>
            <a:r>
              <a:rPr lang="es-PE" dirty="0" smtClean="0"/>
              <a:t>. Des. Eco. -</a:t>
            </a:r>
            <a:r>
              <a:rPr lang="es-PE" dirty="0" err="1" smtClean="0"/>
              <a:t>Coremypes</a:t>
            </a: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357562"/>
            <a:ext cx="8229600" cy="1139825"/>
          </a:xfrm>
        </p:spPr>
        <p:txBody>
          <a:bodyPr/>
          <a:lstStyle/>
          <a:p>
            <a:r>
              <a:rPr lang="es-ES" sz="3200" b="1" dirty="0">
                <a:latin typeface="Comic Sans MS" pitchFamily="66" charset="0"/>
              </a:rPr>
              <a:t>Muchas gracias…</a:t>
            </a:r>
          </a:p>
        </p:txBody>
      </p:sp>
      <p:pic>
        <p:nvPicPr>
          <p:cNvPr id="3" name="Picture 3" descr="PE0193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2133600" cy="1790700"/>
          </a:xfrm>
          <a:prstGeom prst="rect">
            <a:avLst/>
          </a:prstGeom>
          <a:noFill/>
        </p:spPr>
      </p:pic>
      <p:pic>
        <p:nvPicPr>
          <p:cNvPr id="4" name="3 Imagen" descr="APEXPERU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14290"/>
            <a:ext cx="2214578" cy="872774"/>
          </a:xfrm>
          <a:prstGeom prst="rect">
            <a:avLst/>
          </a:prstGeom>
        </p:spPr>
      </p:pic>
      <p:pic>
        <p:nvPicPr>
          <p:cNvPr id="5" name="4 Imagen" descr="Logo Femyp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85728"/>
            <a:ext cx="5019675" cy="70485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500430" y="507207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Enrique Blanco </a:t>
            </a:r>
            <a:r>
              <a:rPr lang="es-ES" dirty="0" smtClean="0"/>
              <a:t>Pimentel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3143</TotalTime>
  <Words>1619</Words>
  <Application>Microsoft Office PowerPoint</Application>
  <PresentationFormat>Presentación en pantalla (4:3)</PresentationFormat>
  <Paragraphs>213</Paragraphs>
  <Slides>26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8" baseType="lpstr">
      <vt:lpstr>Viajes</vt:lpstr>
      <vt:lpstr>Hoja de cálculo</vt:lpstr>
      <vt:lpstr>Presentación de PowerPoint</vt:lpstr>
      <vt:lpstr>Presentación de PowerPoint</vt:lpstr>
      <vt:lpstr>LA IMPORTANCIA DE LAS MYPE EN EL DESARROLLO ECONÓMICO Y SOCIAL DEL PAIS</vt:lpstr>
      <vt:lpstr>UNA REALIDAD POR TRANSFORMAR</vt:lpstr>
      <vt:lpstr>Mype integrantes:</vt:lpstr>
      <vt:lpstr>Mype integrantes: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gracias…</vt:lpstr>
    </vt:vector>
  </TitlesOfParts>
  <Company>Ministerio de Trabajo y Promoción del Empleo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Oficina de Informática</dc:creator>
  <cp:lastModifiedBy>Luffi</cp:lastModifiedBy>
  <cp:revision>161</cp:revision>
  <cp:lastPrinted>2017-07-09T03:35:45Z</cp:lastPrinted>
  <dcterms:created xsi:type="dcterms:W3CDTF">2006-07-05T14:39:44Z</dcterms:created>
  <dcterms:modified xsi:type="dcterms:W3CDTF">2020-05-04T20:01:37Z</dcterms:modified>
</cp:coreProperties>
</file>